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528" r:id="rId3"/>
    <p:sldId id="260" r:id="rId4"/>
    <p:sldId id="284" r:id="rId5"/>
    <p:sldId id="491" r:id="rId6"/>
    <p:sldId id="534" r:id="rId7"/>
    <p:sldId id="503" r:id="rId8"/>
    <p:sldId id="532" r:id="rId9"/>
    <p:sldId id="530" r:id="rId10"/>
    <p:sldId id="535" r:id="rId11"/>
    <p:sldId id="505" r:id="rId12"/>
    <p:sldId id="507" r:id="rId13"/>
    <p:sldId id="272" r:id="rId14"/>
    <p:sldId id="282" r:id="rId15"/>
    <p:sldId id="262" r:id="rId16"/>
    <p:sldId id="264" r:id="rId17"/>
    <p:sldId id="268" r:id="rId18"/>
    <p:sldId id="523" r:id="rId19"/>
    <p:sldId id="525" r:id="rId20"/>
    <p:sldId id="263" r:id="rId21"/>
    <p:sldId id="529" r:id="rId22"/>
    <p:sldId id="265" r:id="rId23"/>
    <p:sldId id="277" r:id="rId24"/>
    <p:sldId id="259" r:id="rId25"/>
    <p:sldId id="527" r:id="rId26"/>
    <p:sldId id="276" r:id="rId27"/>
    <p:sldId id="271" r:id="rId28"/>
    <p:sldId id="274" r:id="rId29"/>
    <p:sldId id="257" r:id="rId30"/>
    <p:sldId id="526" r:id="rId31"/>
    <p:sldId id="53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5C4F8-7A9E-4F55-9929-1EF1E427AAD2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B7FD-1F38-4671-8704-1DB05A225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8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4525-DDA0-4F62-B6DE-F4C3E2A8DB1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2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4525-DDA0-4F62-B6DE-F4C3E2A8DB1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3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4525-DDA0-4F62-B6DE-F4C3E2A8DB1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2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4525-DDA0-4F62-B6DE-F4C3E2A8DB1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22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4525-DDA0-4F62-B6DE-F4C3E2A8DB1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3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0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5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6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7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2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3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uchitelya.com/georgrafiya/15094-prezentaciya-postroenie-profilya-mestnosti.htm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urok.ru/" TargetMode="External"/><Relationship Id="rId2" Type="http://schemas.openxmlformats.org/officeDocument/2006/relationships/hyperlink" Target="http://yandex.ru/clck/jsredir?from=yandex.ru;search/;web;;&amp;text=&amp;etext=860.wvtp347absm4Y7GcijMvSOp6zYl_K5iFByijVY9zZS3NiJhaBH-LdfFQ4o5UsRTM.f4906ca94b759f05d5f5f07adb9f34429eb4ed26&amp;url=http://InternetUrok.ru/&amp;uuid=&amp;state=PEtFfuTeVD5kpHnK9lio9QkU1tHIaqSGlPn8AqNOdb9aLEp2A8HcxuyUS8uMqIr2c9wlDz4isXcQlrvpb43kWA==&amp;data=&amp;b64e=3&amp;sign=b1634bcbc64c70b19c0a2251332d411c&amp;keyno=0&amp;cst=AiuY0DBWFJ5Hyx_fyvalFGg22MvVZNm7IKAqXRK6cjbZWi1ozA7Eo6yTovtUwkRw_aTGo0l4t35Otcmc0vjFCgaF6Ex4IS2mlvOOZty6Vjv0KtY9mXT-tLwYXKFSKi0ScT84UP0j7NwYvnr3bsRxkUUd7LNSpOmh9SM58FFRB8EUTMTeyr3sk3fPzyQt_Q9F5Mm9KuQNl8TdDm8qwZ0yM5oddGgCBBLm&amp;ref=cM777e4sMOAycdZhdUbYHpMQ80108_UCjgROAEK_9vhj9kpQ9dJ7jpzUGlvioPlBkqUK1crigkClZRtYRaoQK11rl9VMXuZrGQ8rVAro7ac5CoIkSPoO1A9E0IO-e2Km&amp;l10n=ru&amp;cts=1446484380945&amp;mc=4.5707822865375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navigator-podgotovki/navigator-oge" TargetMode="External"/><Relationship Id="rId2" Type="http://schemas.openxmlformats.org/officeDocument/2006/relationships/hyperlink" Target="https://fipi.ru/oge/otkrytyy-bank-zadaniy-o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pi.ru/otkrytyy-bank-zadaniy-dlya-otsenki-yestestvennonauchnoy-gramotnosti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nashol.com/2014021675843/geografiy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85.142.162.126/os/xmodules/qprint/index.php?proj=0FA4DA9E3AE2BA1547B75F0B08EF6445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A250515-B2A0-04A9-3C5B-2B15673A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4176464" cy="3132814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40B06A-DCC7-CC69-8714-1BB022103BFD}"/>
              </a:ext>
            </a:extLst>
          </p:cNvPr>
          <p:cNvSpPr txBox="1"/>
          <p:nvPr/>
        </p:nvSpPr>
        <p:spPr>
          <a:xfrm>
            <a:off x="1557556" y="1073791"/>
            <a:ext cx="9076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«Особенности эффективной подготовки учащихся к ГИА по географии».</a:t>
            </a:r>
            <a:endParaRPr lang="ru-RU" sz="3600" dirty="0"/>
          </a:p>
        </p:txBody>
      </p:sp>
      <p:pic>
        <p:nvPicPr>
          <p:cNvPr id="9" name="Picture 4" descr="http://s017.radikal.ru/i400/1209/26/a170ed97191e.jpg">
            <a:extLst>
              <a:ext uri="{FF2B5EF4-FFF2-40B4-BE49-F238E27FC236}">
                <a16:creationId xmlns:a16="http://schemas.microsoft.com/office/drawing/2014/main" id="{966FF895-F1BE-DB93-B721-794F84C2A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8970" y="1216993"/>
            <a:ext cx="1656184" cy="1951002"/>
          </a:xfrm>
          <a:prstGeom prst="rect">
            <a:avLst/>
          </a:prstGeom>
          <a:noFill/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3C781B1-CB7D-864C-C011-F2C9C2BE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6344" y="3782209"/>
            <a:ext cx="2371898" cy="237189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209C71A-D808-E6AB-2886-B27F4FA79C52}"/>
              </a:ext>
            </a:extLst>
          </p:cNvPr>
          <p:cNvSpPr>
            <a:spLocks/>
          </p:cNvSpPr>
          <p:nvPr/>
        </p:nvSpPr>
        <p:spPr bwMode="auto">
          <a:xfrm>
            <a:off x="4536388" y="3356992"/>
            <a:ext cx="3699544" cy="144241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Из опыта работы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у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чител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я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географии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высшей квалификационной категории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МБОУ СОШ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№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18 г. Серпухова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                                           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Асановой Ирины Валерьевны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E66F78-B2E6-1167-2777-E31A751F6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56" y="0"/>
            <a:ext cx="5440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5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92696"/>
            <a:ext cx="8229600" cy="936104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по содержательным блокам «Источники географической информации».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9798" y="1806078"/>
            <a:ext cx="5951290" cy="4353953"/>
          </a:xfrm>
        </p:spPr>
        <p:txBody>
          <a:bodyPr>
            <a:noAutofit/>
          </a:bodyPr>
          <a:lstStyle/>
          <a:p>
            <a:pPr marL="8890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Эталоном определения расстояний является линейный масштаб. Измерять расстояния рекомендуется между центрами объектов. </a:t>
            </a:r>
          </a:p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Чем ближе проведены горизонтали, тем склон более крутой.</a:t>
            </a:r>
          </a:p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Бергштрихи всегда направлены в сторону понижения склона.</a:t>
            </a:r>
          </a:p>
          <a:p>
            <a:pPr marL="109728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Чем крупнее масштаб, тем местность на плане или карте изображена более подробно.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0180" y="1806079"/>
            <a:ext cx="5699618" cy="42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49"/>
    </mc:Choice>
    <mc:Fallback xmlns="">
      <p:transition spd="slow" advTm="4764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92696"/>
            <a:ext cx="8229600" cy="936104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по содержательным блокам «Источники географической информации».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96125" y="1613104"/>
            <a:ext cx="6495875" cy="4982033"/>
          </a:xfrm>
        </p:spPr>
        <p:txBody>
          <a:bodyPr>
            <a:normAutofit lnSpcReduction="10000"/>
          </a:bodyPr>
          <a:lstStyle/>
          <a:p>
            <a:pPr marL="8890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верного ответа при определении участка который подходит для:</a:t>
            </a:r>
          </a:p>
          <a:p>
            <a:pPr marL="8890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атания на санках (лыжах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890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склон</a:t>
            </a:r>
          </a:p>
          <a:p>
            <a:pPr marL="8890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препятствий (нет кустарников, ям) </a:t>
            </a:r>
          </a:p>
          <a:p>
            <a:pPr marL="8890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футбольное поле</a:t>
            </a:r>
          </a:p>
          <a:p>
            <a:pPr marL="8890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ровная поверхность (рельеф)</a:t>
            </a:r>
          </a:p>
          <a:p>
            <a:pPr marL="8890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препятствий (кустарники, ямы)</a:t>
            </a:r>
          </a:p>
          <a:p>
            <a:pPr marL="8890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фруктовый сад</a:t>
            </a:r>
          </a:p>
          <a:p>
            <a:pPr marL="8890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южная экспозиция</a:t>
            </a:r>
          </a:p>
          <a:p>
            <a:pPr marL="8890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рядом дорога</a:t>
            </a:r>
          </a:p>
          <a:p>
            <a:pPr marL="8890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Объект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13104"/>
            <a:ext cx="5826853" cy="45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5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88"/>
    </mc:Choice>
    <mc:Fallback xmlns="">
      <p:transition spd="slow" advTm="4668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158" y="694087"/>
            <a:ext cx="7253901" cy="8683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Отработка приёма построения профиля: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1800" dirty="0"/>
              <a:t> с сайта </a:t>
            </a:r>
            <a:r>
              <a:rPr lang="ru-RU" sz="1800" u="sng" dirty="0">
                <a:hlinkClick r:id="rId2"/>
              </a:rPr>
              <a:t>http://uchitelya.com/georgrafiya/15094-prezentaciya-postroenie-profilya-mestnosti.html</a:t>
            </a:r>
            <a:r>
              <a:rPr lang="ru-RU" sz="1800" dirty="0"/>
              <a:t> 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54341" y="1772701"/>
            <a:ext cx="937072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just" eaLnBrk="0" hangingPunct="0">
              <a:buAutoNum type="arabicPeriod"/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Подготовить основу для построения профиля. Выбрать горизонтальный и вертикальный масштаб.</a:t>
            </a:r>
          </a:p>
          <a:p>
            <a:pPr algn="just" eaLnBrk="0" hangingPunct="0"/>
            <a:r>
              <a:rPr lang="ru-RU" sz="2400" dirty="0">
                <a:ea typeface="Calibri" pitchFamily="34" charset="0"/>
                <a:cs typeface="Times New Roman" pitchFamily="18" charset="0"/>
              </a:rPr>
              <a:t>2. Измерить расстояния от пересечением линии профиля с каждой горизонталью и отложить их на основе профиля.</a:t>
            </a:r>
          </a:p>
          <a:p>
            <a:pPr algn="just" eaLnBrk="0" hangingPunct="0"/>
            <a:r>
              <a:rPr lang="ru-RU" sz="2400" dirty="0">
                <a:ea typeface="Calibri" pitchFamily="34" charset="0"/>
                <a:cs typeface="Times New Roman" pitchFamily="18" charset="0"/>
              </a:rPr>
              <a:t>3. Из каждой отметки восстановить перпендикуляры до необходимой высоты.</a:t>
            </a:r>
          </a:p>
          <a:p>
            <a:pPr algn="just" eaLnBrk="0" hangingPunct="0"/>
            <a:r>
              <a:rPr lang="ru-RU" sz="2400" dirty="0">
                <a:ea typeface="Calibri" pitchFamily="34" charset="0"/>
                <a:cs typeface="Times New Roman" pitchFamily="18" charset="0"/>
              </a:rPr>
              <a:t>4. На пересечении вертикальных линий с соответствующими на основе горизонталями поставить точки.</a:t>
            </a:r>
          </a:p>
          <a:p>
            <a:pPr algn="just" eaLnBrk="0" hangingPunct="0"/>
            <a:r>
              <a:rPr lang="ru-RU" sz="2400" dirty="0">
                <a:ea typeface="Calibri" pitchFamily="34" charset="0"/>
                <a:cs typeface="Times New Roman" pitchFamily="18" charset="0"/>
              </a:rPr>
              <a:t>5. Соединить полученные точки от руки плавной кривой линией.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2477795"/>
            <a:ext cx="7124442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35560" y="47667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Школьники соревнуются в заездах на скорость </a:t>
            </a:r>
            <a:r>
              <a:rPr lang="ru-RU" b="1" dirty="0"/>
              <a:t>на велосипедах </a:t>
            </a:r>
            <a:r>
              <a:rPr lang="ru-RU" dirty="0"/>
              <a:t>по кольцевому маршруту в направлении, показанном на плане стрелками. Определите, на каком из обозначенных на плане буквами участков дистанции им придётся </a:t>
            </a:r>
            <a:r>
              <a:rPr lang="ru-RU" b="1" dirty="0"/>
              <a:t>тратить больше всего сил.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6080" y="131978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Отработка приемов работы с условными знаками плана</a:t>
            </a:r>
          </a:p>
        </p:txBody>
      </p:sp>
      <p:sp>
        <p:nvSpPr>
          <p:cNvPr id="5" name="Овал 4"/>
          <p:cNvSpPr/>
          <p:nvPr/>
        </p:nvSpPr>
        <p:spPr>
          <a:xfrm>
            <a:off x="5303912" y="3645024"/>
            <a:ext cx="360040" cy="36004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23792" y="4221088"/>
            <a:ext cx="360040" cy="36004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55840" y="4941168"/>
            <a:ext cx="360040" cy="36004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9736" y="5661248"/>
            <a:ext cx="360040" cy="36004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eo-oge.sdamgia.ru/get_file?id=26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384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30804" y="475327"/>
            <a:ext cx="72313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3812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За какой период времени число выбывших из Тверской области возросло?</a:t>
            </a:r>
            <a:endParaRPr lang="ru-RU" sz="28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381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1) 2001–2003 гг.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ru-RU" sz="16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2) 2003–2005 гг.</a:t>
            </a:r>
            <a:endParaRPr lang="ru-RU" sz="28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381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3) 2005–2007 гг.</a:t>
            </a:r>
            <a:r>
              <a:rPr lang="ru-RU" sz="2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ru-RU" sz="16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4) 2007–2009 гг.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1459" y="1580826"/>
            <a:ext cx="19050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2005–2007 гг.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408169"/>
              </p:ext>
            </p:extLst>
          </p:nvPr>
        </p:nvGraphicFramePr>
        <p:xfrm>
          <a:off x="1676400" y="1284783"/>
          <a:ext cx="8839200" cy="2869191"/>
        </p:xfrm>
        <a:graphic>
          <a:graphicData uri="http://schemas.openxmlformats.org/drawingml/2006/table">
            <a:tbl>
              <a:tblPr/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2007 г.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2008 г.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2009 г.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2010 г.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Общий прирост населения за год,человек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–14 830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–11 702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–6062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–9803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Естественный прирост населения за год,человек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–9039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–6756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–4868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–5516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49361" y="573017"/>
            <a:ext cx="7371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Изменение численности населения Алтайского края в 2007</a:t>
            </a:r>
            <a:r>
              <a:rPr lang="ru-RU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2010 гг.</a:t>
            </a:r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00200" y="4228714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каком году в Алтайском крае наблюдалось наименьшее превышение смертности над рождаемостью?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1) 2007 г.            2) 2008 г.          3) 2009 г.         4) 2010 г.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5380672"/>
            <a:ext cx="91440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/>
              <a:t>Разница между рождаемостью и смертностью дает естественный прирост. Превышение смертности над рождаемостью показывает, что идет процесс убыли населения, значения уходят в минус. Наименьшее превышение смертности над рождаемостью наблюдалось в 2009 году.</a:t>
            </a:r>
          </a:p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552189" y="3731703"/>
            <a:ext cx="76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52600" y="914400"/>
          <a:ext cx="8153400" cy="1219200"/>
        </p:xfrm>
        <a:graphic>
          <a:graphicData uri="http://schemas.openxmlformats.org/drawingml/2006/table">
            <a:tbl>
              <a:tblPr/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/>
                        </a:rPr>
                        <a:t>Годы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/>
                        </a:rPr>
                        <a:t>1994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/>
                        </a:rPr>
                        <a:t>1998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/>
                        </a:rPr>
                        <a:t>2002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/>
                        </a:rPr>
                        <a:t>2006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/>
                        </a:rPr>
                        <a:t>Прибыло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/>
                        </a:rPr>
                        <a:t>1 355 335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/>
                        </a:rPr>
                        <a:t>999 657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/>
                        </a:rPr>
                        <a:t>682 754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/>
                        </a:rPr>
                        <a:t>670 191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/>
                        </a:rPr>
                        <a:t>Выбыло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/>
                        </a:rPr>
                        <a:t>1 097 016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/>
                        </a:rPr>
                        <a:t>944 053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/>
                        </a:rPr>
                        <a:t>729 910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Verdana"/>
                        </a:rPr>
                        <a:t>704 044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05000" y="3810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Международная миграция населения в России</a:t>
            </a:r>
            <a:r>
              <a:rPr lang="ru-RU" sz="14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(человек)</a:t>
            </a:r>
            <a:endParaRPr lang="ru-RU" sz="14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indent="1793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 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228600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В каком году из указанных ниже было зафиксировано наименьшее число эмигрантов?</a:t>
            </a:r>
          </a:p>
          <a:p>
            <a:pPr indent="1793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 </a:t>
            </a:r>
          </a:p>
          <a:p>
            <a:pPr indent="1793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1) 1994 г.          2) 1998 г.               3) 2002 г.     4) 2006 г.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0" y="4114800"/>
            <a:ext cx="845820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Эмигранты — выбывшие из страны.</a:t>
            </a:r>
          </a:p>
          <a:p>
            <a:r>
              <a:rPr lang="ru-RU" sz="2800" b="1" dirty="0"/>
              <a:t> По данным таблицы наименьшее значение выбывших в 2006 году.</a:t>
            </a:r>
          </a:p>
          <a:p>
            <a:r>
              <a:rPr lang="ru-RU" sz="2800" dirty="0"/>
              <a:t> 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534400" y="2057400"/>
            <a:ext cx="1143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169" y="749239"/>
            <a:ext cx="8012904" cy="141962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по содержательным блокам «География России».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altLang="ru-RU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воздушных </a:t>
            </a: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 формируют климат природной зоны, о которой идет речь в тексте? </a:t>
            </a:r>
            <a:b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читать текст!</a:t>
            </a:r>
            <a:b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981200" y="1916833"/>
            <a:ext cx="4038600" cy="485855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8832304" y="1916834"/>
            <a:ext cx="2903894" cy="475252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арктические и умеренные воздушные массы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251" y="2060161"/>
            <a:ext cx="8079849" cy="476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48"/>
    </mc:Choice>
    <mc:Fallback xmlns="">
      <p:transition spd="slow" advTm="4504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896" y="764705"/>
            <a:ext cx="6920937" cy="141962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по содержательным блокам «География России».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981200" y="1916833"/>
            <a:ext cx="4038600" cy="485855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7283624" y="2204864"/>
            <a:ext cx="4410629" cy="446449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выделяются ключевые фразы.</a:t>
            </a:r>
          </a:p>
          <a:p>
            <a:pPr marL="109728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картам атласа и ключевым фразам определяется регион или страна.</a:t>
            </a:r>
          </a:p>
          <a:p>
            <a:pPr marL="109728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609" y="2184328"/>
            <a:ext cx="6985015" cy="2681054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3247863" y="3178734"/>
            <a:ext cx="17351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6172904" y="3178734"/>
            <a:ext cx="8235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 flipV="1">
            <a:off x="355132" y="3573016"/>
            <a:ext cx="2438402" cy="7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>
            <a:off x="355132" y="3914189"/>
            <a:ext cx="19182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355132" y="4302888"/>
            <a:ext cx="35793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/>
          </p:cNvCxnSpPr>
          <p:nvPr/>
        </p:nvCxnSpPr>
        <p:spPr>
          <a:xfrm>
            <a:off x="355132" y="4666421"/>
            <a:ext cx="1221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39"/>
    </mc:Choice>
    <mc:Fallback xmlns="">
      <p:transition spd="slow" advTm="4673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A2F3F-701A-9F58-E890-8897ACA0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972" y="365125"/>
            <a:ext cx="7231310" cy="1325563"/>
          </a:xfrm>
        </p:spPr>
        <p:txBody>
          <a:bodyPr/>
          <a:lstStyle/>
          <a:p>
            <a:r>
              <a:rPr lang="ru-RU" dirty="0">
                <a:highlight>
                  <a:srgbClr val="00FF00"/>
                </a:highlight>
              </a:rPr>
              <a:t>Проблемы общего характера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FB25991B-FC41-4E38-A496-EE800F8E9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177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Дефицит учебного времени.</a:t>
            </a:r>
          </a:p>
          <a:p>
            <a:r>
              <a:rPr lang="ru-RU" dirty="0"/>
              <a:t>Все возрастающее снижение уровня логического мышления у достаточно большой части учащихся как следствие клипового сознания. </a:t>
            </a:r>
          </a:p>
          <a:p>
            <a:r>
              <a:rPr lang="ru-RU" dirty="0"/>
              <a:t>Снижение уровня математической подготовки.</a:t>
            </a:r>
          </a:p>
          <a:p>
            <a:r>
              <a:rPr lang="ru-RU" dirty="0"/>
              <a:t>Проблемы с долговременной памятью. Прошли, изучили и быстро забыли.</a:t>
            </a:r>
          </a:p>
          <a:p>
            <a:r>
              <a:rPr lang="ru-RU" dirty="0"/>
              <a:t>Доступные готовые домашние задания, которые используют дети при выполнении  домашней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518749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599" cy="1325563"/>
          </a:xfrm>
        </p:spPr>
        <p:txBody>
          <a:bodyPr>
            <a:normAutofit/>
          </a:bodyPr>
          <a:lstStyle/>
          <a:p>
            <a:r>
              <a:rPr lang="ru-RU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ighlight>
                  <a:srgbClr val="00FF00"/>
                </a:highlight>
              </a:rPr>
              <a:t>Шаг 1. Найди ключевые  слова.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093914"/>
              </p:ext>
            </p:extLst>
          </p:nvPr>
        </p:nvGraphicFramePr>
        <p:xfrm>
          <a:off x="1981200" y="1600201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2933">
                <a:tc>
                  <a:txBody>
                    <a:bodyPr/>
                    <a:lstStyle/>
                    <a:p>
                      <a:r>
                        <a:rPr lang="ru-RU" i="1" dirty="0"/>
                        <a:t>Например:</a:t>
                      </a:r>
                    </a:p>
                    <a:p>
                      <a:endParaRPr lang="ru-RU" i="1" dirty="0"/>
                    </a:p>
                    <a:p>
                      <a:r>
                        <a:rPr lang="ru-RU" i="1" dirty="0"/>
                        <a:t>Группа туристов из Финляндии хочет своими глазами увидеть необычную для них </a:t>
                      </a:r>
                      <a:r>
                        <a:rPr lang="ru-RU" i="1" dirty="0">
                          <a:solidFill>
                            <a:srgbClr val="FF0000"/>
                          </a:solidFill>
                        </a:rPr>
                        <a:t>природу русских степей. </a:t>
                      </a:r>
                    </a:p>
                    <a:p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i="1" dirty="0">
                          <a:solidFill>
                            <a:srgbClr val="FF0000"/>
                          </a:solidFill>
                        </a:rPr>
                        <a:t>Какой из </a:t>
                      </a:r>
                      <a:r>
                        <a:rPr lang="ru-RU" i="1" dirty="0"/>
                        <a:t>перечисленных </a:t>
                      </a:r>
                      <a:r>
                        <a:rPr lang="ru-RU" i="1" dirty="0">
                          <a:solidFill>
                            <a:srgbClr val="FF0000"/>
                          </a:solidFill>
                        </a:rPr>
                        <a:t>заповедников </a:t>
                      </a:r>
                      <a:r>
                        <a:rPr lang="ru-RU" i="1" dirty="0"/>
                        <a:t>для этого им необходимо посетить?</a:t>
                      </a:r>
                    </a:p>
                    <a:p>
                      <a:endParaRPr lang="ru-RU" i="1" dirty="0"/>
                    </a:p>
                    <a:p>
                      <a:pPr algn="l"/>
                      <a:r>
                        <a:rPr lang="ru-RU" i="1" dirty="0"/>
                        <a:t>1) Курильский</a:t>
                      </a:r>
                    </a:p>
                    <a:p>
                      <a:pPr algn="l"/>
                      <a:r>
                        <a:rPr lang="ru-RU" i="1" dirty="0"/>
                        <a:t>2) «Остров Врангеля»</a:t>
                      </a:r>
                    </a:p>
                    <a:p>
                      <a:pPr algn="l"/>
                      <a:r>
                        <a:rPr lang="ru-RU" i="1" dirty="0"/>
                        <a:t>3) Оренбургский</a:t>
                      </a:r>
                    </a:p>
                    <a:p>
                      <a:pPr algn="l"/>
                      <a:r>
                        <a:rPr lang="ru-RU" i="1" dirty="0"/>
                        <a:t>4) Костомукшский</a:t>
                      </a:r>
                    </a:p>
                    <a:p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/>
                        <a:t>Рекомендация:</a:t>
                      </a:r>
                    </a:p>
                    <a:p>
                      <a:endParaRPr lang="ru-RU" i="1" dirty="0"/>
                    </a:p>
                    <a:p>
                      <a:r>
                        <a:rPr lang="ru-RU" sz="3200" i="1" dirty="0"/>
                        <a:t>Прочитай текст,  найди ключевые слова в задании – </a:t>
                      </a:r>
                    </a:p>
                    <a:p>
                      <a:r>
                        <a:rPr lang="ru-RU" sz="3200" i="1" dirty="0"/>
                        <a:t>это поможет найти  нужные  карты в  атласе.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2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164">
        <p:circle/>
      </p:transition>
    </mc:Choice>
    <mc:Fallback xmlns="">
      <p:transition spd="slow" advTm="15164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ighlight>
                  <a:srgbClr val="00FF00"/>
                </a:highlight>
              </a:rPr>
              <a:t>Шаг 2. 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ighlight>
                  <a:srgbClr val="00FF00"/>
                </a:highlight>
              </a:rPr>
              <a:t>Выбери нужную карту в атласе и 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ighlight>
                  <a:srgbClr val="00FF00"/>
                </a:highlight>
              </a:rPr>
              <a:t>визуально фиксируй найденный объект.</a:t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ighlight>
                  <a:srgbClr val="00FF00"/>
                </a:highlight>
              </a:rPr>
            </a:b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highlight>
                <a:srgbClr val="00FF00"/>
              </a:highligh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858851"/>
              </p:ext>
            </p:extLst>
          </p:nvPr>
        </p:nvGraphicFramePr>
        <p:xfrm>
          <a:off x="973123" y="1768636"/>
          <a:ext cx="10788242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8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4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1" dirty="0"/>
                        <a:t>Рекомендация:</a:t>
                      </a:r>
                    </a:p>
                    <a:p>
                      <a:r>
                        <a:rPr lang="ru-RU" sz="3200" b="0" i="1" dirty="0"/>
                        <a:t>В задании говорится о природных зонах  и заповедниках  в России,  следовательно, открываешь </a:t>
                      </a:r>
                    </a:p>
                    <a:p>
                      <a:r>
                        <a:rPr lang="ru-RU" sz="3200" b="0" i="1" dirty="0"/>
                        <a:t>атлас </a:t>
                      </a:r>
                      <a:r>
                        <a:rPr lang="ru-RU" sz="3200" b="0" i="1" baseline="0" dirty="0"/>
                        <a:t>  за </a:t>
                      </a:r>
                      <a:r>
                        <a:rPr lang="ru-RU" sz="3200" b="0" i="1" dirty="0"/>
                        <a:t>8 класс «Природа России», «Особо охраняемые природные территории».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2" name="Picture 4" descr="C:\Users\Андрей\Pictures\2019-04-14 атлас\атлас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4985"/>
          <a:stretch/>
        </p:blipFill>
        <p:spPr bwMode="auto">
          <a:xfrm>
            <a:off x="1400136" y="2404271"/>
            <a:ext cx="2532214" cy="319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405">
        <p:circle/>
      </p:transition>
    </mc:Choice>
    <mc:Fallback xmlns="">
      <p:transition spd="slow" advTm="8405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7446071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ighlight>
                  <a:srgbClr val="00FF00"/>
                </a:highlight>
              </a:rPr>
              <a:t>Шаг 3. </a:t>
            </a:r>
            <a:br>
              <a:rPr lang="ru-RU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ighlight>
                  <a:srgbClr val="00FF00"/>
                </a:highlight>
              </a:rPr>
            </a:br>
            <a:r>
              <a:rPr lang="ru-RU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ighlight>
                  <a:srgbClr val="00FF00"/>
                </a:highlight>
              </a:rPr>
              <a:t>Совмещай карты и выбирай нужное</a:t>
            </a:r>
            <a:br>
              <a:rPr lang="ru-RU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b="1" i="1" dirty="0"/>
            </a:b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03512" y="1412776"/>
          <a:ext cx="8784976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2568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/>
                        <a:t>Памятники всемирного наследия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33"/>
          <a:stretch/>
        </p:blipFill>
        <p:spPr bwMode="auto">
          <a:xfrm>
            <a:off x="6816080" y="2033450"/>
            <a:ext cx="3312368" cy="414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Андрей\Pictures\2019-04-14 22\природ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20033" r="51582" b="16795"/>
          <a:stretch/>
        </p:blipFill>
        <p:spPr bwMode="auto">
          <a:xfrm>
            <a:off x="2108528" y="2074244"/>
            <a:ext cx="3456384" cy="411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5560" y="1385642"/>
            <a:ext cx="371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Природные зоны России</a:t>
            </a:r>
          </a:p>
        </p:txBody>
      </p:sp>
    </p:spTree>
    <p:extLst>
      <p:ext uri="{BB962C8B-B14F-4D97-AF65-F5344CB8AC3E}">
        <p14:creationId xmlns:p14="http://schemas.microsoft.com/office/powerpoint/2010/main" val="31179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590">
        <p:circle/>
      </p:transition>
    </mc:Choice>
    <mc:Fallback xmlns="">
      <p:transition spd="slow" advTm="659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43573"/>
            <a:ext cx="10515600" cy="54067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Уметь объяснять существенные признаки географических объектов и явлений.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Почему в Чили часто происходят землетрясения?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Почему в Японии дожди идут  преимущественно летом?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Почему  в развита лесная промышленность?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-4ATCg15AY6E/TuHP8ytc2sI/AAAAAAAABlE/l6lbCKyHRjw/s1600/faktor_hoz.jpg">
            <a:extLst>
              <a:ext uri="{FF2B5EF4-FFF2-40B4-BE49-F238E27FC236}">
                <a16:creationId xmlns:a16="http://schemas.microsoft.com/office/drawing/2014/main" id="{241FB64B-57E2-0C00-235A-46F8B38FE3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798" y="1198934"/>
            <a:ext cx="5285065" cy="5659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8C0AE6F-17A7-AC5C-68B0-65FAE7AC67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9193" y="144411"/>
            <a:ext cx="67447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Отработка приемов работы с заданиями на определение факторов размещения производства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01667-9B5C-CA1B-17C7-5EA60140C1BA}"/>
              </a:ext>
            </a:extLst>
          </p:cNvPr>
          <p:cNvSpPr txBox="1"/>
          <p:nvPr/>
        </p:nvSpPr>
        <p:spPr>
          <a:xfrm>
            <a:off x="153778" y="2182505"/>
            <a:ext cx="2958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Проблемы:</a:t>
            </a:r>
            <a:r>
              <a:rPr lang="ru-RU" sz="1200" dirty="0">
                <a:solidFill>
                  <a:srgbClr val="00B05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/>
              <a:t>неумение выделить главное в тексте (часто текст не несет прямой информации для ответа);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/>
              <a:t>неверное прочтение вопроса;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/>
              <a:t>в ответе учащиеся как правило переписывают вопрос или отрывок текста;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/>
              <a:t>не сформированное понимание того, что фактор размещения производства это причина, почему здесь размещается производство.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15494-B568-AECD-2828-1BB75830F2E0}"/>
              </a:ext>
            </a:extLst>
          </p:cNvPr>
          <p:cNvSpPr txBox="1"/>
          <p:nvPr/>
        </p:nvSpPr>
        <p:spPr>
          <a:xfrm>
            <a:off x="2941720" y="2182504"/>
            <a:ext cx="3459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1200" dirty="0"/>
          </a:p>
          <a:p>
            <a:pPr marL="342900" indent="-342900"/>
            <a:r>
              <a:rPr lang="ru-RU" sz="1200" b="1" dirty="0">
                <a:solidFill>
                  <a:srgbClr val="C00000"/>
                </a:solidFill>
              </a:rPr>
              <a:t>          </a:t>
            </a:r>
            <a:r>
              <a:rPr lang="ru-RU" sz="1200" b="1" dirty="0">
                <a:solidFill>
                  <a:srgbClr val="00B050"/>
                </a:solidFill>
              </a:rPr>
              <a:t>Решение</a:t>
            </a:r>
          </a:p>
          <a:p>
            <a:pPr marL="342900" indent="-342900">
              <a:buAutoNum type="arabicPeriod"/>
            </a:pPr>
            <a:r>
              <a:rPr lang="ru-RU" sz="1200" dirty="0"/>
              <a:t>Сначала прочитать вопрос и выделить фактор (факторы),которые необходимо проанализировать</a:t>
            </a:r>
          </a:p>
          <a:p>
            <a:pPr marL="342900" indent="-342900">
              <a:buAutoNum type="arabicPeriod"/>
            </a:pPr>
            <a:r>
              <a:rPr lang="ru-RU" sz="1200" dirty="0"/>
              <a:t>Прочитать текст и выделить информацию необходимую для ответа (если это необходимо).</a:t>
            </a:r>
          </a:p>
          <a:p>
            <a:pPr marL="342900" indent="-342900">
              <a:buAutoNum type="arabicPeriod"/>
            </a:pPr>
            <a:r>
              <a:rPr lang="ru-RU" sz="1200" dirty="0"/>
              <a:t>Записать ответ </a:t>
            </a:r>
            <a:r>
              <a:rPr lang="ru-RU" sz="1200" b="1" u="sng" dirty="0"/>
              <a:t>одним-двумя</a:t>
            </a:r>
            <a:r>
              <a:rPr lang="ru-RU" sz="1200" dirty="0"/>
              <a:t> предложениями.</a:t>
            </a:r>
          </a:p>
        </p:txBody>
      </p:sp>
    </p:spTree>
    <p:extLst>
      <p:ext uri="{BB962C8B-B14F-4D97-AF65-F5344CB8AC3E}">
        <p14:creationId xmlns:p14="http://schemas.microsoft.com/office/powerpoint/2010/main" val="4587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8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84795" y="1609179"/>
            <a:ext cx="5328594" cy="41262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 descr="77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08138" y="1512042"/>
            <a:ext cx="5328596" cy="43204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>
            <a:extLst>
              <a:ext uri="{FF2B5EF4-FFF2-40B4-BE49-F238E27FC236}">
                <a16:creationId xmlns:a16="http://schemas.microsoft.com/office/drawing/2014/main" id="{D7072D89-FCC9-CB10-22FC-41EF23BD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25" y="132922"/>
            <a:ext cx="7524750" cy="1057275"/>
          </a:xfrm>
        </p:spPr>
        <p:txBody>
          <a:bodyPr/>
          <a:lstStyle/>
          <a:p>
            <a:r>
              <a:rPr lang="ru-RU" altLang="ru-RU" sz="3200" b="1" dirty="0"/>
              <a:t>Стратегия работы на экзамене</a:t>
            </a:r>
          </a:p>
        </p:txBody>
      </p: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id="{9CFFFC5A-49CF-12FC-A36D-E1E0CF4C5DF7}"/>
              </a:ext>
            </a:extLst>
          </p:cNvPr>
          <p:cNvSpPr/>
          <p:nvPr/>
        </p:nvSpPr>
        <p:spPr>
          <a:xfrm>
            <a:off x="4938522" y="1739900"/>
            <a:ext cx="733806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id="{CD90BED8-5387-10D2-BCA5-50DE309E9923}"/>
              </a:ext>
            </a:extLst>
          </p:cNvPr>
          <p:cNvSpPr/>
          <p:nvPr/>
        </p:nvSpPr>
        <p:spPr>
          <a:xfrm>
            <a:off x="4938522" y="2924302"/>
            <a:ext cx="733806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id="{60F55E62-D797-0824-22A0-E29DC3418133}"/>
              </a:ext>
            </a:extLst>
          </p:cNvPr>
          <p:cNvSpPr/>
          <p:nvPr/>
        </p:nvSpPr>
        <p:spPr>
          <a:xfrm>
            <a:off x="4938522" y="4082034"/>
            <a:ext cx="733806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9" name="Прямоугольник 14">
            <a:extLst>
              <a:ext uri="{FF2B5EF4-FFF2-40B4-BE49-F238E27FC236}">
                <a16:creationId xmlns:a16="http://schemas.microsoft.com/office/drawing/2014/main" id="{2A9F1328-7B93-2B98-D486-29FFC5BC5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1" y="1773238"/>
            <a:ext cx="159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/>
              <a:t>Первый этап</a:t>
            </a:r>
          </a:p>
        </p:txBody>
      </p:sp>
      <p:sp>
        <p:nvSpPr>
          <p:cNvPr id="32780" name="Прямоугольник 15">
            <a:extLst>
              <a:ext uri="{FF2B5EF4-FFF2-40B4-BE49-F238E27FC236}">
                <a16:creationId xmlns:a16="http://schemas.microsoft.com/office/drawing/2014/main" id="{218F6973-97A5-DE71-54F2-A99D02190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2924175"/>
            <a:ext cx="15128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/>
              <a:t>Второй этап</a:t>
            </a:r>
          </a:p>
        </p:txBody>
      </p:sp>
      <p:sp>
        <p:nvSpPr>
          <p:cNvPr id="32781" name="Прямоугольник 16">
            <a:extLst>
              <a:ext uri="{FF2B5EF4-FFF2-40B4-BE49-F238E27FC236}">
                <a16:creationId xmlns:a16="http://schemas.microsoft.com/office/drawing/2014/main" id="{141B96EB-13BD-F13A-68DD-E7F6F8EF3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4" y="4076700"/>
            <a:ext cx="1481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/>
              <a:t>Третий этап</a:t>
            </a:r>
          </a:p>
        </p:txBody>
      </p:sp>
      <p:sp>
        <p:nvSpPr>
          <p:cNvPr id="32782" name="Прямоугольник 17">
            <a:extLst>
              <a:ext uri="{FF2B5EF4-FFF2-40B4-BE49-F238E27FC236}">
                <a16:creationId xmlns:a16="http://schemas.microsoft.com/office/drawing/2014/main" id="{3AD6F367-607B-999C-6C7A-BFAC2D686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8" y="1700214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i="1" dirty="0"/>
              <a:t>Отмечай верное и пропускай то, что сложно!</a:t>
            </a:r>
          </a:p>
        </p:txBody>
      </p:sp>
      <p:sp>
        <p:nvSpPr>
          <p:cNvPr id="32783" name="Прямоугольник 18">
            <a:extLst>
              <a:ext uri="{FF2B5EF4-FFF2-40B4-BE49-F238E27FC236}">
                <a16:creationId xmlns:a16="http://schemas.microsoft.com/office/drawing/2014/main" id="{78933F38-9716-63D3-1C01-A59D22489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27813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i="1" dirty="0"/>
              <a:t>Проверяй сделанное, отбрасывай неверное, используй географические атласы!</a:t>
            </a:r>
          </a:p>
        </p:txBody>
      </p:sp>
      <p:sp>
        <p:nvSpPr>
          <p:cNvPr id="32784" name="Прямоугольник 19">
            <a:extLst>
              <a:ext uri="{FF2B5EF4-FFF2-40B4-BE49-F238E27FC236}">
                <a16:creationId xmlns:a16="http://schemas.microsoft.com/office/drawing/2014/main" id="{8A56569E-FA0F-F554-A7A8-CEC5DDF5D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3933825"/>
            <a:ext cx="4572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i="1" dirty="0"/>
              <a:t>Проверяй сделанное и угадывай то, что не знаешь!</a:t>
            </a:r>
          </a:p>
        </p:txBody>
      </p:sp>
      <p:sp>
        <p:nvSpPr>
          <p:cNvPr id="32785" name="Прямоугольник 20">
            <a:extLst>
              <a:ext uri="{FF2B5EF4-FFF2-40B4-BE49-F238E27FC236}">
                <a16:creationId xmlns:a16="http://schemas.microsoft.com/office/drawing/2014/main" id="{0DDBBBF1-02E1-905C-B6BF-F145E29DF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73" y="5167292"/>
            <a:ext cx="90646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/>
              <a:t>Эта стратегия должна помочь правильно распределить время, уменьшить число возможных ошибок из-за спешки и невнимательности.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3">
            <a:extLst>
              <a:ext uri="{FF2B5EF4-FFF2-40B4-BE49-F238E27FC236}">
                <a16:creationId xmlns:a16="http://schemas.microsoft.com/office/drawing/2014/main" id="{ED982C4D-D2D4-4901-3092-740F4104A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4512"/>
            <a:ext cx="9144000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0925D-7411-E22C-59AB-E60D29D4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771" y="270590"/>
            <a:ext cx="6851896" cy="884237"/>
          </a:xfrm>
        </p:spPr>
        <p:txBody>
          <a:bodyPr rtlCol="0">
            <a:normAutofit fontScale="90000"/>
          </a:bodyPr>
          <a:lstStyle/>
          <a:p>
            <a:pPr algn="ctr" fontAlgn="t">
              <a:defRPr/>
            </a:pPr>
            <a:r>
              <a:rPr lang="ru-RU" sz="2000" b="1" dirty="0"/>
              <a:t>Для учащихся пропустивших занятия, хорошим подспорьем для ознакомления с темой является</a:t>
            </a:r>
            <a:r>
              <a:rPr lang="ru-RU" sz="2000" b="1" dirty="0">
                <a:hlinkClick r:id="rId2"/>
              </a:rPr>
              <a:t> - </a:t>
            </a:r>
            <a:r>
              <a:rPr lang="ru-RU" sz="2000" b="1" dirty="0">
                <a:solidFill>
                  <a:srgbClr val="FF0000"/>
                </a:solidFill>
                <a:hlinkClick r:id="rId2"/>
              </a:rPr>
              <a:t>образовательный </a:t>
            </a:r>
            <a:r>
              <a:rPr lang="ru-RU" sz="2000" b="1" dirty="0" err="1">
                <a:solidFill>
                  <a:srgbClr val="FF0000"/>
                </a:solidFill>
                <a:hlinkClick r:id="rId2"/>
              </a:rPr>
              <a:t>видеопортал</a:t>
            </a:r>
            <a:r>
              <a:rPr lang="ru-RU" sz="2000" b="1" dirty="0">
                <a:solidFill>
                  <a:srgbClr val="FF0000"/>
                </a:solidFill>
              </a:rPr>
              <a:t>   </a:t>
            </a:r>
            <a:r>
              <a:rPr lang="ru-RU" sz="2000" b="1" dirty="0">
                <a:solidFill>
                  <a:srgbClr val="FF0000"/>
                </a:solidFill>
                <a:hlinkClick r:id="rId3"/>
              </a:rPr>
              <a:t>«InternetUrok.ru</a:t>
            </a:r>
            <a:r>
              <a:rPr lang="ru-RU" sz="2000" b="1" dirty="0">
                <a:solidFill>
                  <a:schemeClr val="accent1"/>
                </a:solidFill>
              </a:rPr>
              <a:t>»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30722" name="Объект 3">
            <a:extLst>
              <a:ext uri="{FF2B5EF4-FFF2-40B4-BE49-F238E27FC236}">
                <a16:creationId xmlns:a16="http://schemas.microsoft.com/office/drawing/2014/main" id="{E075C73C-D712-2862-59C0-B3CF0DCE5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955" y="1050926"/>
            <a:ext cx="4376710" cy="4771682"/>
          </a:xfrm>
        </p:spPr>
      </p:pic>
      <p:pic>
        <p:nvPicPr>
          <p:cNvPr id="30723" name="Рисунок 4">
            <a:extLst>
              <a:ext uri="{FF2B5EF4-FFF2-40B4-BE49-F238E27FC236}">
                <a16:creationId xmlns:a16="http://schemas.microsoft.com/office/drawing/2014/main" id="{D9297BB8-66E8-E3AB-8554-60F9CFF33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2" y="1268414"/>
            <a:ext cx="4766849" cy="410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5">
            <a:extLst>
              <a:ext uri="{FF2B5EF4-FFF2-40B4-BE49-F238E27FC236}">
                <a16:creationId xmlns:a16="http://schemas.microsoft.com/office/drawing/2014/main" id="{D18FA2D1-E856-1744-AA55-0C4040249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309938"/>
            <a:ext cx="3071812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C59B0-51BD-7A57-52E2-F3FC1338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00"/>
            <a:ext cx="10515600" cy="1219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НУЖНО ПОМНИТЬ УЧИТЕЛЮ ПРИ ПОДГОТОВКЕ УЧЕНИКОВ К ИТОГОВОЙ АТТЕСТАЦИИ</a:t>
            </a:r>
            <a:b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7D051F-498C-EED7-E518-E23B4211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9193"/>
            <a:ext cx="10515600" cy="4412609"/>
          </a:xfrm>
        </p:spPr>
        <p:txBody>
          <a:bodyPr/>
          <a:lstStyle/>
          <a:p>
            <a:pPr marL="342900" lvl="0" indent="-342900">
              <a:spcAft>
                <a:spcPts val="665"/>
              </a:spcAft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успешного выполнения заданий ЕГЭ и ГИА нужна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постоянная тренировка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в решении этих заданий. Чем больше учащиеся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прорешают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экзаменационных заданий прошлых лет, тестов из всевозможных учебных пособий, заданий, придуманных самим учителем, тем больше у них будет опыта, и тем меньше возможных неприятных неожиданностей их будет ожидать во время экзамена.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65"/>
              </a:spcAft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Большое внимание должно быть уделено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разбору заданий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вызвавших наибольшее затруднение.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65"/>
              </a:spcAft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ходе изучения курса целесообразно усилить внимание к выработке широкого круга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общеучебных и предметных умений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Практически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каждом занятии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могут быть использованы задания по подготовке к экзамену.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65"/>
              </a:spcAft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подготовке к ЕГЭ по географии  необходимо систематически проводить мониторинг подготовки к ГИА для выявления типичных ошибок и работать над их устранением.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97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6857E-A327-FCC3-B026-9DD8932D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99" y="1002688"/>
            <a:ext cx="10515600" cy="323375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 из частей структуры обязательного минимума содержания курса географии является географическая номенклатура. Географическая номенклатура - язык географии. Ученик должен ориентироваться в географической номенклатуре в объеме школьной программы. Большое значение приобретает знание номенклатуры для успешной сдачи ЕГЭ и ГИА как формы итогового контроля знаний учащихся. 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C213D-C82E-6461-8255-CFDE6BC6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64279"/>
            <a:ext cx="10515600" cy="151268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effectLst/>
                <a:highlight>
                  <a:srgbClr val="00FF00"/>
                </a:highligh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изучении географии я предлагаю ребят взять за основу принцип «Называешь – показывай, показывая – называй!»</a:t>
            </a:r>
            <a:endParaRPr lang="ru-RU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670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CD4-DB5F-8FFA-00A5-B49A1760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750" y="365125"/>
            <a:ext cx="6979641" cy="132556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материал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39A1C00-3762-6C4D-5F38-6FF876ECF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Открытый банк заданий ОГЭ на сайте ФИПИ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https://fipi.ru/oge/otkrytyy-bank-zadaniy-oge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/>
              <a:t>Навигатор самостоятельной подготовки к ОГЭ на сайте ФИПИ 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https://fipi.ru/navigator-podgotovki/navigator-oge#gg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/>
              <a:t>Открытый банк заданий для оценки естественнонаучной грамотности на сайте ФИПИ </a:t>
            </a:r>
            <a:r>
              <a:rPr lang="en-US" dirty="0">
                <a:solidFill>
                  <a:srgbClr val="002060"/>
                </a:solidFill>
                <a:hlinkClick r:id="rId4"/>
              </a:rPr>
              <a:t>https://fipi.ru/otkrytyy-bank-zadaniy-dlya-otsenki-yestestvennonauchnoy-gramotnosti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6196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22932-19FE-505C-7B47-8A0560CB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2103437"/>
            <a:ext cx="10781211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Знание только тогда становится знанием, когда оно</a:t>
            </a:r>
            <a:b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приобретено усилиями своей мысли, а не памятью».</a:t>
            </a:r>
            <a:b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Л.Н. Толстой.</a:t>
            </a:r>
            <a:br>
              <a:rPr lang="ru-RU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0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kayrosblog.ru/wp-content/uploads/2012/07/S-chego-nachat-internet-bizn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1988840"/>
            <a:ext cx="5706944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5640" y="908720"/>
            <a:ext cx="5904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ЧЕГО НАЧАТЬ</a:t>
            </a:r>
          </a:p>
        </p:txBody>
      </p:sp>
      <p:pic>
        <p:nvPicPr>
          <p:cNvPr id="43016" name="Picture 8" descr="http://s1.iconbird.com/ico/2013/12/517/w256h2561386955379FAQ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41660">
            <a:off x="6482105" y="2230930"/>
            <a:ext cx="1545234" cy="1545234"/>
          </a:xfrm>
          <a:prstGeom prst="rect">
            <a:avLst/>
          </a:prstGeom>
          <a:noFill/>
        </p:spPr>
      </p:pic>
      <p:pic>
        <p:nvPicPr>
          <p:cNvPr id="43018" name="Picture 10" descr="http://advokat-golubev.ru/images/pixabay-49e65fe95dc8eba2_42xu13b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40589">
            <a:off x="2820500" y="2036566"/>
            <a:ext cx="2150653" cy="2123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8A8A~1\AppData\Local\Temp\Rar$DI03.075\14. Дополнительный бланк ответов №2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3571" y="898218"/>
            <a:ext cx="4078443" cy="56991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414" y="177742"/>
            <a:ext cx="8229600" cy="84355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</a:t>
            </a:r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33" y="958556"/>
            <a:ext cx="3796955" cy="563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91"/>
    </mc:Choice>
    <mc:Fallback xmlns="">
      <p:transition spd="slow" advTm="227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Материалы в сети </a:t>
            </a:r>
            <a:r>
              <a:rPr lang="en-US" sz="3200" b="1" dirty="0">
                <a:solidFill>
                  <a:srgbClr val="00B050"/>
                </a:solidFill>
              </a:rPr>
              <a:t>Internet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6040" y="6165304"/>
            <a:ext cx="4464496" cy="504056"/>
          </a:xfrm>
        </p:spPr>
        <p:txBody>
          <a:bodyPr/>
          <a:lstStyle/>
          <a:p>
            <a:pPr>
              <a:buNone/>
            </a:pPr>
            <a:r>
              <a:rPr lang="en-US" sz="1400" dirty="0">
                <a:hlinkClick r:id="rId2"/>
              </a:rPr>
              <a:t>http://nashol.com/2014021675843/geografiya.html</a:t>
            </a:r>
            <a:r>
              <a:rPr lang="ru-RU" sz="1400" dirty="0"/>
              <a:t> </a:t>
            </a:r>
          </a:p>
          <a:p>
            <a:endParaRPr lang="ru-RU" dirty="0"/>
          </a:p>
        </p:txBody>
      </p:sp>
      <p:pic>
        <p:nvPicPr>
          <p:cNvPr id="4" name="Рисунок 3" descr="сслка на ог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4032" y="2924944"/>
            <a:ext cx="4076612" cy="3168352"/>
          </a:xfrm>
          <a:prstGeom prst="rect">
            <a:avLst/>
          </a:prstGeom>
        </p:spPr>
      </p:pic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20" y="1700808"/>
            <a:ext cx="5472608" cy="36871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3672" y="980729"/>
            <a:ext cx="6624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>
                <a:hlinkClick r:id="rId5"/>
              </a:rPr>
              <a:t>http://85.142.162.126/os/xmodules/qprint/index.php?proj=0FA4DA9E3AE2BA1547B75F0B08EF6445</a:t>
            </a:r>
            <a:r>
              <a:rPr lang="ru-RU" sz="12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7568" y="908720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ФИПИ.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1340768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Открытый банк заданий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6121" y="2348880"/>
            <a:ext cx="3468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Учебные пособия, демоверсии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2199085" y="476672"/>
            <a:ext cx="78867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выполнению работы и заполнению бланков</a:t>
            </a: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089548" y="1590054"/>
            <a:ext cx="8306991" cy="5007298"/>
          </a:xfrm>
        </p:spPr>
        <p:txBody>
          <a:bodyPr/>
          <a:lstStyle/>
          <a:p>
            <a:pPr lvl="0" algn="just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23 ответом может быть десятичная дробь. Ответ переносится в бланк ответов № 1 в таком виде:</a:t>
            </a:r>
          </a:p>
          <a:p>
            <a:pPr lvl="0" algn="just"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3 задания (12, 28 и 29), на которые следует дать развернутый ответ. Ответы на эти задания записываются на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бланке ответов № 2</a:t>
            </a:r>
          </a:p>
          <a:p>
            <a:pPr lvl="0" algn="just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сначала номер задания, а затем ответ на него</a:t>
            </a:r>
          </a:p>
          <a:p>
            <a:pPr lvl="0" algn="just"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625" y="2636912"/>
            <a:ext cx="4251151" cy="9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69"/>
    </mc:Choice>
    <mc:Fallback xmlns="">
      <p:transition spd="slow" advTm="4516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8208" y="365125"/>
            <a:ext cx="7855591" cy="1325563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№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737" y="1196753"/>
            <a:ext cx="9748006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ПРОВЕРЯЕТ ЗНАНИЕ ФАКТОВ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ТЕРРИТОРИИ КАКОЙ СТРАНЫ НАХОДИТСЯ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…самая большая низменность в мире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…самая высокая вершина в мире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…самое высокое плоскогорье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… самое жаркое место на Земле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…самое влажное место на Земле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…самая глубокая впадина на суше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32A8AF0-9B8D-19C3-0694-C64CC3080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300121"/>
              </p:ext>
            </p:extLst>
          </p:nvPr>
        </p:nvGraphicFramePr>
        <p:xfrm>
          <a:off x="1191236" y="2923612"/>
          <a:ext cx="9446004" cy="3007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4334">
                  <a:extLst>
                    <a:ext uri="{9D8B030D-6E8A-4147-A177-3AD203B41FA5}">
                      <a16:colId xmlns:a16="http://schemas.microsoft.com/office/drawing/2014/main" val="1606355480"/>
                    </a:ext>
                  </a:extLst>
                </a:gridCol>
                <a:gridCol w="1574334">
                  <a:extLst>
                    <a:ext uri="{9D8B030D-6E8A-4147-A177-3AD203B41FA5}">
                      <a16:colId xmlns:a16="http://schemas.microsoft.com/office/drawing/2014/main" val="303250722"/>
                    </a:ext>
                  </a:extLst>
                </a:gridCol>
                <a:gridCol w="1574334">
                  <a:extLst>
                    <a:ext uri="{9D8B030D-6E8A-4147-A177-3AD203B41FA5}">
                      <a16:colId xmlns:a16="http://schemas.microsoft.com/office/drawing/2014/main" val="1137965371"/>
                    </a:ext>
                  </a:extLst>
                </a:gridCol>
                <a:gridCol w="1574334">
                  <a:extLst>
                    <a:ext uri="{9D8B030D-6E8A-4147-A177-3AD203B41FA5}">
                      <a16:colId xmlns:a16="http://schemas.microsoft.com/office/drawing/2014/main" val="2736409676"/>
                    </a:ext>
                  </a:extLst>
                </a:gridCol>
                <a:gridCol w="1574334">
                  <a:extLst>
                    <a:ext uri="{9D8B030D-6E8A-4147-A177-3AD203B41FA5}">
                      <a16:colId xmlns:a16="http://schemas.microsoft.com/office/drawing/2014/main" val="1355243148"/>
                    </a:ext>
                  </a:extLst>
                </a:gridCol>
                <a:gridCol w="1574334">
                  <a:extLst>
                    <a:ext uri="{9D8B030D-6E8A-4147-A177-3AD203B41FA5}">
                      <a16:colId xmlns:a16="http://schemas.microsoft.com/office/drawing/2014/main" val="192759720"/>
                    </a:ext>
                  </a:extLst>
                </a:gridCol>
              </a:tblGrid>
              <a:tr h="766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Евразия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Африка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Северная Америка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Южная Америка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Австралия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5661820"/>
                  </a:ext>
                </a:extLst>
              </a:tr>
              <a:tr h="373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заливы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8764703"/>
                  </a:ext>
                </a:extLst>
              </a:tr>
              <a:tr h="373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горы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5504525"/>
                  </a:ext>
                </a:extLst>
              </a:tr>
              <a:tr h="373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реки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3459408"/>
                  </a:ext>
                </a:extLst>
              </a:tr>
              <a:tr h="373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озера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0702259"/>
                  </a:ext>
                </a:extLst>
              </a:tr>
              <a:tr h="373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полуострова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5648843"/>
                  </a:ext>
                </a:extLst>
              </a:tr>
              <a:tr h="373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острова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497429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361F8E2-81B4-B90F-0E15-BE53E60C7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081" y="926982"/>
            <a:ext cx="82128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Классифицировать перечисленные объекты по материкам: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Финский, Калифорнийский, Анды, Эри, Ла-Плата, Тянь-Шань, Большой Барьерный риф, Аппалачи, Гвинейский,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Карпентария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Атлас, Шилка, Юкон, Конго, Гудзонов, Кейп-Йорк, Ньяса, Ньюфаундленд, Новая Земля, Огненная Земля, Тасмания, Канарские, Маракайбо, Муррей, Сомали, Таймыр, Парана 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60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1544</Words>
  <Application>Microsoft Office PowerPoint</Application>
  <PresentationFormat>Широкоэкранный</PresentationFormat>
  <Paragraphs>226</Paragraphs>
  <Slides>31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Georgia</vt:lpstr>
      <vt:lpstr>Lucida Grande</vt:lpstr>
      <vt:lpstr>Times New Roman</vt:lpstr>
      <vt:lpstr>Verdana</vt:lpstr>
      <vt:lpstr>Тема Office</vt:lpstr>
      <vt:lpstr>Презентация PowerPoint</vt:lpstr>
      <vt:lpstr>Проблемы общего характера</vt:lpstr>
      <vt:lpstr>Одной из частей структуры обязательного минимума содержания курса географии является географическая номенклатура. Географическая номенклатура - язык географии. Ученик должен ориентироваться в географической номенклатуре в объеме школьной программы. Большое значение приобретает знание номенклатуры для успешной сдачи ЕГЭ и ГИА как формы итогового контроля знаний учащихся. </vt:lpstr>
      <vt:lpstr>Презентация PowerPoint</vt:lpstr>
      <vt:lpstr>Бланки ответов</vt:lpstr>
      <vt:lpstr>Материалы в сети Internet </vt:lpstr>
      <vt:lpstr>Инструкция по выполнению работы и заполнению бланков</vt:lpstr>
      <vt:lpstr>ЗАДАНИЕ № 1</vt:lpstr>
      <vt:lpstr>Презентация PowerPoint</vt:lpstr>
      <vt:lpstr>Презентация PowerPoint</vt:lpstr>
      <vt:lpstr>Примеры заданий по содержательным блокам «Источники географической информации».</vt:lpstr>
      <vt:lpstr>Примеры заданий по содержательным блокам «Источники географической информации».</vt:lpstr>
      <vt:lpstr>Отработка приёма построения профиля:  с сайта http://uchitelya.com/georgrafiya/15094-prezentaciya-postroenie-profilya-mestnosti.html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заданий по содержательным блокам «География России». Какие типы воздушных масс формируют климат природной зоны, о которой идет речь в тексте?  Внимательно читать текст! </vt:lpstr>
      <vt:lpstr>Примеры заданий по содержательным блокам «География России».  </vt:lpstr>
      <vt:lpstr>Шаг 1. Найди ключевые  слова. </vt:lpstr>
      <vt:lpstr> Шаг 2. Выбери нужную карту в атласе и  визуально фиксируй найденный объект. </vt:lpstr>
      <vt:lpstr>  Шаг 3.  Совмещай карты и выбирай нужное  </vt:lpstr>
      <vt:lpstr>Презентация PowerPoint</vt:lpstr>
      <vt:lpstr>Отработка приемов работы с заданиями на определение факторов размещения производства</vt:lpstr>
      <vt:lpstr>Презентация PowerPoint</vt:lpstr>
      <vt:lpstr>Стратегия работы на экзамене</vt:lpstr>
      <vt:lpstr>Презентация PowerPoint</vt:lpstr>
      <vt:lpstr>Для учащихся пропустивших занятия, хорошим подспорьем для ознакомления с темой является - образовательный видеопортал   «InternetUrok.ru» </vt:lpstr>
      <vt:lpstr>ЧТО НУЖНО ПОМНИТЬ УЧИТЕЛЮ ПРИ ПОДГОТОВКЕ УЧЕНИКОВ К ИТОГОВОЙ АТТЕСТАЦИИ </vt:lpstr>
      <vt:lpstr>Рекомендуемый материал</vt:lpstr>
      <vt:lpstr> «Знание только тогда становится знанием, когда оно  приобретено усилиями своей мысли, а не памятью».                                                                               Л.Н. Толстой. 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Мигеева</dc:creator>
  <cp:lastModifiedBy>Irina</cp:lastModifiedBy>
  <cp:revision>44</cp:revision>
  <dcterms:created xsi:type="dcterms:W3CDTF">2021-08-23T14:20:13Z</dcterms:created>
  <dcterms:modified xsi:type="dcterms:W3CDTF">2022-10-26T13:48:11Z</dcterms:modified>
</cp:coreProperties>
</file>