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7" r:id="rId1"/>
    <p:sldMasterId id="2147483660" r:id="rId2"/>
    <p:sldMasterId id="2147483720" r:id="rId3"/>
    <p:sldMasterId id="2147483732" r:id="rId4"/>
    <p:sldMasterId id="2147483798" r:id="rId5"/>
    <p:sldMasterId id="2147483685" r:id="rId6"/>
    <p:sldMasterId id="2147483801" r:id="rId7"/>
    <p:sldMasterId id="2147483804" r:id="rId8"/>
  </p:sldMasterIdLst>
  <p:notesMasterIdLst>
    <p:notesMasterId r:id="rId37"/>
  </p:notesMasterIdLst>
  <p:sldIdLst>
    <p:sldId id="345" r:id="rId9"/>
    <p:sldId id="275" r:id="rId10"/>
    <p:sldId id="276" r:id="rId11"/>
    <p:sldId id="313" r:id="rId12"/>
    <p:sldId id="390" r:id="rId13"/>
    <p:sldId id="379" r:id="rId14"/>
    <p:sldId id="396" r:id="rId15"/>
    <p:sldId id="394" r:id="rId16"/>
    <p:sldId id="395" r:id="rId17"/>
    <p:sldId id="384" r:id="rId18"/>
    <p:sldId id="398" r:id="rId19"/>
    <p:sldId id="400" r:id="rId20"/>
    <p:sldId id="401" r:id="rId21"/>
    <p:sldId id="402" r:id="rId22"/>
    <p:sldId id="399" r:id="rId23"/>
    <p:sldId id="407" r:id="rId24"/>
    <p:sldId id="403" r:id="rId25"/>
    <p:sldId id="404" r:id="rId26"/>
    <p:sldId id="405" r:id="rId27"/>
    <p:sldId id="406" r:id="rId28"/>
    <p:sldId id="408" r:id="rId29"/>
    <p:sldId id="409" r:id="rId30"/>
    <p:sldId id="343" r:id="rId31"/>
    <p:sldId id="342" r:id="rId32"/>
    <p:sldId id="410" r:id="rId33"/>
    <p:sldId id="411" r:id="rId34"/>
    <p:sldId id="412" r:id="rId35"/>
    <p:sldId id="270" r:id="rId36"/>
  </p:sldIdLst>
  <p:sldSz cx="6858000" cy="5143500"/>
  <p:notesSz cx="6858000" cy="9144000"/>
  <p:defaultTextStyle>
    <a:lvl1pPr>
      <a:defRPr>
        <a:latin typeface="+mj-lt"/>
        <a:ea typeface="+mj-ea"/>
        <a:cs typeface="+mj-cs"/>
        <a:sym typeface="Helvetica Neue"/>
      </a:defRPr>
    </a:lvl1pPr>
    <a:lvl2pPr>
      <a:defRPr>
        <a:latin typeface="+mj-lt"/>
        <a:ea typeface="+mj-ea"/>
        <a:cs typeface="+mj-cs"/>
        <a:sym typeface="Helvetica Neue"/>
      </a:defRPr>
    </a:lvl2pPr>
    <a:lvl3pPr>
      <a:defRPr>
        <a:latin typeface="+mj-lt"/>
        <a:ea typeface="+mj-ea"/>
        <a:cs typeface="+mj-cs"/>
        <a:sym typeface="Helvetica Neue"/>
      </a:defRPr>
    </a:lvl3pPr>
    <a:lvl4pPr>
      <a:defRPr>
        <a:latin typeface="+mj-lt"/>
        <a:ea typeface="+mj-ea"/>
        <a:cs typeface="+mj-cs"/>
        <a:sym typeface="Helvetica Neue"/>
      </a:defRPr>
    </a:lvl4pPr>
    <a:lvl5pPr>
      <a:defRPr>
        <a:latin typeface="+mj-lt"/>
        <a:ea typeface="+mj-ea"/>
        <a:cs typeface="+mj-cs"/>
        <a:sym typeface="Helvetica Neue"/>
      </a:defRPr>
    </a:lvl5pPr>
    <a:lvl6pPr>
      <a:defRPr>
        <a:latin typeface="+mj-lt"/>
        <a:ea typeface="+mj-ea"/>
        <a:cs typeface="+mj-cs"/>
        <a:sym typeface="Helvetica Neue"/>
      </a:defRPr>
    </a:lvl6pPr>
    <a:lvl7pPr>
      <a:defRPr>
        <a:latin typeface="+mj-lt"/>
        <a:ea typeface="+mj-ea"/>
        <a:cs typeface="+mj-cs"/>
        <a:sym typeface="Helvetica Neue"/>
      </a:defRPr>
    </a:lvl7pPr>
    <a:lvl8pPr>
      <a:defRPr>
        <a:latin typeface="+mj-lt"/>
        <a:ea typeface="+mj-ea"/>
        <a:cs typeface="+mj-cs"/>
        <a:sym typeface="Helvetica Neue"/>
      </a:defRPr>
    </a:lvl8pPr>
    <a:lvl9pPr>
      <a:defRPr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63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1720" userDrawn="1">
          <p15:clr>
            <a:srgbClr val="A4A3A4"/>
          </p15:clr>
        </p15:guide>
        <p15:guide id="4" pos="119" userDrawn="1">
          <p15:clr>
            <a:srgbClr val="A4A3A4"/>
          </p15:clr>
        </p15:guide>
        <p15:guide id="5" pos="42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440"/>
    <a:srgbClr val="EA9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82199" autoAdjust="0"/>
  </p:normalViewPr>
  <p:slideViewPr>
    <p:cSldViewPr snapToGrid="0" snapToObjects="1">
      <p:cViewPr varScale="1">
        <p:scale>
          <a:sx n="75" d="100"/>
          <a:sy n="75" d="100"/>
        </p:scale>
        <p:origin x="1560" y="40"/>
      </p:cViewPr>
      <p:guideLst>
        <p:guide orient="horz" pos="463"/>
        <p:guide pos="2160"/>
        <p:guide orient="horz" pos="1720"/>
        <p:guide pos="119"/>
        <p:guide pos="42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2F0170-2152-4689-B511-736BFF51ED2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8CC8D31-0430-4EDB-9F15-B9E187C5A79B}">
      <dgm:prSet phldrT="[Текст]"/>
      <dgm:spPr/>
      <dgm:t>
        <a:bodyPr/>
        <a:lstStyle/>
        <a:p>
          <a:r>
            <a:rPr lang="ru-RU" b="1" dirty="0" smtClean="0"/>
            <a:t>Вводное занятие</a:t>
          </a:r>
        </a:p>
        <a:p>
          <a:r>
            <a:rPr lang="ru-RU" b="1" dirty="0" smtClean="0"/>
            <a:t> </a:t>
          </a:r>
          <a:r>
            <a:rPr lang="ru-RU" dirty="0" smtClean="0"/>
            <a:t>(1-2 </a:t>
          </a:r>
          <a:r>
            <a:rPr lang="ru-RU" dirty="0" err="1" smtClean="0"/>
            <a:t>ак</a:t>
          </a:r>
          <a:r>
            <a:rPr lang="ru-RU" dirty="0" smtClean="0"/>
            <a:t>. часа).</a:t>
          </a:r>
          <a:endParaRPr lang="ru-RU" dirty="0"/>
        </a:p>
      </dgm:t>
    </dgm:pt>
    <dgm:pt modelId="{A1EBC907-505C-4B6C-9533-A27B56AD6B32}" type="parTrans" cxnId="{E189B292-647F-4319-A9C3-20797C51CCBC}">
      <dgm:prSet/>
      <dgm:spPr/>
      <dgm:t>
        <a:bodyPr/>
        <a:lstStyle/>
        <a:p>
          <a:endParaRPr lang="ru-RU"/>
        </a:p>
      </dgm:t>
    </dgm:pt>
    <dgm:pt modelId="{062E392F-5EC6-4E62-ABD5-1157F100006A}" type="sibTrans" cxnId="{E189B292-647F-4319-A9C3-20797C51CCBC}">
      <dgm:prSet/>
      <dgm:spPr/>
      <dgm:t>
        <a:bodyPr/>
        <a:lstStyle/>
        <a:p>
          <a:endParaRPr lang="ru-RU"/>
        </a:p>
      </dgm:t>
    </dgm:pt>
    <dgm:pt modelId="{E56C0AFB-16E7-4E01-824B-ADEB8E836B8E}">
      <dgm:prSet phldrT="[Текст]"/>
      <dgm:spPr/>
      <dgm:t>
        <a:bodyPr/>
        <a:lstStyle/>
        <a:p>
          <a:r>
            <a:rPr lang="ru-RU" b="1" dirty="0" smtClean="0"/>
            <a:t>Изучение возможностей программного обеспечения</a:t>
          </a:r>
        </a:p>
        <a:p>
          <a:r>
            <a:rPr lang="ru-RU" b="1" dirty="0" smtClean="0"/>
            <a:t> </a:t>
          </a:r>
          <a:r>
            <a:rPr lang="ru-RU" dirty="0" smtClean="0"/>
            <a:t>(от 10 до 28 </a:t>
          </a:r>
          <a:r>
            <a:rPr lang="ru-RU" dirty="0" err="1" smtClean="0"/>
            <a:t>ак</a:t>
          </a:r>
          <a:r>
            <a:rPr lang="ru-RU" dirty="0" smtClean="0"/>
            <a:t>. часов).</a:t>
          </a:r>
          <a:endParaRPr lang="ru-RU" dirty="0"/>
        </a:p>
      </dgm:t>
    </dgm:pt>
    <dgm:pt modelId="{F0CD7F77-B5D3-4F59-9988-3ED785A438D0}" type="parTrans" cxnId="{0C4F5D43-282B-4FAD-B664-A39681570E56}">
      <dgm:prSet/>
      <dgm:spPr/>
      <dgm:t>
        <a:bodyPr/>
        <a:lstStyle/>
        <a:p>
          <a:endParaRPr lang="ru-RU"/>
        </a:p>
      </dgm:t>
    </dgm:pt>
    <dgm:pt modelId="{D3F1AB97-D214-4D72-8766-C88896A7DAEA}" type="sibTrans" cxnId="{0C4F5D43-282B-4FAD-B664-A39681570E56}">
      <dgm:prSet/>
      <dgm:spPr/>
      <dgm:t>
        <a:bodyPr/>
        <a:lstStyle/>
        <a:p>
          <a:endParaRPr lang="ru-RU"/>
        </a:p>
      </dgm:t>
    </dgm:pt>
    <dgm:pt modelId="{6A7E7BFA-FA53-4027-BD77-C7D302978C60}">
      <dgm:prSet phldrT="[Текст]"/>
      <dgm:spPr/>
      <dgm:t>
        <a:bodyPr/>
        <a:lstStyle/>
        <a:p>
          <a:r>
            <a:rPr lang="ru-RU" b="1" dirty="0" smtClean="0"/>
            <a:t>Разработка и защита индивидуальных проектов или решение творческих задач</a:t>
          </a:r>
        </a:p>
        <a:p>
          <a:r>
            <a:rPr lang="ru-RU" b="1" dirty="0" smtClean="0"/>
            <a:t> </a:t>
          </a:r>
          <a:r>
            <a:rPr lang="ru-RU" dirty="0" smtClean="0"/>
            <a:t>(2-4 </a:t>
          </a:r>
          <a:r>
            <a:rPr lang="ru-RU" dirty="0" err="1" smtClean="0"/>
            <a:t>ак</a:t>
          </a:r>
          <a:r>
            <a:rPr lang="ru-RU" dirty="0" smtClean="0"/>
            <a:t>. часа).</a:t>
          </a:r>
          <a:endParaRPr lang="ru-RU" dirty="0"/>
        </a:p>
      </dgm:t>
    </dgm:pt>
    <dgm:pt modelId="{53742B2F-CA9F-45D6-BAD5-0636A9977871}" type="parTrans" cxnId="{F8C68FCC-E56F-46F8-B9A7-F325FBDBD6D9}">
      <dgm:prSet/>
      <dgm:spPr/>
      <dgm:t>
        <a:bodyPr/>
        <a:lstStyle/>
        <a:p>
          <a:endParaRPr lang="ru-RU"/>
        </a:p>
      </dgm:t>
    </dgm:pt>
    <dgm:pt modelId="{345EAF0E-3C23-49CA-8FE1-241A97AB6D46}" type="sibTrans" cxnId="{F8C68FCC-E56F-46F8-B9A7-F325FBDBD6D9}">
      <dgm:prSet/>
      <dgm:spPr/>
      <dgm:t>
        <a:bodyPr/>
        <a:lstStyle/>
        <a:p>
          <a:endParaRPr lang="ru-RU"/>
        </a:p>
      </dgm:t>
    </dgm:pt>
    <dgm:pt modelId="{EC3374B9-9EB5-4FBB-88F1-6F3C3AED62BB}" type="pres">
      <dgm:prSet presAssocID="{AF2F0170-2152-4689-B511-736BFF51ED24}" presName="CompostProcess" presStyleCnt="0">
        <dgm:presLayoutVars>
          <dgm:dir/>
          <dgm:resizeHandles val="exact"/>
        </dgm:presLayoutVars>
      </dgm:prSet>
      <dgm:spPr/>
    </dgm:pt>
    <dgm:pt modelId="{1C3B587A-DC9F-486C-A5B3-AAC7C8B22803}" type="pres">
      <dgm:prSet presAssocID="{AF2F0170-2152-4689-B511-736BFF51ED24}" presName="arrow" presStyleLbl="bgShp" presStyleIdx="0" presStyleCnt="1"/>
      <dgm:spPr/>
    </dgm:pt>
    <dgm:pt modelId="{5F502C0D-A558-4EE6-8516-209A7566EC44}" type="pres">
      <dgm:prSet presAssocID="{AF2F0170-2152-4689-B511-736BFF51ED24}" presName="linearProcess" presStyleCnt="0"/>
      <dgm:spPr/>
    </dgm:pt>
    <dgm:pt modelId="{FB60C6A0-FCFC-4CAC-840A-6A8B50947847}" type="pres">
      <dgm:prSet presAssocID="{18CC8D31-0430-4EDB-9F15-B9E187C5A79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BBEFB-CE12-43D9-B64D-5D3C2B1039F7}" type="pres">
      <dgm:prSet presAssocID="{062E392F-5EC6-4E62-ABD5-1157F100006A}" presName="sibTrans" presStyleCnt="0"/>
      <dgm:spPr/>
    </dgm:pt>
    <dgm:pt modelId="{66BC2E8F-F5BC-41C7-A31D-56E665B49DF4}" type="pres">
      <dgm:prSet presAssocID="{E56C0AFB-16E7-4E01-824B-ADEB8E836B8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131A9-360D-48A8-AC49-2D92BA31D5F8}" type="pres">
      <dgm:prSet presAssocID="{D3F1AB97-D214-4D72-8766-C88896A7DAEA}" presName="sibTrans" presStyleCnt="0"/>
      <dgm:spPr/>
    </dgm:pt>
    <dgm:pt modelId="{74C769A1-B0A1-4639-909E-A2F3B6A90D28}" type="pres">
      <dgm:prSet presAssocID="{6A7E7BFA-FA53-4027-BD77-C7D302978C6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DB0E8B-D20D-4DAE-A40C-65315580D43F}" type="presOf" srcId="{AF2F0170-2152-4689-B511-736BFF51ED24}" destId="{EC3374B9-9EB5-4FBB-88F1-6F3C3AED62BB}" srcOrd="0" destOrd="0" presId="urn:microsoft.com/office/officeart/2005/8/layout/hProcess9"/>
    <dgm:cxn modelId="{8320666D-859E-431A-803F-DC814BDA95CF}" type="presOf" srcId="{18CC8D31-0430-4EDB-9F15-B9E187C5A79B}" destId="{FB60C6A0-FCFC-4CAC-840A-6A8B50947847}" srcOrd="0" destOrd="0" presId="urn:microsoft.com/office/officeart/2005/8/layout/hProcess9"/>
    <dgm:cxn modelId="{F8C68FCC-E56F-46F8-B9A7-F325FBDBD6D9}" srcId="{AF2F0170-2152-4689-B511-736BFF51ED24}" destId="{6A7E7BFA-FA53-4027-BD77-C7D302978C60}" srcOrd="2" destOrd="0" parTransId="{53742B2F-CA9F-45D6-BAD5-0636A9977871}" sibTransId="{345EAF0E-3C23-49CA-8FE1-241A97AB6D46}"/>
    <dgm:cxn modelId="{AD10BCDE-10C7-4F37-810C-1DA03BD06B66}" type="presOf" srcId="{6A7E7BFA-FA53-4027-BD77-C7D302978C60}" destId="{74C769A1-B0A1-4639-909E-A2F3B6A90D28}" srcOrd="0" destOrd="0" presId="urn:microsoft.com/office/officeart/2005/8/layout/hProcess9"/>
    <dgm:cxn modelId="{E189B292-647F-4319-A9C3-20797C51CCBC}" srcId="{AF2F0170-2152-4689-B511-736BFF51ED24}" destId="{18CC8D31-0430-4EDB-9F15-B9E187C5A79B}" srcOrd="0" destOrd="0" parTransId="{A1EBC907-505C-4B6C-9533-A27B56AD6B32}" sibTransId="{062E392F-5EC6-4E62-ABD5-1157F100006A}"/>
    <dgm:cxn modelId="{0C4F5D43-282B-4FAD-B664-A39681570E56}" srcId="{AF2F0170-2152-4689-B511-736BFF51ED24}" destId="{E56C0AFB-16E7-4E01-824B-ADEB8E836B8E}" srcOrd="1" destOrd="0" parTransId="{F0CD7F77-B5D3-4F59-9988-3ED785A438D0}" sibTransId="{D3F1AB97-D214-4D72-8766-C88896A7DAEA}"/>
    <dgm:cxn modelId="{586FC117-D8BA-4DC8-9932-8CD2AC5DB1BC}" type="presOf" srcId="{E56C0AFB-16E7-4E01-824B-ADEB8E836B8E}" destId="{66BC2E8F-F5BC-41C7-A31D-56E665B49DF4}" srcOrd="0" destOrd="0" presId="urn:microsoft.com/office/officeart/2005/8/layout/hProcess9"/>
    <dgm:cxn modelId="{488A6057-2CCB-48C0-A53D-BE5034A7FC41}" type="presParOf" srcId="{EC3374B9-9EB5-4FBB-88F1-6F3C3AED62BB}" destId="{1C3B587A-DC9F-486C-A5B3-AAC7C8B22803}" srcOrd="0" destOrd="0" presId="urn:microsoft.com/office/officeart/2005/8/layout/hProcess9"/>
    <dgm:cxn modelId="{88EE6587-90D8-4235-B238-36941CDF6149}" type="presParOf" srcId="{EC3374B9-9EB5-4FBB-88F1-6F3C3AED62BB}" destId="{5F502C0D-A558-4EE6-8516-209A7566EC44}" srcOrd="1" destOrd="0" presId="urn:microsoft.com/office/officeart/2005/8/layout/hProcess9"/>
    <dgm:cxn modelId="{16A81BA8-02AD-40E1-982D-F8391A1E2A7E}" type="presParOf" srcId="{5F502C0D-A558-4EE6-8516-209A7566EC44}" destId="{FB60C6A0-FCFC-4CAC-840A-6A8B50947847}" srcOrd="0" destOrd="0" presId="urn:microsoft.com/office/officeart/2005/8/layout/hProcess9"/>
    <dgm:cxn modelId="{A3A8596A-D565-401A-AA22-F70B7D54EE0F}" type="presParOf" srcId="{5F502C0D-A558-4EE6-8516-209A7566EC44}" destId="{124BBEFB-CE12-43D9-B64D-5D3C2B1039F7}" srcOrd="1" destOrd="0" presId="urn:microsoft.com/office/officeart/2005/8/layout/hProcess9"/>
    <dgm:cxn modelId="{206C7AAF-A5F3-4D73-81BF-FC830E6266B6}" type="presParOf" srcId="{5F502C0D-A558-4EE6-8516-209A7566EC44}" destId="{66BC2E8F-F5BC-41C7-A31D-56E665B49DF4}" srcOrd="2" destOrd="0" presId="urn:microsoft.com/office/officeart/2005/8/layout/hProcess9"/>
    <dgm:cxn modelId="{43DA3679-E3D7-475D-A405-6BFC51E59B62}" type="presParOf" srcId="{5F502C0D-A558-4EE6-8516-209A7566EC44}" destId="{EE2131A9-360D-48A8-AC49-2D92BA31D5F8}" srcOrd="3" destOrd="0" presId="urn:microsoft.com/office/officeart/2005/8/layout/hProcess9"/>
    <dgm:cxn modelId="{15F4A6C8-0BB7-4FCA-A3CC-A11DAE6EA556}" type="presParOf" srcId="{5F502C0D-A558-4EE6-8516-209A7566EC44}" destId="{74C769A1-B0A1-4639-909E-A2F3B6A90D2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B587A-DC9F-486C-A5B3-AAC7C8B22803}">
      <dsp:nvSpPr>
        <dsp:cNvPr id="0" name=""/>
        <dsp:cNvSpPr/>
      </dsp:nvSpPr>
      <dsp:spPr>
        <a:xfrm>
          <a:off x="482003" y="0"/>
          <a:ext cx="5462706" cy="399644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60C6A0-FCFC-4CAC-840A-6A8B50947847}">
      <dsp:nvSpPr>
        <dsp:cNvPr id="0" name=""/>
        <dsp:cNvSpPr/>
      </dsp:nvSpPr>
      <dsp:spPr>
        <a:xfrm>
          <a:off x="217780" y="1198933"/>
          <a:ext cx="1928014" cy="15985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Вводное занятие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 </a:t>
          </a:r>
          <a:r>
            <a:rPr lang="ru-RU" sz="1400" kern="1200" dirty="0" smtClean="0"/>
            <a:t>(1-2 </a:t>
          </a:r>
          <a:r>
            <a:rPr lang="ru-RU" sz="1400" kern="1200" dirty="0" err="1" smtClean="0"/>
            <a:t>ак</a:t>
          </a:r>
          <a:r>
            <a:rPr lang="ru-RU" sz="1400" kern="1200" dirty="0" smtClean="0"/>
            <a:t>. часа).</a:t>
          </a:r>
          <a:endParaRPr lang="ru-RU" sz="1400" kern="1200" dirty="0"/>
        </a:p>
      </dsp:txBody>
      <dsp:txXfrm>
        <a:off x="295816" y="1276969"/>
        <a:ext cx="1771942" cy="1442505"/>
      </dsp:txXfrm>
    </dsp:sp>
    <dsp:sp modelId="{66BC2E8F-F5BC-41C7-A31D-56E665B49DF4}">
      <dsp:nvSpPr>
        <dsp:cNvPr id="0" name=""/>
        <dsp:cNvSpPr/>
      </dsp:nvSpPr>
      <dsp:spPr>
        <a:xfrm>
          <a:off x="2249349" y="1198933"/>
          <a:ext cx="1928014" cy="15985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Изучение возможностей программного обеспечения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 </a:t>
          </a:r>
          <a:r>
            <a:rPr lang="ru-RU" sz="1400" kern="1200" dirty="0" smtClean="0"/>
            <a:t>(от 10 до 28 </a:t>
          </a:r>
          <a:r>
            <a:rPr lang="ru-RU" sz="1400" kern="1200" dirty="0" err="1" smtClean="0"/>
            <a:t>ак</a:t>
          </a:r>
          <a:r>
            <a:rPr lang="ru-RU" sz="1400" kern="1200" dirty="0" smtClean="0"/>
            <a:t>. часов).</a:t>
          </a:r>
          <a:endParaRPr lang="ru-RU" sz="1400" kern="1200" dirty="0"/>
        </a:p>
      </dsp:txBody>
      <dsp:txXfrm>
        <a:off x="2327385" y="1276969"/>
        <a:ext cx="1771942" cy="1442505"/>
      </dsp:txXfrm>
    </dsp:sp>
    <dsp:sp modelId="{74C769A1-B0A1-4639-909E-A2F3B6A90D28}">
      <dsp:nvSpPr>
        <dsp:cNvPr id="0" name=""/>
        <dsp:cNvSpPr/>
      </dsp:nvSpPr>
      <dsp:spPr>
        <a:xfrm>
          <a:off x="4280919" y="1198933"/>
          <a:ext cx="1928014" cy="15985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Разработка и защита индивидуальных проектов или решение творческих задач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 </a:t>
          </a:r>
          <a:r>
            <a:rPr lang="ru-RU" sz="1400" kern="1200" dirty="0" smtClean="0"/>
            <a:t>(2-4 </a:t>
          </a:r>
          <a:r>
            <a:rPr lang="ru-RU" sz="1400" kern="1200" dirty="0" err="1" smtClean="0"/>
            <a:t>ак</a:t>
          </a:r>
          <a:r>
            <a:rPr lang="ru-RU" sz="1400" kern="1200" dirty="0" smtClean="0"/>
            <a:t>. часа).</a:t>
          </a:r>
          <a:endParaRPr lang="ru-RU" sz="1400" kern="1200" dirty="0"/>
        </a:p>
      </dsp:txBody>
      <dsp:txXfrm>
        <a:off x="4358955" y="1276969"/>
        <a:ext cx="1771942" cy="1442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CA35C-AB3F-0D44-9877-2CB12F260F89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E08E2-07CB-A548-A84E-407746EF6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516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EC47C-6E7B-4BE7-8A41-152912A7C6B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535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Python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современный язык программирования, работающий на всех распространенных операционных системах для настольных компьютеров. Язык программирования Питон разрабатывается чуть более 20 лет. В настоящее время активно используется две версии языка — более старая версия 2 и современная версия. Версия 2 более не развивается, но до сих пор еще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используется, поскольку очень много программного обеспечения и библиотек разработано именно для версии 2. Между версиями есть существенная несовместимость, в том числе в синтаксисе команд ввода-вывода.</a:t>
            </a:r>
          </a:p>
          <a:p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Python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современный универсальный интерпретируемый язык программирования. Его достоинства: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Кроссплатформенность и бесплатность.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Простой синтаксис и богатые возможности позволяют записывать программы очень кратко, но в то же время понятно.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простоте освоения язык сравним с бейсиком, но куда более богат возможностями и значительно более современен.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Богатая стандартная библиотека, возможность разработки промышленных приложений (для работы с сетью, GUI, базами данных и т.д.)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Большинство школьных олимпиад по информатике поддерживают язык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Python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 2015 года в текстах задач ЕГЭ примеры приводятся также и на языке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Python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EC47C-6E7B-4BE7-8A41-152912A7C6B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606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EC47C-6E7B-4BE7-8A41-152912A7C6B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574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EC47C-6E7B-4BE7-8A41-152912A7C6B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523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EC47C-6E7B-4BE7-8A41-152912A7C6B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289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Для</a:t>
            </a:r>
            <a:r>
              <a:rPr lang="ru-RU" baseline="0" dirty="0" smtClean="0"/>
              <a:t> первого знакомства с процессом создания игр и основными алгоритмическими конструкциями идеально подойдет данная среда программирования. </a:t>
            </a:r>
            <a:endParaRPr lang="en-US" baseline="0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 быть рекомендована на начальном этапе обучения программирования. Имеет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мультиязычный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интерфейс, включая русский язык.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стартовом пакете, который сейчас русифицирован, есть несколько приложений, например, "Лабиринт" - для обучения азам управляющих конструкций, графическая "Черепашка" и т. д. Важная особенность графической среды: освобождение от заботы о синтаксисе, что позволяет начинающему программисту сосредоточится на логике программы.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Блокли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бесплатное и открытое программное обеспечение, доступное по интернету и не требует установки на компьютер. Также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Блокли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приспособлен для работы на планшетных  компьютерах и смартфонах.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Блокли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существует возможность зарегистрироваться учителем или учеником. Учитель может отслеживать степень прохождения учащимися курса.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Построен вариант учебного курса на базе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Блокли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 этапов с заданиями на все алгоритмические конструкции), с помощью которого можно вести занятия с детьми. Также есть возможность изучения отдельных модулей: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«Программирование с Анной и Эльзой» содержат 20 головоломок, решая которые ученик знакомится с формальным исполнением алгоритмов и основными алгоритмическими конструкциями.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«Порхающий код» и «Лаборатория игр» содержат по 10 уровней. Проходя первые восемь  уровней учащиеся знакомятся с процессом создания игр, на 9 и 10 уровнях создают собственную игру сначала по предложенному а затем и по собственному сценарию. Созданная игра будет доступна всем желающим через сеть Интернет.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прохождения курсов можно получить именной сертификат.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EC47C-6E7B-4BE7-8A41-152912A7C6B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570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Scratch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объектно-ориентированный язык с возможностью   создавать   многопоточные   программы.   С практической точки зрения это простой в изучении, красивый, мощный  инструмент,  который  не  требует  двухмесячного изучения, прежде чем появится возможность написать программу.  Писать можно сразу, через десять минут знакомства с основами.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Причѐм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отличие от Бейсика, на котором начать писать тоже очень легко,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Scratch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поощряет плохого стиля программирования.   Напротив,   «правильные»   программы  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Scratch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писать проще, чем «неправильные». Графика, анимация, музыка, видеоэффекты, и в то же время классическое событийно управляемое объектно-ориентированное и параллельное программирование – вот неполный перечень возможностей данного языка.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показывает опыт применения, учащиеся после первых двух уроков могут приступить к разработке собственной компьютерной игры.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помощь учителю при разработке занятий большой выбор методических материалов, размещенных в сети Интернет. Также предусмотрена публикация готовых проектов на официальном сайте программы.</a:t>
            </a:r>
          </a:p>
          <a:p>
            <a:endParaRPr lang="en-US" dirty="0" smtClean="0"/>
          </a:p>
          <a:p>
            <a:r>
              <a:rPr lang="ru-RU" dirty="0" smtClean="0"/>
              <a:t>Наиболее известная</a:t>
            </a:r>
            <a:r>
              <a:rPr lang="ru-RU" baseline="0" dirty="0" smtClean="0"/>
              <a:t> среда программирования. Помимо всего прочего позволяет создавать игры с различными сюжетами. Доступно много книг и пособий, в которых есть подробные описания игр. Также  можно познакомиться с проектами, реализованными участниками сообщества </a:t>
            </a:r>
            <a:r>
              <a:rPr lang="en-US" baseline="0" dirty="0" smtClean="0"/>
              <a:t>Scratch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EC47C-6E7B-4BE7-8A41-152912A7C6B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507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среда визуальной разработки, позволяющая легко создать приложение для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android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устройств даже не обладая знаниями в области программирования.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Работает эта среда разработки прямо из браузера. Скачивать и устанавливать ничего не нужно. Полученный результат можно просматривать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android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-устройстве. Готовые приложения можно размещать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Market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Inventor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поддерживает русский язык.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Сразу, при старте, появляется возможность создать свое уникальное приложение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 игру на смартфон.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онлайн редакторе MIT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Inventor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приложения строятся на базе стандартных компонентов, которые являются основным элементом разработки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Android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-приложений.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EC47C-6E7B-4BE7-8A41-152912A7C6B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402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модуля «Создаем игру в конструкторе игр» можно выбрать один из инструментов, рассмотренных далее. Отмечу, что все игры имеют русский интерфейс и доступные системные требования. </a:t>
            </a:r>
            <a:endParaRPr lang="en-US" baseline="0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Этот конструктор 2D игр имеет открытий исходный код, и, следовательно, его можно абсолютно бесплатно использовать для разработки игр для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основан на системе событий и не требует программирования. Игры в нем собираются путем расстановки игровых объектов в визуальном редакторе уровня. Редактор событий показывает список действий, которые должны происходить при взаимодействии игровых объектов или выполнении определенных условий в игре.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имеет обширный набор инструментов, в том числе и несколько дополнительных встроенных функций, которые каждый дизайнер 2D игр найдет неоценимыми помощниками в экономии времени. Эти улучшения включают в себя: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Встроенные реалистичные физические поведения.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костной анимации.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Возможность добавления сценариев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Python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чтобы расширить поведение объекта.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Расширяемая система плагинов для разработки дополнительных инструментов и предустановленных поведений.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Продвинутые эффекты визуализации с аппаратным ускорением, включая более 50 пиксельных шейдеров.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Однако, даже новичок в мире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геймдизайна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может легко научиться создавать сложные 2D игры в очень сжатые сроки, используя основные функции редактора уровня и событий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программа для создания игр без программирования,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предлагает большую функциональность, чем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Объекты и поведения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запрограммированы и очень мощные. Однако,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преодолевает ограничения, имеющиеся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позволяя разработчику игры использовать программирование, если требуется.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способен создавать полноценные, сложные видеоигры с потрясающими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шейдерными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эффектами и имитацией физики в режиме реального времени.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бесплатная программа с открытым исходным кодом. Это значит, что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предлагает новичкам или любителям открытый доступ в мир дизайна видеоигр, с легким обучением.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официальном сайте программы есть примеры созданных в данной программе игр и методические материалы для организации занятий.</a:t>
            </a:r>
          </a:p>
          <a:p>
            <a:r>
              <a:rPr lang="en-US" baseline="0" dirty="0" smtClean="0"/>
              <a:t>Construct </a:t>
            </a:r>
            <a:r>
              <a:rPr lang="ru-RU" baseline="0" dirty="0" smtClean="0"/>
              <a:t>позволяет создавать профессиональную двухмерную игру по своему сюжету.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EC47C-6E7B-4BE7-8A41-152912A7C6B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370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 из самых известных конструкторов игр. Создание игры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требует предварительного знакомства с каким либо из языков программирования. Интерфейс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объединяет в себе редакторы спрайтов, объектов, комнат, скриптов, а также тайм-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лайнов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(последовательностей действий с привязкой по времени) и путей (маршрутов) движения.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Игра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строится как набор игровых объектов. За их внешний вид отвечают спрайты, а поведение задаётся путём описания реакций на события. Для этого можно использовать графическое представление программ (близкое к блок-схемам) в виде последовательности иконок-действий. Программирование с помощью действий происходит в режиме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drag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-n-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drop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Например, для того чтобы начать условный оператор, нужно перетащить на панель действий восьмиугольник с иконкой, обозначающей тип проверки, а затем, возможно, ввести какие-либо значения в появившуюся форму. Для более продвинутых пользователей имеется скриптовый язык GML похожий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JavaScript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имеется возможность создания собственных библиотек действий, используя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Library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Maker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достоинствам программы следует отнести: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кроссплатформенность;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бесплатность базовой версии;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наличие собственного упрощенного языка программирования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(GML);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интеграцию со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Steam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поддержку множества интернет-площадок «из коробки»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Вместе с тем отмечаются следующие недостатки: конструктор плохо оптимизирован для больших игр (эту проблему может частично решить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YoYo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Compiler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неудобная работа с 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-объектами, язык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GML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имеет ряд заметных недостатков. </a:t>
            </a:r>
          </a:p>
          <a:p>
            <a:r>
              <a:rPr lang="en-US" dirty="0" smtClean="0"/>
              <a:t>Game Editor </a:t>
            </a:r>
            <a:r>
              <a:rPr lang="ru-RU" dirty="0" smtClean="0"/>
              <a:t>имеет возможность разработки игр для мобильных устройств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EC47C-6E7B-4BE7-8A41-152912A7C6B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740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Инструмент для разработки двух- и трёхмерных приложений и игр, работающий под операционными системами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OS X. Созданные с помощью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приложения работают под операционными системами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OS X,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Android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Linuх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также на игровых приставках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PlayStation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PlayStation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Xbox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360,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Xbox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Есть возможность создавать приложения для запуска в браузерах с помощью специального подключаемого модуля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Unity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Player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также с помощью реализации технологии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WebGL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Ранее была экспериментальная поддержка реализации проектов в рамках модуля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Adobe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но позже команда разработчиков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приняла сложное решение по отказу от этого.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Приложения, созданные с помощью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поддерживают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DirectX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OpenGL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Активно движок используется как крупными разработчиками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Blizzard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EA,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Ubisoft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так и девелоперами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-игр (например, ремейк Мор. Утопия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Pathologic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Kerbal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Space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Slender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Eight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Slender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Arrival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Surgeon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Simulator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2013 и т. п.) в силу наличия бесплатной версии, удобного интерфейса и простоты работы с движком.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EC47C-6E7B-4BE7-8A41-152912A7C6B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418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Kodu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это визуальный язык программирования от компании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который был разработан специально для создания простых игр, не имея навыков разработки программ, а также для знакомства с основами объектно-ориентированного программирования и алгоритмизации.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 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Kodu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 можете создавать визуальные сцены и игровые миры, добавлять объекты и 3D-модели, а затем настраивать их поведение и взаимодействие, управлять ими с клавиатуры или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геймпада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 вашем арсенале имеются инструменты для добавления моделей, создания как окружающего ландшафта, так и активных зон, окно построения алгоритмов, а также большое количество примеров и обучающих материалов.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 программе два режима работы: редактирование и проигрывание сцены. В первом режиме можно менять игровой мир, добавлять элементы, программировать поведение объектов. В нем отображается панель инструментов для работы с игровой зоной, при выборе инструмента в правой части экрана отобразится набор опций, которые можно использовать, нажимая соответствующие клавиши. Во втором режиме в созданном мире можно играть.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Настройка поведения объектов происходит в окне программирования, здесь есть знакомые программистам конструкции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другие, а также меню настройки всевозможных параметров. Весь «код» выглядит как визуальные блоки, которые можно перемещать, связывать между собой и менять последовательность. В 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Kodu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 отличие от серьёзных сред разработки все очень упрощено, тем не менее, в нем присутствуют все особенности объектно-ориентированного программирования. Разобравшись с программой, и посмотрев пару-тройку обучающих видео можно без особых усилий делать игры вроде трёхмерного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Пакмана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EC47C-6E7B-4BE7-8A41-152912A7C6B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8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3763905" y="706955"/>
            <a:ext cx="2716314" cy="857250"/>
          </a:xfrm>
        </p:spPr>
        <p:txBody>
          <a:bodyPr>
            <a:noAutofit/>
          </a:bodyPr>
          <a:lstStyle>
            <a:lvl1pPr>
              <a:defRPr sz="2400">
                <a:solidFill>
                  <a:srgbClr val="172440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Образец заголовка 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77029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4264" y="426614"/>
            <a:ext cx="4394311" cy="796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в две строки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421642" y="402828"/>
            <a:ext cx="4380579" cy="728070"/>
          </a:xfrm>
        </p:spPr>
        <p:txBody>
          <a:bodyPr anchor="t" anchorCtr="0">
            <a:normAutofit/>
          </a:bodyPr>
          <a:lstStyle>
            <a:lvl1pPr algn="l">
              <a:defRPr sz="2000" baseline="0">
                <a:solidFill>
                  <a:srgbClr val="172440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две строки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642" y="1079256"/>
            <a:ext cx="4380579" cy="413156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422275" y="1650000"/>
            <a:ext cx="6092825" cy="2944226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Calibri Light"/>
                <a:cs typeface="Calibri Light"/>
              </a:defRPr>
            </a:lvl1pPr>
            <a:lvl2pPr>
              <a:defRPr sz="1400" b="0" i="0">
                <a:latin typeface="Calibri Light"/>
                <a:cs typeface="Calibri Light"/>
              </a:defRPr>
            </a:lvl2pPr>
            <a:lvl3pPr>
              <a:defRPr sz="1400" b="0" i="0">
                <a:latin typeface="Calibri Light"/>
                <a:cs typeface="Calibri Light"/>
              </a:defRPr>
            </a:lvl3pPr>
            <a:lvl4pPr>
              <a:defRPr sz="1400" b="0" i="0">
                <a:latin typeface="Calibri Light"/>
                <a:cs typeface="Calibri Light"/>
              </a:defRPr>
            </a:lvl4pPr>
            <a:lvl5pPr>
              <a:defRPr sz="1400"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11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69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433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4183959" y="553106"/>
            <a:ext cx="1948212" cy="857250"/>
          </a:xfrm>
        </p:spPr>
        <p:txBody>
          <a:bodyPr>
            <a:normAutofit/>
          </a:bodyPr>
          <a:lstStyle>
            <a:lvl1pPr>
              <a:defRPr sz="2400">
                <a:latin typeface="Verdana"/>
                <a:cs typeface="Verdana"/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4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264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4264" y="426614"/>
            <a:ext cx="4394311" cy="796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77443073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726820" y="206375"/>
            <a:ext cx="278827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 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ransition spd="med"/>
  <p:txStyles>
    <p:titleStyle>
      <a:lvl1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1pPr>
      <a:lvl2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2pPr>
      <a:lvl3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3pPr>
      <a:lvl4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4pPr>
      <a:lvl5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5pPr>
      <a:lvl6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6pPr>
      <a:lvl7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7pPr>
      <a:lvl8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8pPr>
      <a:lvl9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9pPr>
    </p:titleStyle>
    <p:bodyStyle>
      <a:lvl1pPr marL="0" indent="0" eaLnBrk="1" hangingPunct="1">
        <a:lnSpc>
          <a:spcPct val="90000"/>
        </a:lnSpc>
        <a:spcBef>
          <a:spcPts val="563"/>
        </a:spcBef>
        <a:buSzPct val="100000"/>
        <a:buFontTx/>
        <a:buNone/>
        <a:defRPr sz="1575">
          <a:latin typeface="Calibri"/>
          <a:ea typeface="Calibri"/>
          <a:cs typeface="Calibri"/>
          <a:sym typeface="Calibri"/>
        </a:defRPr>
      </a:lvl1pPr>
      <a:lvl2pPr marL="257162" indent="0" eaLnBrk="1" hangingPunct="1">
        <a:lnSpc>
          <a:spcPct val="90000"/>
        </a:lnSpc>
        <a:spcBef>
          <a:spcPts val="563"/>
        </a:spcBef>
        <a:buSzPct val="100000"/>
        <a:buFontTx/>
        <a:buNone/>
        <a:defRPr sz="1575">
          <a:latin typeface="Calibri"/>
          <a:ea typeface="Calibri"/>
          <a:cs typeface="Calibri"/>
          <a:sym typeface="Calibri"/>
        </a:defRPr>
      </a:lvl2pPr>
      <a:lvl3pPr marL="514325" indent="0" eaLnBrk="1" hangingPunct="1">
        <a:lnSpc>
          <a:spcPct val="90000"/>
        </a:lnSpc>
        <a:spcBef>
          <a:spcPts val="563"/>
        </a:spcBef>
        <a:buSzPct val="100000"/>
        <a:buFontTx/>
        <a:buNone/>
        <a:defRPr sz="1575">
          <a:latin typeface="Calibri"/>
          <a:ea typeface="Calibri"/>
          <a:cs typeface="Calibri"/>
          <a:sym typeface="Calibri"/>
        </a:defRPr>
      </a:lvl3pPr>
      <a:lvl4pPr marL="771487" indent="0" eaLnBrk="1" hangingPunct="1">
        <a:lnSpc>
          <a:spcPct val="90000"/>
        </a:lnSpc>
        <a:spcBef>
          <a:spcPts val="563"/>
        </a:spcBef>
        <a:buSzPct val="100000"/>
        <a:buFontTx/>
        <a:buNone/>
        <a:defRPr sz="1575">
          <a:latin typeface="Calibri"/>
          <a:ea typeface="Calibri"/>
          <a:cs typeface="Calibri"/>
          <a:sym typeface="Calibri"/>
        </a:defRPr>
      </a:lvl4pPr>
      <a:lvl5pPr marL="1028649" indent="0" eaLnBrk="1" hangingPunct="1">
        <a:lnSpc>
          <a:spcPct val="90000"/>
        </a:lnSpc>
        <a:spcBef>
          <a:spcPts val="563"/>
        </a:spcBef>
        <a:buSzPct val="100000"/>
        <a:buFontTx/>
        <a:buNone/>
        <a:defRPr sz="1575">
          <a:latin typeface="Calibri"/>
          <a:ea typeface="Calibri"/>
          <a:cs typeface="Calibri"/>
          <a:sym typeface="Calibri"/>
        </a:defRPr>
      </a:lvl5pPr>
      <a:lvl6pPr marL="1485826" indent="-200015" eaLnBrk="1" hangingPunct="1">
        <a:lnSpc>
          <a:spcPct val="90000"/>
        </a:lnSpc>
        <a:spcBef>
          <a:spcPts val="563"/>
        </a:spcBef>
        <a:buSzPct val="100000"/>
        <a:buFont typeface="Arial"/>
        <a:buChar char="•"/>
        <a:defRPr sz="1575">
          <a:latin typeface="Calibri"/>
          <a:ea typeface="Calibri"/>
          <a:cs typeface="Calibri"/>
          <a:sym typeface="Calibri"/>
        </a:defRPr>
      </a:lvl6pPr>
      <a:lvl7pPr marL="1742989" indent="-200015" eaLnBrk="1" hangingPunct="1">
        <a:lnSpc>
          <a:spcPct val="90000"/>
        </a:lnSpc>
        <a:spcBef>
          <a:spcPts val="563"/>
        </a:spcBef>
        <a:buSzPct val="100000"/>
        <a:buFont typeface="Arial"/>
        <a:buChar char="•"/>
        <a:defRPr sz="1575">
          <a:latin typeface="Calibri"/>
          <a:ea typeface="Calibri"/>
          <a:cs typeface="Calibri"/>
          <a:sym typeface="Calibri"/>
        </a:defRPr>
      </a:lvl7pPr>
      <a:lvl8pPr marL="2000150" indent="-200015" eaLnBrk="1" hangingPunct="1">
        <a:lnSpc>
          <a:spcPct val="90000"/>
        </a:lnSpc>
        <a:spcBef>
          <a:spcPts val="563"/>
        </a:spcBef>
        <a:buSzPct val="100000"/>
        <a:buFont typeface="Arial"/>
        <a:buChar char="•"/>
        <a:defRPr sz="1575">
          <a:latin typeface="Calibri"/>
          <a:ea typeface="Calibri"/>
          <a:cs typeface="Calibri"/>
          <a:sym typeface="Calibri"/>
        </a:defRPr>
      </a:lvl8pPr>
      <a:lvl9pPr marL="2257313" indent="-200015" eaLnBrk="1" hangingPunct="1">
        <a:lnSpc>
          <a:spcPct val="90000"/>
        </a:lnSpc>
        <a:spcBef>
          <a:spcPts val="563"/>
        </a:spcBef>
        <a:buSzPct val="100000"/>
        <a:buFont typeface="Arial"/>
        <a:buChar char="•"/>
        <a:defRPr sz="1575">
          <a:latin typeface="Calibri"/>
          <a:ea typeface="Calibri"/>
          <a:cs typeface="Calibri"/>
          <a:sym typeface="Calibri"/>
        </a:defRPr>
      </a:lvl9pPr>
    </p:bodyStyle>
    <p:otherStyle>
      <a:lvl1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555330" y="27826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1960" y="428848"/>
            <a:ext cx="400505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 в две строки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97940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342884" rtl="0" eaLnBrk="1" latinLnBrk="0" hangingPunct="1">
        <a:spcBef>
          <a:spcPct val="0"/>
        </a:spcBef>
        <a:buNone/>
        <a:defRPr sz="2400" b="0" i="0" kern="1200" baseline="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257162" indent="-257162" algn="l" defTabSz="34288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5" indent="-214303" algn="l" defTabSz="342884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34288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342884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342884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4264" y="426614"/>
            <a:ext cx="4394311" cy="796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217991137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342884" rtl="0" eaLnBrk="1" latinLnBrk="0" hangingPunct="1">
        <a:spcBef>
          <a:spcPct val="0"/>
        </a:spcBef>
        <a:buNone/>
        <a:defRPr sz="2400" kern="1200">
          <a:solidFill>
            <a:srgbClr val="FFFFFF"/>
          </a:solidFill>
          <a:latin typeface="Verdana"/>
          <a:ea typeface="+mj-ea"/>
          <a:cs typeface="Verdana"/>
        </a:defRPr>
      </a:lvl1pPr>
    </p:titleStyle>
    <p:bodyStyle>
      <a:lvl1pPr marL="257162" indent="-257162" algn="l" defTabSz="34288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5" indent="-214303" algn="l" defTabSz="342884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34288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342884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342884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4264" y="426614"/>
            <a:ext cx="4394311" cy="796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417489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xStyles>
    <p:titleStyle>
      <a:lvl1pPr algn="l" defTabSz="342884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257162" indent="-257162" algn="l" defTabSz="34288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57185" indent="-214303" algn="l" defTabSz="342884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07" indent="-171442" algn="l" defTabSz="34288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090" indent="-171442" algn="l" defTabSz="342884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542974" indent="-171442" algn="l" defTabSz="342884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6375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200150"/>
            <a:ext cx="61722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9D1BD-0BEB-464B-9104-5773324B2285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658A9-4423-2241-B885-4157D8602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81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6375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200157"/>
            <a:ext cx="61722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4767271"/>
            <a:ext cx="1600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635B3-C2B0-A94F-BF40-36C103B64EE6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4767271"/>
            <a:ext cx="21717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4767271"/>
            <a:ext cx="1600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F12AA-2900-5846-91D2-F5331677F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69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ctr" defTabSz="342884" rtl="0" eaLnBrk="1" latinLnBrk="0" hangingPunct="1"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62" indent="-257162" algn="l" defTabSz="34288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57185" indent="-214303" algn="l" defTabSz="342884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07" indent="-171442" algn="l" defTabSz="34288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090" indent="-171442" algn="l" defTabSz="342884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542974" indent="-171442" algn="l" defTabSz="342884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РАБОТА_ДОМ\РАБОТА\АСОУ\Презентации\Учитель будущего\ИТОГ\Слайд 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69659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0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4264" y="426614"/>
            <a:ext cx="4394311" cy="796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36761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txStyles>
    <p:titleStyle>
      <a:lvl1pPr algn="l" defTabSz="342884" rtl="0" eaLnBrk="1" latinLnBrk="0" hangingPunct="1">
        <a:spcBef>
          <a:spcPct val="0"/>
        </a:spcBef>
        <a:buNone/>
        <a:defRPr sz="2400" kern="1200">
          <a:solidFill>
            <a:srgbClr val="FFFFFF"/>
          </a:solidFill>
          <a:latin typeface="Verdana"/>
          <a:ea typeface="+mj-ea"/>
          <a:cs typeface="Verdana"/>
        </a:defRPr>
      </a:lvl1pPr>
    </p:titleStyle>
    <p:bodyStyle>
      <a:lvl1pPr marL="257162" indent="-257162" algn="l" defTabSz="34288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5" indent="-214303" algn="l" defTabSz="342884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34288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342884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342884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blockly-games.appspot.com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cratch.mit.edu/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pythontutor.ru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studios/5093104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458670" y="2210110"/>
            <a:ext cx="589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rtl="0"/>
            <a:r>
              <a:rPr lang="ru-RU" kern="1200" dirty="0">
                <a:solidFill>
                  <a:prstClr val="white"/>
                </a:solidFill>
                <a:latin typeface="Circe"/>
                <a:ea typeface="+mn-ea"/>
                <a:cs typeface="+mn-cs"/>
              </a:rPr>
              <a:t>Пути преодоления предметных дефицитов по информатике в 2021-2022 учебном году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0790" y="3435846"/>
            <a:ext cx="2956387" cy="11310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685800" rtl="0"/>
            <a:r>
              <a:rPr lang="ru-RU" sz="1350" kern="1200" dirty="0">
                <a:solidFill>
                  <a:prstClr val="white"/>
                </a:solidFill>
                <a:latin typeface="Circe"/>
                <a:ea typeface="+mn-ea"/>
                <a:cs typeface="+mn-cs"/>
              </a:rPr>
              <a:t>Филиппов </a:t>
            </a:r>
            <a:r>
              <a:rPr lang="ru-RU" sz="1350" kern="1200" dirty="0" smtClean="0">
                <a:solidFill>
                  <a:prstClr val="white"/>
                </a:solidFill>
                <a:latin typeface="Circe"/>
                <a:ea typeface="+mn-ea"/>
                <a:cs typeface="+mn-cs"/>
              </a:rPr>
              <a:t>Владимир Ильич, </a:t>
            </a:r>
          </a:p>
          <a:p>
            <a:pPr algn="l" defTabSz="685800" rtl="0"/>
            <a:r>
              <a:rPr lang="ru-RU" sz="1350" kern="1200" dirty="0" smtClean="0">
                <a:solidFill>
                  <a:prstClr val="white"/>
                </a:solidFill>
                <a:latin typeface="Circe"/>
                <a:ea typeface="+mn-ea"/>
                <a:cs typeface="+mn-cs"/>
              </a:rPr>
              <a:t>старший </a:t>
            </a:r>
            <a:r>
              <a:rPr lang="ru-RU" sz="1350" kern="1200" dirty="0">
                <a:solidFill>
                  <a:prstClr val="white"/>
                </a:solidFill>
                <a:latin typeface="Circe"/>
                <a:ea typeface="+mn-ea"/>
                <a:cs typeface="+mn-cs"/>
              </a:rPr>
              <a:t>преподаватель </a:t>
            </a:r>
            <a:r>
              <a:rPr lang="ru-RU" sz="1350" kern="1200" dirty="0" smtClean="0">
                <a:solidFill>
                  <a:prstClr val="white"/>
                </a:solidFill>
                <a:latin typeface="Circe"/>
                <a:ea typeface="+mn-ea"/>
                <a:cs typeface="+mn-cs"/>
              </a:rPr>
              <a:t>кафедры </a:t>
            </a:r>
          </a:p>
          <a:p>
            <a:pPr algn="l" defTabSz="685800" rtl="0"/>
            <a:r>
              <a:rPr lang="ru-RU" sz="1350" kern="1200" dirty="0" smtClean="0">
                <a:solidFill>
                  <a:prstClr val="white"/>
                </a:solidFill>
                <a:latin typeface="Circe"/>
                <a:ea typeface="+mn-ea"/>
                <a:cs typeface="+mn-cs"/>
              </a:rPr>
              <a:t>общеобразовательных дисциплин</a:t>
            </a:r>
          </a:p>
          <a:p>
            <a:pPr algn="l" defTabSz="685800" rtl="0"/>
            <a:r>
              <a:rPr lang="ru-RU" sz="1350" kern="1200" dirty="0" smtClean="0">
                <a:solidFill>
                  <a:prstClr val="white"/>
                </a:solidFill>
                <a:latin typeface="Circe"/>
                <a:ea typeface="+mn-ea"/>
                <a:cs typeface="+mn-cs"/>
              </a:rPr>
              <a:t>ГБОУ ВО МО АСОУ</a:t>
            </a:r>
          </a:p>
          <a:p>
            <a:pPr algn="l" defTabSz="685800" rtl="0"/>
            <a:endParaRPr lang="ru-RU" sz="1350" kern="1200" dirty="0">
              <a:solidFill>
                <a:prstClr val="white"/>
              </a:solidFill>
              <a:latin typeface="Cir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90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2598" y="426614"/>
            <a:ext cx="5289630" cy="796982"/>
          </a:xfrm>
        </p:spPr>
        <p:txBody>
          <a:bodyPr/>
          <a:lstStyle/>
          <a:p>
            <a:r>
              <a:rPr lang="ru-RU" sz="2000" b="1" dirty="0"/>
              <a:t>Обзор сред программирования, используемых при организации внеурочной деятельности по программированию в основной </a:t>
            </a:r>
            <a:r>
              <a:rPr lang="ru-RU" sz="2000" b="1" dirty="0" smtClean="0"/>
              <a:t>школе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231461" y="355244"/>
            <a:ext cx="1203614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n w="18000">
                  <a:solidFill>
                    <a:srgbClr val="EA9330"/>
                  </a:solidFill>
                  <a:prstDash val="solid"/>
                  <a:miter lim="800000"/>
                </a:ln>
                <a:noFill/>
                <a:latin typeface="Verdana"/>
                <a:cs typeface="Verdana"/>
              </a:rPr>
              <a:t>03</a:t>
            </a:r>
            <a:endParaRPr lang="ru-RU" sz="6000" dirty="0">
              <a:ln w="18000">
                <a:solidFill>
                  <a:srgbClr val="EA9330"/>
                </a:solidFill>
                <a:prstDash val="solid"/>
                <a:miter lim="800000"/>
              </a:ln>
              <a:noFill/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849718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6907" y="206375"/>
            <a:ext cx="6582007" cy="857250"/>
          </a:xfrm>
        </p:spPr>
        <p:txBody>
          <a:bodyPr>
            <a:noAutofit/>
          </a:bodyPr>
          <a:lstStyle/>
          <a:p>
            <a:r>
              <a:rPr lang="en-US" sz="3200" dirty="0">
                <a:hlinkClick r:id="rId2"/>
              </a:rPr>
              <a:t>https://blockly-games.appspot.com</a:t>
            </a:r>
            <a:r>
              <a:rPr lang="en-US" sz="3200" dirty="0" smtClean="0">
                <a:hlinkClick r:id="rId2"/>
              </a:rPr>
              <a:t>/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4133"/>
          <a:stretch/>
        </p:blipFill>
        <p:spPr>
          <a:xfrm>
            <a:off x="557560" y="957948"/>
            <a:ext cx="5641047" cy="405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9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728663" y="9525"/>
            <a:ext cx="5829300" cy="857250"/>
          </a:xfrm>
        </p:spPr>
        <p:txBody>
          <a:bodyPr/>
          <a:lstStyle/>
          <a:p>
            <a:r>
              <a:rPr lang="en-US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Studio.code.org</a:t>
            </a:r>
            <a:endParaRPr lang="ru-RU" alt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2" descr="http://wwwhatsnew.com/wp-content/uploads/2013/12/hou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19" y="833437"/>
            <a:ext cx="2808685" cy="153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19" y="2372916"/>
            <a:ext cx="6038850" cy="230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32032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Scratch</a:t>
            </a:r>
            <a:endParaRPr lang="ru-RU" alt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skr.sh/i/150521/YBtaVHKC.jpg?download=1&amp;name=%D0%A1%D0%BA%D1%80%D0%B8%D0%BD%D1%88%D0%BE%D1%82%2015-05-2021%2023:46: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900030"/>
            <a:ext cx="6319889" cy="333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34734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www.scratch.mit.edu</a:t>
            </a:r>
            <a:r>
              <a:rPr lang="en-US" sz="4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529" y="1005576"/>
            <a:ext cx="4992942" cy="374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4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57296"/>
            <a:ext cx="6172200" cy="85725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Blocly.ru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4409" b="7413"/>
          <a:stretch/>
        </p:blipFill>
        <p:spPr>
          <a:xfrm>
            <a:off x="553752" y="914546"/>
            <a:ext cx="5961348" cy="394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9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 Inventor 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://i1.ytimg.com/vi/YX8yHQhHxBE/maxresdefaul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2460" y="1089182"/>
            <a:ext cx="6393081" cy="302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67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727472" y="-11906"/>
            <a:ext cx="5829300" cy="857250"/>
          </a:xfrm>
        </p:spPr>
        <p:txBody>
          <a:bodyPr/>
          <a:lstStyle/>
          <a:p>
            <a:r>
              <a:rPr lang="en-US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</a:t>
            </a:r>
            <a:endParaRPr lang="ru-RU" alt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4" name="Picture 2" descr="Construct DAPF.RU - &amp;Scy;&amp;ocy;&amp;ocy;&amp;bcy;&amp;shchcy;&amp;iecy;&amp;scy;&amp;tcy;&amp;vcy;&amp;ocy; &amp;dcy;&amp;icy;&amp;zcy;&amp;acy;&amp;jcy;&amp;ncy;&amp;iecy;&amp;rcy;&amp;ocy;&amp;vcy; &amp;icy; &amp;pcy;&amp;rcy;&amp;ocy;&amp;gcy;&amp;rcy;&amp;acy;&amp;mcy;&amp;mcy;&amp;icy;&amp;scy;&amp;tcy;&amp;ocy;&amp;v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648" y="789385"/>
            <a:ext cx="5778103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6" descr="&amp;Pcy;&amp;ocy;&amp;vcy;&amp;iecy;&amp;dcy;&amp;iecy;&amp;ncy;&amp;icy;&amp;iecy; Grid Movement &amp;dcy;&amp;lcy;&amp;yacy; Construct 2 - &amp;Fcy;&amp;ocy;&amp;rcy;&amp;ucy;&amp;mcy; Construct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62" y="3277792"/>
            <a:ext cx="2500313" cy="174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49513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727472" y="-11906"/>
            <a:ext cx="5829300" cy="857250"/>
          </a:xfrm>
        </p:spPr>
        <p:txBody>
          <a:bodyPr/>
          <a:lstStyle/>
          <a:p>
            <a:r>
              <a:rPr lang="en-US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 Editor</a:t>
            </a:r>
            <a:endParaRPr lang="ru-RU" alt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8" name="Picture 2" descr="&amp;Mcy;&amp;ocy;&amp;bcy;&amp;icy;&amp;lcy;&amp;softcy;&amp;ncy;&amp;acy;&amp;yacy; &amp;Zcy;&amp;Ocy;&amp;Ncy;&amp;Acy; - &amp;kcy;&amp;acy;&amp;rcy;&amp;tcy;&amp;icy;&amp;ncy;&amp;kcy;&amp;icy; &amp;tcy;&amp;iecy;&amp;mcy;&amp;ycy; java &amp;mcy;&amp;iecy;&amp;lcy;&amp;ocy;&amp;dcy;&amp;icy;&amp;icy; 320 240! &quot; &amp;Scy;&amp;tcy;&amp;rcy;&amp;acy;&amp;ncy;&amp;icy;&amp;tscy;&amp;acy; 10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2097" y="803449"/>
            <a:ext cx="4340051" cy="434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72681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51235" y="0"/>
            <a:ext cx="6172200" cy="857250"/>
          </a:xfrm>
        </p:spPr>
        <p:txBody>
          <a:bodyPr/>
          <a:lstStyle/>
          <a:p>
            <a:r>
              <a:rPr lang="en-US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Unity3D</a:t>
            </a:r>
            <a:endParaRPr lang="ru-RU" alt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1" name="Picture 2" descr="Unity3d &amp;icy;&amp;gcy;&amp;rcy;&amp;ycy; &amp;icy;&amp;gcy;&amp;rcy;&amp;acy;&amp;tcy;&amp;softcy; &amp;ocy;&amp;ncy;&amp;lcy;&amp;acy;&amp;jcy;&amp;ncy; &amp;bcy;&amp;iecy;&amp;scy;&amp;pcy;&amp;lcy;&amp;acy;&amp;tcy;&amp;ncy;&amp;ocy; - &amp;Mcy;&amp;iecy;&amp;gcy;&amp;acy; &amp;scy;&amp;acy;&amp;jcy;&amp;tcy; &amp;icy;&amp;gcy;&amp;r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541" y="844154"/>
            <a:ext cx="3483769" cy="230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&amp;Mcy;&amp;acy;&amp;tcy;&amp;iecy;&amp;rcy;&amp;icy;&amp;acy;&amp;lcy;&amp;ycy; &amp;zcy;&amp;acy; &amp;Mcy;&amp;acy;&amp;rcy;&amp;tcy; 2010 &amp;gcy;&amp;ocy;&amp;dcy;&amp;acy; &quot; &amp;Scy;&amp;tcy;&amp;rcy;&amp;acy;&amp;ncy;&amp;icy;&amp;tscy;&amp;acy; 17 &quot; Allpolus.com - &amp;vcy;&amp;scy;&amp;iecy; &amp;dcy;&amp;lcy;&amp;yacy; &amp;dcy;&amp;icy;&amp;zcy;&amp;acy;&amp;jcy;&amp;ncy;&amp;acy; &amp;icy; &amp;vcy;&amp;icy;&amp;dcy;&amp;iecy;&amp;ocy;&amp;mcy;&amp;ocy;&amp;ncy;&amp;tcy;&amp;acy;&amp;zhcy;&amp;acy;. Photoshop, &amp;kcy;&amp;lcy;&amp;icy;&amp;pcy;&amp;acy;&amp;rcy;&amp;tcy;&amp;ycy;, &amp;fcy;&amp;ucy;&amp;tcy;&amp;acy;&amp;zhcy;&amp;icy;, &amp;shcy;&amp;acy;&amp;bcy;&amp;lcy;&amp;ocy;&amp;ncy;&amp;ycy;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267" y="3146823"/>
            <a:ext cx="2993231" cy="179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99030" y="1221600"/>
            <a:ext cx="3019431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300" b="1" spc="225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Создайте трехмерных персонажей и придумайте сюжет!</a:t>
            </a:r>
          </a:p>
        </p:txBody>
      </p:sp>
    </p:spTree>
    <p:extLst>
      <p:ext uri="{BB962C8B-B14F-4D97-AF65-F5344CB8AC3E}">
        <p14:creationId xmlns:p14="http://schemas.microsoft.com/office/powerpoint/2010/main" val="371866882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6704"/>
            <a:ext cx="6172200" cy="857250"/>
          </a:xfrm>
        </p:spPr>
        <p:txBody>
          <a:bodyPr>
            <a:noAutofit/>
          </a:bodyPr>
          <a:lstStyle/>
          <a:p>
            <a:r>
              <a:rPr lang="ru-RU" sz="2400" b="1" dirty="0"/>
              <a:t>Расписание </a:t>
            </a:r>
            <a:r>
              <a:rPr lang="ru-RU" sz="2400" b="1" dirty="0" err="1"/>
              <a:t>вебинаров</a:t>
            </a:r>
            <a:r>
              <a:rPr lang="ru-RU" sz="2400" b="1" dirty="0"/>
              <a:t> по вопросам подготовки к ГИА-2021</a:t>
            </a:r>
            <a:br>
              <a:rPr lang="ru-RU" sz="2400" b="1" dirty="0"/>
            </a:br>
            <a:r>
              <a:rPr lang="ru-RU" sz="2400" b="1" dirty="0"/>
              <a:t> по информатике и ИКТ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17" y="1210837"/>
            <a:ext cx="6172200" cy="36659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сентября 2020 г.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ноября 2020 г.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декабря 2020 г.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февраля 2021 г.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марта 2021 г.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апреля 2021 г.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мая 2021 г.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736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658" y="0"/>
            <a:ext cx="6172200" cy="857250"/>
          </a:xfrm>
        </p:spPr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Game Lab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apps.innteach.com/wp-content/uploads/2014/01/01-14Kodu_l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90" y="857251"/>
            <a:ext cx="4482498" cy="280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ytimg.com/vi/qWD3iftPRqI/h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6982" y="2372936"/>
            <a:ext cx="3429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39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" y="40314"/>
            <a:ext cx="6172200" cy="85725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Python 3.x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klahouse.com/pics/57b430c0025e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8195" y="1086124"/>
            <a:ext cx="4581610" cy="343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98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87474"/>
            <a:ext cx="6172200" cy="857250"/>
          </a:xfrm>
        </p:spPr>
        <p:txBody>
          <a:bodyPr>
            <a:noAutofit/>
          </a:bodyPr>
          <a:lstStyle/>
          <a:p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сервисов с автоматической проверкой программ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3735" b="7672"/>
          <a:stretch/>
        </p:blipFill>
        <p:spPr>
          <a:xfrm>
            <a:off x="500952" y="966782"/>
            <a:ext cx="5871846" cy="39015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23066" y="3705876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http://pythontutor.ru/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84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6556" y="355244"/>
            <a:ext cx="5289630" cy="796982"/>
          </a:xfrm>
        </p:spPr>
        <p:txBody>
          <a:bodyPr/>
          <a:lstStyle/>
          <a:p>
            <a:r>
              <a:rPr lang="ru-RU" sz="2000" b="1" dirty="0" smtClean="0"/>
              <a:t>Опыт реализации программ по раннему обучению программирования </a:t>
            </a:r>
            <a:r>
              <a:rPr lang="ru-RU" sz="2000" b="1" dirty="0"/>
              <a:t>в</a:t>
            </a:r>
            <a:r>
              <a:rPr lang="ru-RU" sz="2000" b="1" dirty="0" smtClean="0"/>
              <a:t> системе дополнительного образования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231461" y="355244"/>
            <a:ext cx="1203614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n w="18000">
                  <a:solidFill>
                    <a:srgbClr val="EA9330"/>
                  </a:solidFill>
                  <a:prstDash val="solid"/>
                  <a:miter lim="800000"/>
                </a:ln>
                <a:noFill/>
                <a:latin typeface="Verdana"/>
                <a:cs typeface="Verdana"/>
              </a:rPr>
              <a:t>04</a:t>
            </a:r>
            <a:endParaRPr lang="ru-RU" sz="6000" dirty="0">
              <a:ln w="18000">
                <a:solidFill>
                  <a:srgbClr val="EA9330"/>
                </a:solidFill>
                <a:prstDash val="solid"/>
                <a:miter lim="800000"/>
              </a:ln>
              <a:noFill/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251208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08345"/>
            <a:ext cx="6858000" cy="85725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Программируем и играем</a:t>
            </a:r>
            <a:endParaRPr lang="ru-RU" sz="2000" b="1" dirty="0"/>
          </a:p>
        </p:txBody>
      </p:sp>
      <p:pic>
        <p:nvPicPr>
          <p:cNvPr id="2050" name="Picture 2" descr="https://skr.sh/i/150521/MLZuD2F3.jpg?download=1&amp;name=%D0%A1%D0%BA%D1%80%D0%B8%D0%BD%D1%88%D0%BE%D1%82%2015-05-2021%2023:59: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72" y="803888"/>
            <a:ext cx="3022656" cy="3907597"/>
          </a:xfrm>
          <a:prstGeom prst="rect">
            <a:avLst/>
          </a:prstGeom>
          <a:noFill/>
          <a:ln>
            <a:solidFill>
              <a:srgbClr val="1724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693879"/>
              </p:ext>
            </p:extLst>
          </p:nvPr>
        </p:nvGraphicFramePr>
        <p:xfrm>
          <a:off x="3365378" y="1388928"/>
          <a:ext cx="34290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446">
                  <a:extLst>
                    <a:ext uri="{9D8B030D-6E8A-4147-A177-3AD203B41FA5}">
                      <a16:colId xmlns:a16="http://schemas.microsoft.com/office/drawing/2014/main" val="3541469930"/>
                    </a:ext>
                  </a:extLst>
                </a:gridCol>
                <a:gridCol w="1415554">
                  <a:extLst>
                    <a:ext uri="{9D8B030D-6E8A-4147-A177-3AD203B41FA5}">
                      <a16:colId xmlns:a16="http://schemas.microsoft.com/office/drawing/2014/main" val="39051407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Раздел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часов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267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Рисование в среде 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Scratch</a:t>
                      </a:r>
                      <a:endParaRPr lang="ru-RU" sz="18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390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Разработка </a:t>
                      </a: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игр в 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Scratch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686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Проектная деятельность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3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80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706" y="206375"/>
            <a:ext cx="6172200" cy="857250"/>
          </a:xfrm>
        </p:spPr>
        <p:txBody>
          <a:bodyPr>
            <a:noAutofit/>
          </a:bodyPr>
          <a:lstStyle/>
          <a:p>
            <a:r>
              <a:rPr lang="ru-RU" sz="3200" b="1" dirty="0"/>
              <a:t>Разработка игровых </a:t>
            </a:r>
            <a:r>
              <a:rPr lang="ru-RU" sz="3200" b="1" dirty="0" smtClean="0"/>
              <a:t>приложений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" y="1179978"/>
            <a:ext cx="6790764" cy="339407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Сценарии игр с различной степенью детализации</a:t>
            </a:r>
          </a:p>
          <a:p>
            <a:r>
              <a:rPr lang="ru-RU" dirty="0" smtClean="0"/>
              <a:t>Разработка игр по мотивам известных игр («Марио», «Ну, Погоди!», «Морской бой», «Змейка»)</a:t>
            </a:r>
          </a:p>
          <a:p>
            <a:r>
              <a:rPr lang="ru-RU" b="1" dirty="0" smtClean="0"/>
              <a:t>Разработка игр по собственным сюжетам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0321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3797" b="9868"/>
          <a:stretch/>
        </p:blipFill>
        <p:spPr>
          <a:xfrm>
            <a:off x="519840" y="605116"/>
            <a:ext cx="5592396" cy="362116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0172" y="91527"/>
            <a:ext cx="6255572" cy="589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>
                <a:hlinkClick r:id="rId3"/>
              </a:rPr>
              <a:t>https://scratch.mit.edu/studios/5093104/</a:t>
            </a:r>
            <a:r>
              <a:rPr lang="ru-RU" sz="2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37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Юный программист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1200150"/>
            <a:ext cx="3390069" cy="339407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 smtClean="0"/>
              <a:t>1 год обучения:</a:t>
            </a:r>
          </a:p>
          <a:p>
            <a:r>
              <a:rPr lang="en-US" dirty="0" smtClean="0"/>
              <a:t>Pascal ABC.net</a:t>
            </a:r>
          </a:p>
          <a:p>
            <a:r>
              <a:rPr lang="en-US" dirty="0" err="1" smtClean="0"/>
              <a:t>AppInventor</a:t>
            </a:r>
            <a:r>
              <a:rPr lang="en-US" dirty="0" smtClean="0"/>
              <a:t> 2</a:t>
            </a:r>
          </a:p>
          <a:p>
            <a:pPr marL="0" indent="0" algn="ctr">
              <a:buNone/>
            </a:pPr>
            <a:r>
              <a:rPr lang="en-US" b="1" dirty="0" smtClean="0"/>
              <a:t>2 </a:t>
            </a:r>
            <a:r>
              <a:rPr lang="ru-RU" b="1" dirty="0" smtClean="0"/>
              <a:t>год обучения:</a:t>
            </a:r>
          </a:p>
          <a:p>
            <a:r>
              <a:rPr lang="en-US" dirty="0" smtClean="0"/>
              <a:t>Python 3</a:t>
            </a:r>
          </a:p>
          <a:p>
            <a:r>
              <a:rPr lang="en-US" dirty="0" smtClean="0"/>
              <a:t>HTML </a:t>
            </a:r>
            <a:r>
              <a:rPr lang="ru-RU" dirty="0" smtClean="0"/>
              <a:t>и </a:t>
            </a:r>
            <a:r>
              <a:rPr lang="en-US" dirty="0" smtClean="0"/>
              <a:t>JavaScript</a:t>
            </a:r>
            <a:endParaRPr lang="ru-RU" dirty="0"/>
          </a:p>
        </p:txBody>
      </p:sp>
      <p:pic>
        <p:nvPicPr>
          <p:cNvPr id="3074" name="Picture 2" descr="https://skr.sh/i/150521/n4txaFHQ.jpg?download=1&amp;name=%D0%A1%D0%BA%D1%80%D0%B8%D0%BD%D1%88%D0%BE%D1%82%2016-05-2021%2000:57: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969" y="1063625"/>
            <a:ext cx="2782132" cy="353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71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94044" y="523284"/>
            <a:ext cx="1948212" cy="857250"/>
          </a:xfrm>
        </p:spPr>
        <p:txBody>
          <a:bodyPr/>
          <a:lstStyle/>
          <a:p>
            <a:r>
              <a:rPr lang="ru-RU" dirty="0" smtClean="0"/>
              <a:t>Спасибо!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25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468"/>
            <a:ext cx="5764192" cy="85725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Вопросы, рассматриваемые в ходе </a:t>
            </a:r>
            <a:r>
              <a:rPr lang="ru-RU" sz="2400" b="1" dirty="0" err="1" smtClean="0"/>
              <a:t>вебинара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-23073" y="773783"/>
            <a:ext cx="6881072" cy="437448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600" b="1" dirty="0"/>
              <a:t>Топ дефицитов по итогам проведения ГИА в 2020 году</a:t>
            </a:r>
            <a:r>
              <a:rPr lang="ru-RU" sz="1600" b="1" dirty="0" smtClean="0"/>
              <a:t>. </a:t>
            </a:r>
            <a:r>
              <a:rPr lang="ru-RU" sz="1600" dirty="0" smtClean="0"/>
              <a:t>(</a:t>
            </a:r>
            <a:r>
              <a:rPr lang="ru-RU" sz="1600" dirty="0"/>
              <a:t>Филиппов В.И., старший преподаватель кафедры общеобразовательных дисциплин</a:t>
            </a:r>
            <a:r>
              <a:rPr lang="ru-RU" sz="1600" dirty="0" smtClean="0"/>
              <a:t>);</a:t>
            </a:r>
          </a:p>
          <a:p>
            <a:pPr algn="just"/>
            <a:r>
              <a:rPr lang="ru-RU" sz="1600" b="1" dirty="0"/>
              <a:t>Обзор сред программирования, используемых при организации внеурочной деятельности по программированию в основной школе. </a:t>
            </a:r>
            <a:r>
              <a:rPr lang="ru-RU" sz="1600" dirty="0"/>
              <a:t>(Филиппов В.И., старший преподаватель кафедры общеобразовательных дисциплин);</a:t>
            </a:r>
            <a:endParaRPr lang="ru-RU" sz="1600" b="1" dirty="0"/>
          </a:p>
          <a:p>
            <a:pPr algn="just"/>
            <a:r>
              <a:rPr lang="ru-RU" sz="1600" b="1" dirty="0" smtClean="0"/>
              <a:t>Обзор </a:t>
            </a:r>
            <a:r>
              <a:rPr lang="ru-RU" sz="1600" b="1" dirty="0"/>
              <a:t>сред программирования, используемых при организации внеурочной деятельности по программированию в основной школе</a:t>
            </a:r>
            <a:r>
              <a:rPr lang="ru-RU" sz="1600" b="1" dirty="0" smtClean="0"/>
              <a:t>. </a:t>
            </a:r>
            <a:r>
              <a:rPr lang="ru-RU" sz="1600" dirty="0" smtClean="0"/>
              <a:t>(</a:t>
            </a:r>
            <a:r>
              <a:rPr lang="ru-RU" sz="1600" dirty="0"/>
              <a:t>Филиппов В.И., старший преподаватель кафедры общеобразовательных дисциплин</a:t>
            </a:r>
            <a:r>
              <a:rPr lang="ru-RU" sz="1600" dirty="0" smtClean="0"/>
              <a:t>);</a:t>
            </a:r>
          </a:p>
          <a:p>
            <a:pPr algn="just"/>
            <a:r>
              <a:rPr lang="ru-RU" sz="1600" b="1" dirty="0"/>
              <a:t>Опыт реализации программ по раннему обучению программирования в системе дополнительного </a:t>
            </a:r>
            <a:r>
              <a:rPr lang="ru-RU" sz="1600" b="1" dirty="0" smtClean="0"/>
              <a:t>образования </a:t>
            </a:r>
            <a:r>
              <a:rPr lang="ru-RU" sz="1600" dirty="0"/>
              <a:t>(Филиппов В.И., старший преподаватель кафедры общеобразовательных дисциплин</a:t>
            </a:r>
            <a:r>
              <a:rPr lang="ru-RU" sz="1600" dirty="0" smtClean="0"/>
              <a:t>);</a:t>
            </a:r>
            <a:endParaRPr lang="ru-RU" sz="1600" b="1" dirty="0"/>
          </a:p>
          <a:p>
            <a:pPr algn="just"/>
            <a:r>
              <a:rPr lang="ru-RU" sz="1600" b="1" dirty="0"/>
              <a:t>Пропедевтика программирования в 5-7-ых классах. Из опыта работы МОУ «Лицей №4 г. Дмитрова» </a:t>
            </a:r>
            <a:r>
              <a:rPr lang="ru-RU" sz="1600" dirty="0"/>
              <a:t>(</a:t>
            </a:r>
            <a:r>
              <a:rPr lang="ru-RU" sz="1600" dirty="0" err="1"/>
              <a:t>Щецова</a:t>
            </a:r>
            <a:r>
              <a:rPr lang="ru-RU" sz="1600" dirty="0"/>
              <a:t> О.В., учитель информатики МОУ «Лицей №4 </a:t>
            </a:r>
            <a:r>
              <a:rPr lang="ru-RU" sz="1600" dirty="0" err="1"/>
              <a:t>г.Дмитрова</a:t>
            </a:r>
            <a:r>
              <a:rPr lang="ru-RU" sz="1600" dirty="0" smtClean="0"/>
              <a:t>»);</a:t>
            </a:r>
          </a:p>
          <a:p>
            <a:pPr algn="just"/>
            <a:r>
              <a:rPr lang="ru-RU" sz="1600" b="1" dirty="0"/>
              <a:t>Опыт реализации курса «Первые шаги в программировании» в 8-9-ых классах. Из опыта работы МБОУ «Гимназия г. Раменское» </a:t>
            </a:r>
            <a:r>
              <a:rPr lang="ru-RU" sz="1600" dirty="0"/>
              <a:t>(Дворкина Н.Ф., учитель информатики МБОУ «Гимназия г. Раменское»);</a:t>
            </a:r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5690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88047" y="464584"/>
            <a:ext cx="5043414" cy="796982"/>
          </a:xfrm>
        </p:spPr>
        <p:txBody>
          <a:bodyPr/>
          <a:lstStyle/>
          <a:p>
            <a:r>
              <a:rPr lang="ru-RU" sz="1800" b="1" dirty="0" smtClean="0"/>
              <a:t>Топ </a:t>
            </a:r>
            <a:r>
              <a:rPr lang="ru-RU" sz="1800" b="1" dirty="0"/>
              <a:t>д</a:t>
            </a:r>
            <a:r>
              <a:rPr lang="ru-RU" sz="1800" b="1" dirty="0" smtClean="0"/>
              <a:t>ефицитов по итогам проведения ГИА в 2020 году.</a:t>
            </a:r>
            <a:r>
              <a:rPr lang="ru-RU" sz="1800" b="1" dirty="0"/>
              <a:t/>
            </a:r>
            <a:br>
              <a:rPr lang="ru-RU" sz="1800" b="1" dirty="0"/>
            </a:br>
            <a:endParaRPr lang="ru-R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5231461" y="355244"/>
            <a:ext cx="1203614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0" cap="none" spc="0" normalizeH="0" baseline="0" noProof="0" dirty="0" smtClean="0">
                <a:ln w="18000">
                  <a:solidFill>
                    <a:srgbClr val="EA9330"/>
                  </a:solidFill>
                  <a:prstDash val="solid"/>
                  <a:miter lim="800000"/>
                </a:ln>
                <a:noFill/>
                <a:effectLst/>
                <a:uLnTx/>
                <a:uFillTx/>
                <a:latin typeface="Verdana"/>
                <a:ea typeface="+mj-ea"/>
                <a:cs typeface="Verdana"/>
                <a:sym typeface="Helvetica Neue"/>
              </a:rPr>
              <a:t>01</a:t>
            </a:r>
            <a:endParaRPr kumimoji="0" lang="ru-RU" sz="6000" b="0" i="0" u="none" strike="noStrike" kern="0" cap="none" spc="0" normalizeH="0" baseline="0" noProof="0" dirty="0">
              <a:ln w="18000">
                <a:solidFill>
                  <a:srgbClr val="EA9330"/>
                </a:solidFill>
                <a:prstDash val="solid"/>
                <a:miter lim="800000"/>
              </a:ln>
              <a:noFill/>
              <a:effectLst/>
              <a:uLnTx/>
              <a:uFillTx/>
              <a:latin typeface="Verdana"/>
              <a:ea typeface="+mj-ea"/>
              <a:cs typeface="Verdana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664829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 ДЕФИЦИТОВ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Знание технологии обработки графической информации.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Знания о методах измерения количества информации.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Умение исполнять рекурсивные алгоритмы.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Знание позиционных систем счисления.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Анализ алгоритма, содержащего вспомогательные алгоритмы, цикл и ветвление.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Умение строить и преобразовывать логические выражения.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Умение обрабатывать данные в редакторах электронных таблиц. </a:t>
            </a: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Умения, связанные с разработкой алгоритмов и последующей реализацией на алгоритмических языках.</a:t>
            </a:r>
          </a:p>
        </p:txBody>
      </p:sp>
    </p:spTree>
    <p:extLst>
      <p:ext uri="{BB962C8B-B14F-4D97-AF65-F5344CB8AC3E}">
        <p14:creationId xmlns:p14="http://schemas.microsoft.com/office/powerpoint/2010/main" val="401283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2039" y="355244"/>
            <a:ext cx="5545873" cy="796982"/>
          </a:xfrm>
        </p:spPr>
        <p:txBody>
          <a:bodyPr/>
          <a:lstStyle/>
          <a:p>
            <a:r>
              <a:rPr lang="ru-RU" sz="1800" b="1" dirty="0" smtClean="0"/>
              <a:t>Организация </a:t>
            </a:r>
            <a:r>
              <a:rPr lang="ru-RU" sz="1800" b="1" dirty="0"/>
              <a:t>внеурочной деятельности обучающихся в основной школе по алгоритмизации и </a:t>
            </a:r>
            <a:r>
              <a:rPr lang="ru-RU" sz="1800" b="1" dirty="0" smtClean="0"/>
              <a:t>программированию</a:t>
            </a:r>
            <a:endParaRPr lang="ru-R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5231461" y="355244"/>
            <a:ext cx="1203614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0" cap="none" spc="0" normalizeH="0" baseline="0" noProof="0" dirty="0" smtClean="0">
                <a:ln w="18000">
                  <a:solidFill>
                    <a:srgbClr val="EA9330"/>
                  </a:solidFill>
                  <a:prstDash val="solid"/>
                  <a:miter lim="800000"/>
                </a:ln>
                <a:noFill/>
                <a:effectLst/>
                <a:uLnTx/>
                <a:uFillTx/>
                <a:latin typeface="Verdana"/>
                <a:ea typeface="+mj-ea"/>
                <a:cs typeface="Verdana"/>
                <a:sym typeface="Helvetica Neue"/>
              </a:rPr>
              <a:t>02</a:t>
            </a:r>
            <a:endParaRPr kumimoji="0" lang="ru-RU" sz="6000" b="0" i="0" u="none" strike="noStrike" kern="0" cap="none" spc="0" normalizeH="0" baseline="0" noProof="0" dirty="0">
              <a:ln w="18000">
                <a:solidFill>
                  <a:srgbClr val="EA9330"/>
                </a:solidFill>
                <a:prstDash val="solid"/>
                <a:miter lim="800000"/>
              </a:ln>
              <a:noFill/>
              <a:effectLst/>
              <a:uLnTx/>
              <a:uFillTx/>
              <a:latin typeface="Verdana"/>
              <a:ea typeface="+mj-ea"/>
              <a:cs typeface="Verdana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701035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192644" cy="857250"/>
          </a:xfrm>
        </p:spPr>
        <p:txBody>
          <a:bodyPr>
            <a:no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модульного курса по раннему изучению программирования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7760771"/>
              </p:ext>
            </p:extLst>
          </p:nvPr>
        </p:nvGraphicFramePr>
        <p:xfrm>
          <a:off x="156118" y="857250"/>
          <a:ext cx="6579219" cy="4229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295">
                  <a:extLst>
                    <a:ext uri="{9D8B030D-6E8A-4147-A177-3AD203B41FA5}">
                      <a16:colId xmlns:a16="http://schemas.microsoft.com/office/drawing/2014/main" val="2461402678"/>
                    </a:ext>
                  </a:extLst>
                </a:gridCol>
                <a:gridCol w="2576343">
                  <a:extLst>
                    <a:ext uri="{9D8B030D-6E8A-4147-A177-3AD203B41FA5}">
                      <a16:colId xmlns:a16="http://schemas.microsoft.com/office/drawing/2014/main" val="4139692466"/>
                    </a:ext>
                  </a:extLst>
                </a:gridCol>
                <a:gridCol w="1727021">
                  <a:extLst>
                    <a:ext uri="{9D8B030D-6E8A-4147-A177-3AD203B41FA5}">
                      <a16:colId xmlns:a16="http://schemas.microsoft.com/office/drawing/2014/main" val="4093096315"/>
                    </a:ext>
                  </a:extLst>
                </a:gridCol>
                <a:gridCol w="1093780">
                  <a:extLst>
                    <a:ext uri="{9D8B030D-6E8A-4147-A177-3AD203B41FA5}">
                      <a16:colId xmlns:a16="http://schemas.microsoft.com/office/drawing/2014/main" val="2239420603"/>
                    </a:ext>
                  </a:extLst>
                </a:gridCol>
                <a:gridCol w="871780">
                  <a:extLst>
                    <a:ext uri="{9D8B030D-6E8A-4147-A177-3AD203B41FA5}">
                      <a16:colId xmlns:a16="http://schemas.microsoft.com/office/drawing/2014/main" val="316748367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Примерное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название курса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Используемое ПО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часов на модуль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Классы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43466627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Рисуем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среде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Scratch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Scratch, Scratch online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5-6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30905955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Создаем игру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среде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Scratch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Scratch, Scratch online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17-34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5-6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13186590"/>
                  </a:ext>
                </a:extLst>
              </a:tr>
              <a:tr h="92583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Создаем игр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 в конструкторе игр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Construct,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GameEditor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Unity3D, </a:t>
                      </a:r>
                      <a:r>
                        <a:rPr lang="en-US" sz="14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Codu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6-7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34261033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Создаем мобильное приложение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 Inventor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 Inventor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6-7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71944182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Создание анимации в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Pascal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Pascal ABC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7-8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0277963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Программируем на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Python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Python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3.х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8-9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38570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62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3468"/>
            <a:ext cx="6172200" cy="857250"/>
          </a:xfrm>
        </p:spPr>
        <p:txBody>
          <a:bodyPr>
            <a:normAutofit/>
          </a:bodyPr>
          <a:lstStyle/>
          <a:p>
            <a:r>
              <a:rPr lang="ru-RU" sz="2400" b="1" dirty="0"/>
              <a:t>Структура модуля курса</a:t>
            </a: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242646" y="789552"/>
          <a:ext cx="6426714" cy="3996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884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-20538"/>
            <a:ext cx="6172200" cy="857250"/>
          </a:xfrm>
        </p:spPr>
        <p:txBody>
          <a:bodyPr>
            <a:noAutofit/>
          </a:bodyPr>
          <a:lstStyle/>
          <a:p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организации занятия по изучению возможностей языков программирования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211843"/>
              </p:ext>
            </p:extLst>
          </p:nvPr>
        </p:nvGraphicFramePr>
        <p:xfrm>
          <a:off x="342900" y="784916"/>
          <a:ext cx="6326460" cy="43417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3795">
                  <a:extLst>
                    <a:ext uri="{9D8B030D-6E8A-4147-A177-3AD203B41FA5}">
                      <a16:colId xmlns:a16="http://schemas.microsoft.com/office/drawing/2014/main" val="789770467"/>
                    </a:ext>
                  </a:extLst>
                </a:gridCol>
                <a:gridCol w="2276505">
                  <a:extLst>
                    <a:ext uri="{9D8B030D-6E8A-4147-A177-3AD203B41FA5}">
                      <a16:colId xmlns:a16="http://schemas.microsoft.com/office/drawing/2014/main" val="332609891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519902485"/>
                    </a:ext>
                  </a:extLst>
                </a:gridCol>
                <a:gridCol w="1242138">
                  <a:extLst>
                    <a:ext uri="{9D8B030D-6E8A-4147-A177-3AD203B41FA5}">
                      <a16:colId xmlns:a16="http://schemas.microsoft.com/office/drawing/2014/main" val="1125076948"/>
                    </a:ext>
                  </a:extLst>
                </a:gridCol>
                <a:gridCol w="655830">
                  <a:extLst>
                    <a:ext uri="{9D8B030D-6E8A-4147-A177-3AD203B41FA5}">
                      <a16:colId xmlns:a16="http://schemas.microsoft.com/office/drawing/2014/main" val="2184819865"/>
                    </a:ext>
                  </a:extLst>
                </a:gridCol>
              </a:tblGrid>
              <a:tr h="552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Этап занятия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Форма организации и проведения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УУД, формируемые на данном этапе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Примерное время (минут)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57" marR="46457" marT="0" marB="0"/>
                </a:tc>
                <a:extLst>
                  <a:ext uri="{0D108BD9-81ED-4DB2-BD59-A6C34878D82A}">
                    <a16:rowId xmlns:a16="http://schemas.microsoft.com/office/drawing/2014/main" val="2988367820"/>
                  </a:ext>
                </a:extLst>
              </a:tr>
              <a:tr h="712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Актуализация ранее полученных знаний, постановка проблемы, решаемой на занятии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Эвристическая беседа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Выделять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57" marR="46457" marT="0" marB="0"/>
                </a:tc>
                <a:extLst>
                  <a:ext uri="{0D108BD9-81ED-4DB2-BD59-A6C34878D82A}">
                    <a16:rowId xmlns:a16="http://schemas.microsoft.com/office/drawing/2014/main" val="1790176428"/>
                  </a:ext>
                </a:extLst>
              </a:tr>
              <a:tr h="552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Изучение </a:t>
                      </a:r>
                      <a:r>
                        <a:rPr lang="ru-RU" sz="1100" dirty="0" smtClean="0">
                          <a:effectLst/>
                        </a:rPr>
                        <a:t>теории.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Кейс-метод, лекция с элементами проблемного обучения.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Читать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Объяснять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57" marR="46457" marT="0" marB="0"/>
                </a:tc>
                <a:extLst>
                  <a:ext uri="{0D108BD9-81ED-4DB2-BD59-A6C34878D82A}">
                    <a16:rowId xmlns:a16="http://schemas.microsoft.com/office/drawing/2014/main" val="352697315"/>
                  </a:ext>
                </a:extLst>
              </a:tr>
              <a:tr h="552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Разбор задания базового уровня сложности.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Кейс-метод, лекция с элементами проблемного обучения.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Описывать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Формализовать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57" marR="46457" marT="0" marB="0"/>
                </a:tc>
                <a:extLst>
                  <a:ext uri="{0D108BD9-81ED-4DB2-BD59-A6C34878D82A}">
                    <a16:rowId xmlns:a16="http://schemas.microsoft.com/office/drawing/2014/main" val="1165525192"/>
                  </a:ext>
                </a:extLst>
              </a:tr>
              <a:tr h="14401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Самостоятельное решение учащимися разноуровневых заданий, подготовка минипроектов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Разноуровневые задания по теме занятия.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Прогнозировать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Формализовать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Моделировать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Создавать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Корректировать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Использовать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57" marR="46457" marT="0" marB="0"/>
                </a:tc>
                <a:extLst>
                  <a:ext uri="{0D108BD9-81ED-4DB2-BD59-A6C34878D82A}">
                    <a16:rowId xmlns:a16="http://schemas.microsoft.com/office/drawing/2014/main" val="2085983588"/>
                  </a:ext>
                </a:extLst>
              </a:tr>
              <a:tr h="368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Подведение итогов занятия, рефлексия.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Беседа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Оценивать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57" marR="464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57" marR="46457" marT="0" marB="0"/>
                </a:tc>
                <a:extLst>
                  <a:ext uri="{0D108BD9-81ED-4DB2-BD59-A6C34878D82A}">
                    <a16:rowId xmlns:a16="http://schemas.microsoft.com/office/drawing/2014/main" val="4143581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3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АСОУтитул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Городской по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8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9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по умолчанию.thmx</Template>
  <TotalTime>4960</TotalTime>
  <Words>1931</Words>
  <Application>Microsoft Office PowerPoint</Application>
  <PresentationFormat>Произвольный</PresentationFormat>
  <Paragraphs>219</Paragraphs>
  <Slides>28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28</vt:i4>
      </vt:variant>
    </vt:vector>
  </HeadingPairs>
  <TitlesOfParts>
    <vt:vector size="42" baseType="lpstr">
      <vt:lpstr>Arial</vt:lpstr>
      <vt:lpstr>Calibri</vt:lpstr>
      <vt:lpstr>Circe</vt:lpstr>
      <vt:lpstr>Helvetica Neue</vt:lpstr>
      <vt:lpstr>Times New Roman</vt:lpstr>
      <vt:lpstr>Verdana</vt:lpstr>
      <vt:lpstr>ТемаАСОУтитул</vt:lpstr>
      <vt:lpstr>Специальное оформление</vt:lpstr>
      <vt:lpstr>8_Специальное оформление</vt:lpstr>
      <vt:lpstr>9_Специальное оформление</vt:lpstr>
      <vt:lpstr>1_Специальное оформление</vt:lpstr>
      <vt:lpstr>2_Специальное оформление</vt:lpstr>
      <vt:lpstr>Тема Office</vt:lpstr>
      <vt:lpstr>10_Специальное оформление</vt:lpstr>
      <vt:lpstr>Презентация PowerPoint</vt:lpstr>
      <vt:lpstr>Расписание вебинаров по вопросам подготовки к ГИА-2021  по информатике и ИКТ</vt:lpstr>
      <vt:lpstr>Вопросы, рассматриваемые в ходе вебинара</vt:lpstr>
      <vt:lpstr>Топ дефицитов по итогам проведения ГИА в 2020 году. </vt:lpstr>
      <vt:lpstr>ТОП ДЕФИЦИТОВ</vt:lpstr>
      <vt:lpstr>Организация внеурочной деятельности обучающихся в основной школе по алгоритмизации и программированию</vt:lpstr>
      <vt:lpstr>Структура модульного курса по раннему изучению программирования </vt:lpstr>
      <vt:lpstr>Структура модуля курса</vt:lpstr>
      <vt:lpstr>Схема организации занятия по изучению возможностей языков программирования</vt:lpstr>
      <vt:lpstr>Обзор сред программирования, используемых при организации внеурочной деятельности по программированию в основной школе</vt:lpstr>
      <vt:lpstr>https://blockly-games.appspot.com/ </vt:lpstr>
      <vt:lpstr>Studio.code.org</vt:lpstr>
      <vt:lpstr>Scratch</vt:lpstr>
      <vt:lpstr>www.scratch.mit.edu </vt:lpstr>
      <vt:lpstr>Blocly.ru</vt:lpstr>
      <vt:lpstr>App Inventor 2</vt:lpstr>
      <vt:lpstr>Construct</vt:lpstr>
      <vt:lpstr>Game Editor</vt:lpstr>
      <vt:lpstr>Unity3D</vt:lpstr>
      <vt:lpstr>Codu Game Lab</vt:lpstr>
      <vt:lpstr>Python 3.x</vt:lpstr>
      <vt:lpstr>Использование сервисов с автоматической проверкой программ</vt:lpstr>
      <vt:lpstr>Опыт реализации программ по раннему обучению программирования в системе дополнительного образования</vt:lpstr>
      <vt:lpstr>Программируем и играем</vt:lpstr>
      <vt:lpstr>Разработка игровых приложений</vt:lpstr>
      <vt:lpstr>Презентация PowerPoint</vt:lpstr>
      <vt:lpstr>Юный программист</vt:lpstr>
      <vt:lpstr>Спасибо!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 Skvortsova</dc:creator>
  <cp:lastModifiedBy>Владимир Филиппов</cp:lastModifiedBy>
  <cp:revision>94</cp:revision>
  <dcterms:created xsi:type="dcterms:W3CDTF">2020-04-09T22:49:10Z</dcterms:created>
  <dcterms:modified xsi:type="dcterms:W3CDTF">2021-05-16T12:36:34Z</dcterms:modified>
</cp:coreProperties>
</file>