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  <p:sldMasterId id="2147483660" r:id="rId2"/>
    <p:sldMasterId id="2147483720" r:id="rId3"/>
    <p:sldMasterId id="2147483732" r:id="rId4"/>
    <p:sldMasterId id="2147483798" r:id="rId5"/>
    <p:sldMasterId id="2147483685" r:id="rId6"/>
  </p:sldMasterIdLst>
  <p:notesMasterIdLst>
    <p:notesMasterId r:id="rId26"/>
  </p:notesMasterIdLst>
  <p:sldIdLst>
    <p:sldId id="274" r:id="rId7"/>
    <p:sldId id="267" r:id="rId8"/>
    <p:sldId id="271" r:id="rId9"/>
    <p:sldId id="305" r:id="rId10"/>
    <p:sldId id="2144" r:id="rId11"/>
    <p:sldId id="2191" r:id="rId12"/>
    <p:sldId id="2184" r:id="rId13"/>
    <p:sldId id="358" r:id="rId14"/>
    <p:sldId id="268" r:id="rId15"/>
    <p:sldId id="275" r:id="rId16"/>
    <p:sldId id="276" r:id="rId17"/>
    <p:sldId id="2185" r:id="rId18"/>
    <p:sldId id="2192" r:id="rId19"/>
    <p:sldId id="272" r:id="rId20"/>
    <p:sldId id="269" r:id="rId21"/>
    <p:sldId id="2188" r:id="rId22"/>
    <p:sldId id="273" r:id="rId23"/>
    <p:sldId id="2189" r:id="rId24"/>
    <p:sldId id="285" r:id="rId25"/>
  </p:sldIdLst>
  <p:sldSz cx="9144000" cy="5143500" type="screen16x9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6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pos="119" userDrawn="1">
          <p15:clr>
            <a:srgbClr val="A4A3A4"/>
          </p15:clr>
        </p15:guide>
        <p15:guide id="5" pos="4201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159">
          <p15:clr>
            <a:srgbClr val="A4A3A4"/>
          </p15:clr>
        </p15:guide>
        <p15:guide id="8" pos="5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2440"/>
    <a:srgbClr val="EA93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6434" autoAdjust="0"/>
  </p:normalViewPr>
  <p:slideViewPr>
    <p:cSldViewPr snapToGrid="0" snapToObjects="1">
      <p:cViewPr varScale="1">
        <p:scale>
          <a:sx n="150" d="100"/>
          <a:sy n="150" d="100"/>
        </p:scale>
        <p:origin x="-504" y="-84"/>
      </p:cViewPr>
      <p:guideLst>
        <p:guide orient="horz" pos="463"/>
        <p:guide orient="horz" pos="1720"/>
        <p:guide pos="2160"/>
        <p:guide pos="119"/>
        <p:guide pos="4201"/>
        <p:guide pos="2880"/>
        <p:guide pos="15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36943-9D30-4CD0-9018-362B01DC554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35762B-74AD-4EAA-9E30-E675AE2CC4B4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0" dirty="0"/>
            <a:t>Функциональная</a:t>
          </a:r>
          <a:r>
            <a:rPr lang="ru-RU" sz="2400" b="0" baseline="0" dirty="0"/>
            <a:t> грамотность</a:t>
          </a:r>
          <a:endParaRPr lang="ru-RU" sz="2400" b="0" dirty="0"/>
        </a:p>
      </dgm:t>
    </dgm:pt>
    <dgm:pt modelId="{1E61C097-5B9C-46DD-8DF2-DC99364B8EF8}" type="parTrans" cxnId="{EA7B567D-9C3B-445A-A87A-FCF7ADD20C3B}">
      <dgm:prSet/>
      <dgm:spPr/>
      <dgm:t>
        <a:bodyPr/>
        <a:lstStyle/>
        <a:p>
          <a:endParaRPr lang="ru-RU"/>
        </a:p>
      </dgm:t>
    </dgm:pt>
    <dgm:pt modelId="{86F249A2-7D77-4491-BCF2-EEE95FDBE421}" type="sibTrans" cxnId="{EA7B567D-9C3B-445A-A87A-FCF7ADD20C3B}">
      <dgm:prSet/>
      <dgm:spPr/>
      <dgm:t>
        <a:bodyPr/>
        <a:lstStyle/>
        <a:p>
          <a:endParaRPr lang="ru-RU"/>
        </a:p>
      </dgm:t>
    </dgm:pt>
    <dgm:pt modelId="{FC063D4F-27FA-40A4-9449-0A733836C880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Действия с предметным содержанием (ключевые предметные компетенции)</a:t>
          </a:r>
        </a:p>
      </dgm:t>
    </dgm:pt>
    <dgm:pt modelId="{03ACC2CB-EE09-4DAF-8161-550C34A5F2A2}" type="parTrans" cxnId="{992213CE-EC13-45B5-A17F-D33F626C4ED5}">
      <dgm:prSet/>
      <dgm:spPr/>
      <dgm:t>
        <a:bodyPr/>
        <a:lstStyle/>
        <a:p>
          <a:endParaRPr lang="ru-RU"/>
        </a:p>
      </dgm:t>
    </dgm:pt>
    <dgm:pt modelId="{975F4B9D-5E2B-43A4-BDFD-98407763C4CF}" type="sibTrans" cxnId="{992213CE-EC13-45B5-A17F-D33F626C4ED5}">
      <dgm:prSet/>
      <dgm:spPr/>
      <dgm:t>
        <a:bodyPr/>
        <a:lstStyle/>
        <a:p>
          <a:endParaRPr lang="ru-RU"/>
        </a:p>
      </dgm:t>
    </dgm:pt>
    <dgm:pt modelId="{4220DA9C-EABD-4F2A-812F-BC07B7AE1EE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0" dirty="0">
              <a:solidFill>
                <a:schemeClr val="accent3">
                  <a:lumMod val="75000"/>
                </a:schemeClr>
              </a:solidFill>
            </a:rPr>
            <a:t>Универсальные учебные действия (4 К)</a:t>
          </a:r>
        </a:p>
        <a:p>
          <a:r>
            <a:rPr lang="ru-RU" sz="1100" b="0" dirty="0">
              <a:solidFill>
                <a:schemeClr val="accent3">
                  <a:lumMod val="75000"/>
                </a:schemeClr>
              </a:solidFill>
            </a:rPr>
            <a:t>Межпредметные понятия</a:t>
          </a:r>
        </a:p>
        <a:p>
          <a:r>
            <a:rPr lang="ru-RU" sz="1100" b="0" dirty="0">
              <a:solidFill>
                <a:schemeClr val="accent3">
                  <a:lumMod val="75000"/>
                </a:schemeClr>
              </a:solidFill>
            </a:rPr>
            <a:t>Индивидуальный познавательный стиль</a:t>
          </a:r>
        </a:p>
      </dgm:t>
    </dgm:pt>
    <dgm:pt modelId="{1475FBCF-622F-4C30-9AF0-38BE4315F0ED}" type="parTrans" cxnId="{1632BA1B-41C3-4B4B-AE80-BE4AB894777A}">
      <dgm:prSet/>
      <dgm:spPr/>
      <dgm:t>
        <a:bodyPr/>
        <a:lstStyle/>
        <a:p>
          <a:endParaRPr lang="ru-RU"/>
        </a:p>
      </dgm:t>
    </dgm:pt>
    <dgm:pt modelId="{2D2F0E20-3D49-4D01-BE9E-3644C04CBFDC}" type="sibTrans" cxnId="{1632BA1B-41C3-4B4B-AE80-BE4AB894777A}">
      <dgm:prSet/>
      <dgm:spPr/>
      <dgm:t>
        <a:bodyPr/>
        <a:lstStyle/>
        <a:p>
          <a:endParaRPr lang="ru-RU"/>
        </a:p>
      </dgm:t>
    </dgm:pt>
    <dgm:pt modelId="{D4B37EE5-E528-4EF3-AC2D-54D016914DED}">
      <dgm:prSet phldrT="[Текст]"/>
      <dgm:spPr/>
      <dgm:t>
        <a:bodyPr/>
        <a:lstStyle/>
        <a:p>
          <a:r>
            <a:rPr lang="ru-RU" dirty="0">
              <a:solidFill>
                <a:schemeClr val="bg2"/>
              </a:solidFill>
            </a:rPr>
            <a:t>Мотивы, ценности, установки</a:t>
          </a:r>
        </a:p>
        <a:p>
          <a:r>
            <a:rPr lang="ru-RU" dirty="0">
              <a:solidFill>
                <a:schemeClr val="bg2"/>
              </a:solidFill>
            </a:rPr>
            <a:t>Опыт применения знаний, навыков в практических ситуациях</a:t>
          </a:r>
        </a:p>
        <a:p>
          <a:r>
            <a:rPr lang="ru-RU" dirty="0">
              <a:solidFill>
                <a:schemeClr val="bg2"/>
              </a:solidFill>
            </a:rPr>
            <a:t>Опыт учебной коммуникации в развивающих средах</a:t>
          </a:r>
        </a:p>
        <a:p>
          <a:endParaRPr lang="ru-RU" dirty="0">
            <a:solidFill>
              <a:schemeClr val="bg2"/>
            </a:solidFill>
          </a:endParaRPr>
        </a:p>
      </dgm:t>
    </dgm:pt>
    <dgm:pt modelId="{21CDC6F6-6950-48AA-8DD3-8C158C0D3204}" type="parTrans" cxnId="{F49239D5-5DA0-421D-965A-B48423B3E7C1}">
      <dgm:prSet/>
      <dgm:spPr/>
      <dgm:t>
        <a:bodyPr/>
        <a:lstStyle/>
        <a:p>
          <a:endParaRPr lang="ru-RU"/>
        </a:p>
      </dgm:t>
    </dgm:pt>
    <dgm:pt modelId="{E761193D-438C-4E0E-A8B8-0E1E5DBECE30}" type="sibTrans" cxnId="{F49239D5-5DA0-421D-965A-B48423B3E7C1}">
      <dgm:prSet/>
      <dgm:spPr/>
      <dgm:t>
        <a:bodyPr/>
        <a:lstStyle/>
        <a:p>
          <a:endParaRPr lang="ru-RU"/>
        </a:p>
      </dgm:t>
    </dgm:pt>
    <dgm:pt modelId="{41BBC4E9-A17E-4910-87D4-326D9CE52E69}" type="pres">
      <dgm:prSet presAssocID="{9DD36943-9D30-4CD0-9018-362B01DC55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0CC72-0BF1-4C04-A1EF-5954D51A40FE}" type="pres">
      <dgm:prSet presAssocID="{0D35762B-74AD-4EAA-9E30-E675AE2CC4B4}" presName="centerShape" presStyleLbl="node0" presStyleIdx="0" presStyleCnt="1" custScaleX="210275" custLinFactNeighborX="-812" custLinFactNeighborY="21"/>
      <dgm:spPr/>
      <dgm:t>
        <a:bodyPr/>
        <a:lstStyle/>
        <a:p>
          <a:endParaRPr lang="ru-RU"/>
        </a:p>
      </dgm:t>
    </dgm:pt>
    <dgm:pt modelId="{C785B7D1-61A4-4DF9-862F-2FC6410F2D31}" type="pres">
      <dgm:prSet presAssocID="{03ACC2CB-EE09-4DAF-8161-550C34A5F2A2}" presName="parTrans" presStyleLbl="bgSibTrans2D1" presStyleIdx="0" presStyleCnt="3" custLinFactY="21665" custLinFactNeighborX="-20363" custLinFactNeighborY="100000"/>
      <dgm:spPr/>
      <dgm:t>
        <a:bodyPr/>
        <a:lstStyle/>
        <a:p>
          <a:endParaRPr lang="ru-RU"/>
        </a:p>
      </dgm:t>
    </dgm:pt>
    <dgm:pt modelId="{9E53EA1C-17EA-463F-9F7B-C3C4C7B2107B}" type="pres">
      <dgm:prSet presAssocID="{FC063D4F-27FA-40A4-9449-0A733836C880}" presName="node" presStyleLbl="node1" presStyleIdx="0" presStyleCnt="3" custScaleX="169920" custRadScaleRad="169887" custRadScaleInc="-20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2C712-6F0A-4851-AA65-5D302C7D397C}" type="pres">
      <dgm:prSet presAssocID="{1475FBCF-622F-4C30-9AF0-38BE4315F0ED}" presName="parTrans" presStyleLbl="bgSibTrans2D1" presStyleIdx="1" presStyleCnt="3" custAng="119700" custLinFactNeighborX="-3414"/>
      <dgm:spPr/>
      <dgm:t>
        <a:bodyPr/>
        <a:lstStyle/>
        <a:p>
          <a:endParaRPr lang="ru-RU"/>
        </a:p>
      </dgm:t>
    </dgm:pt>
    <dgm:pt modelId="{423F4B43-1F46-4D1F-894E-6C51396BB841}" type="pres">
      <dgm:prSet presAssocID="{4220DA9C-EABD-4F2A-812F-BC07B7AE1EE6}" presName="node" presStyleLbl="node1" presStyleIdx="1" presStyleCnt="3" custScaleX="172189" custRadScaleRad="99565" custRadScaleInc="-3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CACD4-E847-45AD-B202-F1B5BDA73707}" type="pres">
      <dgm:prSet presAssocID="{21CDC6F6-6950-48AA-8DD3-8C158C0D3204}" presName="parTrans" presStyleLbl="bgSibTrans2D1" presStyleIdx="2" presStyleCnt="3" custLinFactY="25996" custLinFactNeighborX="20143" custLinFactNeighborY="100000"/>
      <dgm:spPr/>
      <dgm:t>
        <a:bodyPr/>
        <a:lstStyle/>
        <a:p>
          <a:endParaRPr lang="ru-RU"/>
        </a:p>
      </dgm:t>
    </dgm:pt>
    <dgm:pt modelId="{F188D7A2-85D6-46DE-9BF5-A5F280717D47}" type="pres">
      <dgm:prSet presAssocID="{D4B37EE5-E528-4EF3-AC2D-54D016914DED}" presName="node" presStyleLbl="node1" presStyleIdx="2" presStyleCnt="3" custScaleX="178760" custRadScaleRad="159879" custRadScaleInc="1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810ED-4177-4A5F-8987-BF97847374F8}" type="presOf" srcId="{0D35762B-74AD-4EAA-9E30-E675AE2CC4B4}" destId="{A260CC72-0BF1-4C04-A1EF-5954D51A40FE}" srcOrd="0" destOrd="0" presId="urn:microsoft.com/office/officeart/2005/8/layout/radial4"/>
    <dgm:cxn modelId="{15D79221-9020-4B61-A7BF-CACDA8DD3C57}" type="presOf" srcId="{9DD36943-9D30-4CD0-9018-362B01DC554F}" destId="{41BBC4E9-A17E-4910-87D4-326D9CE52E69}" srcOrd="0" destOrd="0" presId="urn:microsoft.com/office/officeart/2005/8/layout/radial4"/>
    <dgm:cxn modelId="{F49239D5-5DA0-421D-965A-B48423B3E7C1}" srcId="{0D35762B-74AD-4EAA-9E30-E675AE2CC4B4}" destId="{D4B37EE5-E528-4EF3-AC2D-54D016914DED}" srcOrd="2" destOrd="0" parTransId="{21CDC6F6-6950-48AA-8DD3-8C158C0D3204}" sibTransId="{E761193D-438C-4E0E-A8B8-0E1E5DBECE30}"/>
    <dgm:cxn modelId="{43FE64EB-43A2-4C50-BF1E-7C6B3D4B2E7F}" type="presOf" srcId="{21CDC6F6-6950-48AA-8DD3-8C158C0D3204}" destId="{EABCACD4-E847-45AD-B202-F1B5BDA73707}" srcOrd="0" destOrd="0" presId="urn:microsoft.com/office/officeart/2005/8/layout/radial4"/>
    <dgm:cxn modelId="{875EBF49-DDC7-47DD-8721-CDA6749F2C86}" type="presOf" srcId="{FC063D4F-27FA-40A4-9449-0A733836C880}" destId="{9E53EA1C-17EA-463F-9F7B-C3C4C7B2107B}" srcOrd="0" destOrd="0" presId="urn:microsoft.com/office/officeart/2005/8/layout/radial4"/>
    <dgm:cxn modelId="{992213CE-EC13-45B5-A17F-D33F626C4ED5}" srcId="{0D35762B-74AD-4EAA-9E30-E675AE2CC4B4}" destId="{FC063D4F-27FA-40A4-9449-0A733836C880}" srcOrd="0" destOrd="0" parTransId="{03ACC2CB-EE09-4DAF-8161-550C34A5F2A2}" sibTransId="{975F4B9D-5E2B-43A4-BDFD-98407763C4CF}"/>
    <dgm:cxn modelId="{6F155B5D-B95A-4693-A7B8-B1BD12A56226}" type="presOf" srcId="{03ACC2CB-EE09-4DAF-8161-550C34A5F2A2}" destId="{C785B7D1-61A4-4DF9-862F-2FC6410F2D31}" srcOrd="0" destOrd="0" presId="urn:microsoft.com/office/officeart/2005/8/layout/radial4"/>
    <dgm:cxn modelId="{EA7B567D-9C3B-445A-A87A-FCF7ADD20C3B}" srcId="{9DD36943-9D30-4CD0-9018-362B01DC554F}" destId="{0D35762B-74AD-4EAA-9E30-E675AE2CC4B4}" srcOrd="0" destOrd="0" parTransId="{1E61C097-5B9C-46DD-8DF2-DC99364B8EF8}" sibTransId="{86F249A2-7D77-4491-BCF2-EEE95FDBE421}"/>
    <dgm:cxn modelId="{48A4B82B-139D-4814-8F0F-F8C323CF702A}" type="presOf" srcId="{1475FBCF-622F-4C30-9AF0-38BE4315F0ED}" destId="{2622C712-6F0A-4851-AA65-5D302C7D397C}" srcOrd="0" destOrd="0" presId="urn:microsoft.com/office/officeart/2005/8/layout/radial4"/>
    <dgm:cxn modelId="{EAA2C446-9934-41CB-A0B8-1C51B105460B}" type="presOf" srcId="{4220DA9C-EABD-4F2A-812F-BC07B7AE1EE6}" destId="{423F4B43-1F46-4D1F-894E-6C51396BB841}" srcOrd="0" destOrd="0" presId="urn:microsoft.com/office/officeart/2005/8/layout/radial4"/>
    <dgm:cxn modelId="{1632BA1B-41C3-4B4B-AE80-BE4AB894777A}" srcId="{0D35762B-74AD-4EAA-9E30-E675AE2CC4B4}" destId="{4220DA9C-EABD-4F2A-812F-BC07B7AE1EE6}" srcOrd="1" destOrd="0" parTransId="{1475FBCF-622F-4C30-9AF0-38BE4315F0ED}" sibTransId="{2D2F0E20-3D49-4D01-BE9E-3644C04CBFDC}"/>
    <dgm:cxn modelId="{6FE61823-A9BE-4AC0-9713-4744D4855F03}" type="presOf" srcId="{D4B37EE5-E528-4EF3-AC2D-54D016914DED}" destId="{F188D7A2-85D6-46DE-9BF5-A5F280717D47}" srcOrd="0" destOrd="0" presId="urn:microsoft.com/office/officeart/2005/8/layout/radial4"/>
    <dgm:cxn modelId="{6F7CF499-8D3F-4874-8AFF-A3D1AB49A900}" type="presParOf" srcId="{41BBC4E9-A17E-4910-87D4-326D9CE52E69}" destId="{A260CC72-0BF1-4C04-A1EF-5954D51A40FE}" srcOrd="0" destOrd="0" presId="urn:microsoft.com/office/officeart/2005/8/layout/radial4"/>
    <dgm:cxn modelId="{0A9CA1B4-ACE9-4BD1-916A-2F740A91AB7F}" type="presParOf" srcId="{41BBC4E9-A17E-4910-87D4-326D9CE52E69}" destId="{C785B7D1-61A4-4DF9-862F-2FC6410F2D31}" srcOrd="1" destOrd="0" presId="urn:microsoft.com/office/officeart/2005/8/layout/radial4"/>
    <dgm:cxn modelId="{CCD8621C-4BCF-4F43-8D74-FD00A14EF02A}" type="presParOf" srcId="{41BBC4E9-A17E-4910-87D4-326D9CE52E69}" destId="{9E53EA1C-17EA-463F-9F7B-C3C4C7B2107B}" srcOrd="2" destOrd="0" presId="urn:microsoft.com/office/officeart/2005/8/layout/radial4"/>
    <dgm:cxn modelId="{6829ABE7-63E5-4282-8B9A-C52283A39E19}" type="presParOf" srcId="{41BBC4E9-A17E-4910-87D4-326D9CE52E69}" destId="{2622C712-6F0A-4851-AA65-5D302C7D397C}" srcOrd="3" destOrd="0" presId="urn:microsoft.com/office/officeart/2005/8/layout/radial4"/>
    <dgm:cxn modelId="{2A614AA5-C2FA-42A1-8A38-0563C65E1278}" type="presParOf" srcId="{41BBC4E9-A17E-4910-87D4-326D9CE52E69}" destId="{423F4B43-1F46-4D1F-894E-6C51396BB841}" srcOrd="4" destOrd="0" presId="urn:microsoft.com/office/officeart/2005/8/layout/radial4"/>
    <dgm:cxn modelId="{41A57F3A-D0EF-4048-9025-EAE92A0C6702}" type="presParOf" srcId="{41BBC4E9-A17E-4910-87D4-326D9CE52E69}" destId="{EABCACD4-E847-45AD-B202-F1B5BDA73707}" srcOrd="5" destOrd="0" presId="urn:microsoft.com/office/officeart/2005/8/layout/radial4"/>
    <dgm:cxn modelId="{0D1508D2-EEBB-424E-9642-935CA0A30302}" type="presParOf" srcId="{41BBC4E9-A17E-4910-87D4-326D9CE52E69}" destId="{F188D7A2-85D6-46DE-9BF5-A5F280717D4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D9A6C-17CE-4B30-867B-1C93BF9F9C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FC5B7-213E-4A9A-A2C9-21DD476B185C}">
      <dgm:prSet phldrT="[Текст]"/>
      <dgm:spPr/>
      <dgm:t>
        <a:bodyPr/>
        <a:lstStyle/>
        <a:p>
          <a:r>
            <a:rPr lang="ru-RU" b="1" dirty="0"/>
            <a:t>ФГ- синтез знаний, навыков, мотивации и опыта</a:t>
          </a:r>
        </a:p>
      </dgm:t>
    </dgm:pt>
    <dgm:pt modelId="{995A4548-7AFF-45E5-A710-6B853327C1E5}" type="parTrans" cxnId="{9F0B066D-9C04-44C1-BABC-1A153EA12B5B}">
      <dgm:prSet/>
      <dgm:spPr/>
      <dgm:t>
        <a:bodyPr/>
        <a:lstStyle/>
        <a:p>
          <a:endParaRPr lang="ru-RU"/>
        </a:p>
      </dgm:t>
    </dgm:pt>
    <dgm:pt modelId="{247308C0-C109-4F69-9281-95BF11767027}" type="sibTrans" cxnId="{9F0B066D-9C04-44C1-BABC-1A153EA12B5B}">
      <dgm:prSet/>
      <dgm:spPr/>
      <dgm:t>
        <a:bodyPr/>
        <a:lstStyle/>
        <a:p>
          <a:endParaRPr lang="ru-RU"/>
        </a:p>
      </dgm:t>
    </dgm:pt>
    <dgm:pt modelId="{4F3CA190-DB86-4751-888B-E708F91C0783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600" b="1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ru-RU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Личностное развитие </a:t>
          </a:r>
          <a:r>
            <a:rPr lang="ru-RU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(результат «</a:t>
          </a:r>
          <a:r>
            <a:rPr lang="ru-RU" sz="14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смыслообразование</a:t>
          </a:r>
          <a:r>
            <a:rPr lang="ru-RU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и нравственно-этическая ориентация») обеспечивает мотивацию ответственности за социальную востребованность предметных знаний и навыков </a:t>
          </a:r>
        </a:p>
      </dgm:t>
    </dgm:pt>
    <dgm:pt modelId="{87D06304-10B9-47DB-86EE-B490D20E5773}" type="parTrans" cxnId="{C4AB3A21-EE22-4F0D-B3C9-7B4AE607B31E}">
      <dgm:prSet/>
      <dgm:spPr/>
      <dgm:t>
        <a:bodyPr/>
        <a:lstStyle/>
        <a:p>
          <a:endParaRPr lang="ru-RU"/>
        </a:p>
      </dgm:t>
    </dgm:pt>
    <dgm:pt modelId="{AA69E841-629B-4029-BD64-6389CBA19093}" type="sibTrans" cxnId="{C4AB3A21-EE22-4F0D-B3C9-7B4AE607B31E}">
      <dgm:prSet/>
      <dgm:spPr/>
      <dgm:t>
        <a:bodyPr/>
        <a:lstStyle/>
        <a:p>
          <a:endParaRPr lang="ru-RU"/>
        </a:p>
      </dgm:t>
    </dgm:pt>
    <dgm:pt modelId="{8B9CDC6A-5415-4570-93AE-EF5B83070FD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/>
            <a:t>Метапредметные результаты (УУД + межпредметные понятия) дают способы действий с предметным содержанием</a:t>
          </a:r>
        </a:p>
      </dgm:t>
    </dgm:pt>
    <dgm:pt modelId="{6838CCCF-0AE9-4C53-9C5D-962B6CF35645}" type="parTrans" cxnId="{3EAB7B1A-97E3-405A-8D37-023BD87B4A37}">
      <dgm:prSet/>
      <dgm:spPr/>
      <dgm:t>
        <a:bodyPr/>
        <a:lstStyle/>
        <a:p>
          <a:endParaRPr lang="ru-RU"/>
        </a:p>
      </dgm:t>
    </dgm:pt>
    <dgm:pt modelId="{8EA36BB0-8A66-47F4-8DA6-BF0580EDAD1B}" type="sibTrans" cxnId="{3EAB7B1A-97E3-405A-8D37-023BD87B4A37}">
      <dgm:prSet/>
      <dgm:spPr/>
      <dgm:t>
        <a:bodyPr/>
        <a:lstStyle/>
        <a:p>
          <a:endParaRPr lang="ru-RU"/>
        </a:p>
      </dgm:t>
    </dgm:pt>
    <dgm:pt modelId="{FBCFCCDD-E123-4871-BC84-0D03BC2EEFD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/>
            <a:t>Проектная деятельность создает условия для реализации знаний в осознанной социально востребованной деятельности</a:t>
          </a:r>
        </a:p>
      </dgm:t>
    </dgm:pt>
    <dgm:pt modelId="{BB522C08-8A04-4176-A9A9-10B70C09D941}" type="parTrans" cxnId="{33B56FEC-AE97-4E27-818B-43FBDE6C94E2}">
      <dgm:prSet/>
      <dgm:spPr/>
      <dgm:t>
        <a:bodyPr/>
        <a:lstStyle/>
        <a:p>
          <a:endParaRPr lang="ru-RU"/>
        </a:p>
      </dgm:t>
    </dgm:pt>
    <dgm:pt modelId="{E39F1A4D-6C82-4459-8259-0C7FD247B58A}" type="sibTrans" cxnId="{33B56FEC-AE97-4E27-818B-43FBDE6C94E2}">
      <dgm:prSet/>
      <dgm:spPr/>
      <dgm:t>
        <a:bodyPr/>
        <a:lstStyle/>
        <a:p>
          <a:endParaRPr lang="ru-RU"/>
        </a:p>
      </dgm:t>
    </dgm:pt>
    <dgm:pt modelId="{FA8C14D5-EF59-4727-808F-EF50322B8B9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Предметные р</a:t>
          </a:r>
          <a:r>
            <a:rPr lang="ru-RU" dirty="0">
              <a:solidFill>
                <a:schemeClr val="tx1"/>
              </a:solidFill>
            </a:rPr>
            <a:t>езультаты дают представление о явлениях окружающего мира; формируют </a:t>
          </a:r>
          <a:r>
            <a:rPr lang="ru-RU" dirty="0" err="1">
              <a:solidFill>
                <a:schemeClr val="tx1"/>
              </a:solidFill>
            </a:rPr>
            <a:t>знаниево</a:t>
          </a:r>
          <a:r>
            <a:rPr lang="ru-RU" dirty="0">
              <a:solidFill>
                <a:schemeClr val="tx1"/>
              </a:solidFill>
            </a:rPr>
            <a:t>-информационный каркас ФГ </a:t>
          </a:r>
        </a:p>
      </dgm:t>
    </dgm:pt>
    <dgm:pt modelId="{31F8AA23-D027-442D-9CA6-7E25901B3FDA}" type="parTrans" cxnId="{C0D2E24F-911F-48A8-9248-B480820ADEA6}">
      <dgm:prSet/>
      <dgm:spPr/>
      <dgm:t>
        <a:bodyPr/>
        <a:lstStyle/>
        <a:p>
          <a:endParaRPr lang="ru-RU"/>
        </a:p>
      </dgm:t>
    </dgm:pt>
    <dgm:pt modelId="{9D690615-0A69-490A-80A0-A17AA0DF4D57}" type="sibTrans" cxnId="{C0D2E24F-911F-48A8-9248-B480820ADEA6}">
      <dgm:prSet/>
      <dgm:spPr/>
      <dgm:t>
        <a:bodyPr/>
        <a:lstStyle/>
        <a:p>
          <a:endParaRPr lang="ru-RU"/>
        </a:p>
      </dgm:t>
    </dgm:pt>
    <dgm:pt modelId="{EE77F611-A3C5-488C-A6F3-67BDD58A5D14}" type="pres">
      <dgm:prSet presAssocID="{023D9A6C-17CE-4B30-867B-1C93BF9F9C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B3374-45D8-45CA-8F4A-F3D736FC394D}" type="pres">
      <dgm:prSet presAssocID="{023D9A6C-17CE-4B30-867B-1C93BF9F9C61}" presName="matrix" presStyleCnt="0"/>
      <dgm:spPr/>
    </dgm:pt>
    <dgm:pt modelId="{99F84169-0C4F-4F38-B833-DE27FF9079ED}" type="pres">
      <dgm:prSet presAssocID="{023D9A6C-17CE-4B30-867B-1C93BF9F9C61}" presName="tile1" presStyleLbl="node1" presStyleIdx="0" presStyleCnt="4" custLinFactNeighborX="0" custLinFactNeighborY="186"/>
      <dgm:spPr/>
      <dgm:t>
        <a:bodyPr/>
        <a:lstStyle/>
        <a:p>
          <a:endParaRPr lang="ru-RU"/>
        </a:p>
      </dgm:t>
    </dgm:pt>
    <dgm:pt modelId="{5F1FF03E-67F6-46FB-851B-AAE3AF8BF425}" type="pres">
      <dgm:prSet presAssocID="{023D9A6C-17CE-4B30-867B-1C93BF9F9C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B96D5-DF86-4971-B3EB-9490E77F3C8A}" type="pres">
      <dgm:prSet presAssocID="{023D9A6C-17CE-4B30-867B-1C93BF9F9C61}" presName="tile2" presStyleLbl="node1" presStyleIdx="1" presStyleCnt="4"/>
      <dgm:spPr/>
      <dgm:t>
        <a:bodyPr/>
        <a:lstStyle/>
        <a:p>
          <a:endParaRPr lang="ru-RU"/>
        </a:p>
      </dgm:t>
    </dgm:pt>
    <dgm:pt modelId="{5A7BF88E-D3FC-42D1-BE9B-055089A14A11}" type="pres">
      <dgm:prSet presAssocID="{023D9A6C-17CE-4B30-867B-1C93BF9F9C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EB266-D492-4B70-8435-B6442F63FE88}" type="pres">
      <dgm:prSet presAssocID="{023D9A6C-17CE-4B30-867B-1C93BF9F9C61}" presName="tile3" presStyleLbl="node1" presStyleIdx="2" presStyleCnt="4"/>
      <dgm:spPr/>
      <dgm:t>
        <a:bodyPr/>
        <a:lstStyle/>
        <a:p>
          <a:endParaRPr lang="ru-RU"/>
        </a:p>
      </dgm:t>
    </dgm:pt>
    <dgm:pt modelId="{F932BD93-6C75-4A83-B230-67117C5E3EF9}" type="pres">
      <dgm:prSet presAssocID="{023D9A6C-17CE-4B30-867B-1C93BF9F9C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C2796-FFCE-4A9C-976D-FB61E47B8727}" type="pres">
      <dgm:prSet presAssocID="{023D9A6C-17CE-4B30-867B-1C93BF9F9C61}" presName="tile4" presStyleLbl="node1" presStyleIdx="3" presStyleCnt="4" custLinFactNeighborY="0"/>
      <dgm:spPr/>
      <dgm:t>
        <a:bodyPr/>
        <a:lstStyle/>
        <a:p>
          <a:endParaRPr lang="ru-RU"/>
        </a:p>
      </dgm:t>
    </dgm:pt>
    <dgm:pt modelId="{49184715-C2F1-41BC-8B5A-B6208DC9CDB3}" type="pres">
      <dgm:prSet presAssocID="{023D9A6C-17CE-4B30-867B-1C93BF9F9C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40335-89DB-4374-BA63-8F7C1F2E6E56}" type="pres">
      <dgm:prSet presAssocID="{023D9A6C-17CE-4B30-867B-1C93BF9F9C61}" presName="centerTile" presStyleLbl="fgShp" presStyleIdx="0" presStyleCnt="1" custLinFactNeighborX="4270" custLinFactNeighborY="613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B3A21-EE22-4F0D-B3C9-7B4AE607B31E}" srcId="{429FC5B7-213E-4A9A-A2C9-21DD476B185C}" destId="{4F3CA190-DB86-4751-888B-E708F91C0783}" srcOrd="0" destOrd="0" parTransId="{87D06304-10B9-47DB-86EE-B490D20E5773}" sibTransId="{AA69E841-629B-4029-BD64-6389CBA19093}"/>
    <dgm:cxn modelId="{549C540B-0D59-411B-9709-1544E147E57D}" type="presOf" srcId="{4F3CA190-DB86-4751-888B-E708F91C0783}" destId="{5F1FF03E-67F6-46FB-851B-AAE3AF8BF425}" srcOrd="1" destOrd="0" presId="urn:microsoft.com/office/officeart/2005/8/layout/matrix1"/>
    <dgm:cxn modelId="{2AB0DBAB-4003-41A2-9A12-E7F6823A04CA}" type="presOf" srcId="{023D9A6C-17CE-4B30-867B-1C93BF9F9C61}" destId="{EE77F611-A3C5-488C-A6F3-67BDD58A5D14}" srcOrd="0" destOrd="0" presId="urn:microsoft.com/office/officeart/2005/8/layout/matrix1"/>
    <dgm:cxn modelId="{F9B8850D-5E90-4543-9DBF-B8FAF02B708A}" type="presOf" srcId="{FBCFCCDD-E123-4871-BC84-0D03BC2EEFD3}" destId="{557EB266-D492-4B70-8435-B6442F63FE88}" srcOrd="0" destOrd="0" presId="urn:microsoft.com/office/officeart/2005/8/layout/matrix1"/>
    <dgm:cxn modelId="{33B56FEC-AE97-4E27-818B-43FBDE6C94E2}" srcId="{429FC5B7-213E-4A9A-A2C9-21DD476B185C}" destId="{FBCFCCDD-E123-4871-BC84-0D03BC2EEFD3}" srcOrd="2" destOrd="0" parTransId="{BB522C08-8A04-4176-A9A9-10B70C09D941}" sibTransId="{E39F1A4D-6C82-4459-8259-0C7FD247B58A}"/>
    <dgm:cxn modelId="{9F0B066D-9C04-44C1-BABC-1A153EA12B5B}" srcId="{023D9A6C-17CE-4B30-867B-1C93BF9F9C61}" destId="{429FC5B7-213E-4A9A-A2C9-21DD476B185C}" srcOrd="0" destOrd="0" parTransId="{995A4548-7AFF-45E5-A710-6B853327C1E5}" sibTransId="{247308C0-C109-4F69-9281-95BF11767027}"/>
    <dgm:cxn modelId="{C0D2E24F-911F-48A8-9248-B480820ADEA6}" srcId="{429FC5B7-213E-4A9A-A2C9-21DD476B185C}" destId="{FA8C14D5-EF59-4727-808F-EF50322B8B9E}" srcOrd="3" destOrd="0" parTransId="{31F8AA23-D027-442D-9CA6-7E25901B3FDA}" sibTransId="{9D690615-0A69-490A-80A0-A17AA0DF4D57}"/>
    <dgm:cxn modelId="{8C912BCB-13F5-4645-BCD7-6C359D4A6038}" type="presOf" srcId="{FA8C14D5-EF59-4727-808F-EF50322B8B9E}" destId="{A50C2796-FFCE-4A9C-976D-FB61E47B8727}" srcOrd="0" destOrd="0" presId="urn:microsoft.com/office/officeart/2005/8/layout/matrix1"/>
    <dgm:cxn modelId="{05373FFE-B009-4D72-9387-0A6E51887D10}" type="presOf" srcId="{4F3CA190-DB86-4751-888B-E708F91C0783}" destId="{99F84169-0C4F-4F38-B833-DE27FF9079ED}" srcOrd="0" destOrd="0" presId="urn:microsoft.com/office/officeart/2005/8/layout/matrix1"/>
    <dgm:cxn modelId="{1C436568-51B9-4317-BBA8-748E379A7411}" type="presOf" srcId="{429FC5B7-213E-4A9A-A2C9-21DD476B185C}" destId="{71A40335-89DB-4374-BA63-8F7C1F2E6E56}" srcOrd="0" destOrd="0" presId="urn:microsoft.com/office/officeart/2005/8/layout/matrix1"/>
    <dgm:cxn modelId="{327E60A8-9C94-4A55-9741-0DEB4FE97B0D}" type="presOf" srcId="{8B9CDC6A-5415-4570-93AE-EF5B83070FD6}" destId="{2CAB96D5-DF86-4971-B3EB-9490E77F3C8A}" srcOrd="0" destOrd="0" presId="urn:microsoft.com/office/officeart/2005/8/layout/matrix1"/>
    <dgm:cxn modelId="{3EAB7B1A-97E3-405A-8D37-023BD87B4A37}" srcId="{429FC5B7-213E-4A9A-A2C9-21DD476B185C}" destId="{8B9CDC6A-5415-4570-93AE-EF5B83070FD6}" srcOrd="1" destOrd="0" parTransId="{6838CCCF-0AE9-4C53-9C5D-962B6CF35645}" sibTransId="{8EA36BB0-8A66-47F4-8DA6-BF0580EDAD1B}"/>
    <dgm:cxn modelId="{6D7959CF-3AAC-4145-8140-AB09A9B67728}" type="presOf" srcId="{FA8C14D5-EF59-4727-808F-EF50322B8B9E}" destId="{49184715-C2F1-41BC-8B5A-B6208DC9CDB3}" srcOrd="1" destOrd="0" presId="urn:microsoft.com/office/officeart/2005/8/layout/matrix1"/>
    <dgm:cxn modelId="{84D910E6-738F-45FF-BEDC-D2F2AB6776EB}" type="presOf" srcId="{FBCFCCDD-E123-4871-BC84-0D03BC2EEFD3}" destId="{F932BD93-6C75-4A83-B230-67117C5E3EF9}" srcOrd="1" destOrd="0" presId="urn:microsoft.com/office/officeart/2005/8/layout/matrix1"/>
    <dgm:cxn modelId="{F4C34BF0-DE65-44E3-BEC2-DAC053D205B6}" type="presOf" srcId="{8B9CDC6A-5415-4570-93AE-EF5B83070FD6}" destId="{5A7BF88E-D3FC-42D1-BE9B-055089A14A11}" srcOrd="1" destOrd="0" presId="urn:microsoft.com/office/officeart/2005/8/layout/matrix1"/>
    <dgm:cxn modelId="{C3044771-3571-4EAE-AF88-0DC819CAC1E7}" type="presParOf" srcId="{EE77F611-A3C5-488C-A6F3-67BDD58A5D14}" destId="{7A2B3374-45D8-45CA-8F4A-F3D736FC394D}" srcOrd="0" destOrd="0" presId="urn:microsoft.com/office/officeart/2005/8/layout/matrix1"/>
    <dgm:cxn modelId="{6C141D9D-33CC-4319-8B4E-CB2FC89B474F}" type="presParOf" srcId="{7A2B3374-45D8-45CA-8F4A-F3D736FC394D}" destId="{99F84169-0C4F-4F38-B833-DE27FF9079ED}" srcOrd="0" destOrd="0" presId="urn:microsoft.com/office/officeart/2005/8/layout/matrix1"/>
    <dgm:cxn modelId="{D8D618CC-C05C-4D43-A33F-04CFA02F403A}" type="presParOf" srcId="{7A2B3374-45D8-45CA-8F4A-F3D736FC394D}" destId="{5F1FF03E-67F6-46FB-851B-AAE3AF8BF425}" srcOrd="1" destOrd="0" presId="urn:microsoft.com/office/officeart/2005/8/layout/matrix1"/>
    <dgm:cxn modelId="{A5E59B39-599A-4B7F-AFF1-D0AEA08A1D73}" type="presParOf" srcId="{7A2B3374-45D8-45CA-8F4A-F3D736FC394D}" destId="{2CAB96D5-DF86-4971-B3EB-9490E77F3C8A}" srcOrd="2" destOrd="0" presId="urn:microsoft.com/office/officeart/2005/8/layout/matrix1"/>
    <dgm:cxn modelId="{81192830-7381-4F71-B877-24C69088EA33}" type="presParOf" srcId="{7A2B3374-45D8-45CA-8F4A-F3D736FC394D}" destId="{5A7BF88E-D3FC-42D1-BE9B-055089A14A11}" srcOrd="3" destOrd="0" presId="urn:microsoft.com/office/officeart/2005/8/layout/matrix1"/>
    <dgm:cxn modelId="{43A8FECB-91BE-47BE-A69C-67C2C7FBA79B}" type="presParOf" srcId="{7A2B3374-45D8-45CA-8F4A-F3D736FC394D}" destId="{557EB266-D492-4B70-8435-B6442F63FE88}" srcOrd="4" destOrd="0" presId="urn:microsoft.com/office/officeart/2005/8/layout/matrix1"/>
    <dgm:cxn modelId="{79F4BE2C-0908-436A-AA23-F8376AA6B55E}" type="presParOf" srcId="{7A2B3374-45D8-45CA-8F4A-F3D736FC394D}" destId="{F932BD93-6C75-4A83-B230-67117C5E3EF9}" srcOrd="5" destOrd="0" presId="urn:microsoft.com/office/officeart/2005/8/layout/matrix1"/>
    <dgm:cxn modelId="{B8D6DB7B-B9A3-4957-AC52-3A509C9357A2}" type="presParOf" srcId="{7A2B3374-45D8-45CA-8F4A-F3D736FC394D}" destId="{A50C2796-FFCE-4A9C-976D-FB61E47B8727}" srcOrd="6" destOrd="0" presId="urn:microsoft.com/office/officeart/2005/8/layout/matrix1"/>
    <dgm:cxn modelId="{5C1F6F31-A08C-45B4-B2A2-5A806294353E}" type="presParOf" srcId="{7A2B3374-45D8-45CA-8F4A-F3D736FC394D}" destId="{49184715-C2F1-41BC-8B5A-B6208DC9CDB3}" srcOrd="7" destOrd="0" presId="urn:microsoft.com/office/officeart/2005/8/layout/matrix1"/>
    <dgm:cxn modelId="{4BB2515A-52CA-48C9-BC6D-BDD1F31A0976}" type="presParOf" srcId="{EE77F611-A3C5-488C-A6F3-67BDD58A5D14}" destId="{71A40335-89DB-4374-BA63-8F7C1F2E6E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60CC72-0BF1-4C04-A1EF-5954D51A40FE}">
      <dsp:nvSpPr>
        <dsp:cNvPr id="0" name=""/>
        <dsp:cNvSpPr/>
      </dsp:nvSpPr>
      <dsp:spPr>
        <a:xfrm>
          <a:off x="2422702" y="1846917"/>
          <a:ext cx="3253266" cy="154714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/>
            <a:t>Функциональная</a:t>
          </a:r>
          <a:r>
            <a:rPr lang="ru-RU" sz="2400" b="0" kern="1200" baseline="0" dirty="0"/>
            <a:t> грамотность</a:t>
          </a:r>
          <a:endParaRPr lang="ru-RU" sz="2400" b="0" kern="1200" dirty="0"/>
        </a:p>
      </dsp:txBody>
      <dsp:txXfrm>
        <a:off x="2422702" y="1846917"/>
        <a:ext cx="3253266" cy="1547148"/>
      </dsp:txXfrm>
    </dsp:sp>
    <dsp:sp modelId="{C785B7D1-61A4-4DF9-862F-2FC6410F2D31}">
      <dsp:nvSpPr>
        <dsp:cNvPr id="0" name=""/>
        <dsp:cNvSpPr/>
      </dsp:nvSpPr>
      <dsp:spPr>
        <a:xfrm rot="12329907">
          <a:off x="812284" y="1973063"/>
          <a:ext cx="1729671" cy="440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3EA1C-17EA-463F-9F7B-C3C4C7B2107B}">
      <dsp:nvSpPr>
        <dsp:cNvPr id="0" name=""/>
        <dsp:cNvSpPr/>
      </dsp:nvSpPr>
      <dsp:spPr>
        <a:xfrm>
          <a:off x="0" y="696849"/>
          <a:ext cx="2497469" cy="117583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Действия с предметным содержанием (ключевые предметные компетенции)</a:t>
          </a:r>
        </a:p>
      </dsp:txBody>
      <dsp:txXfrm>
        <a:off x="0" y="696849"/>
        <a:ext cx="2497469" cy="1175833"/>
      </dsp:txXfrm>
    </dsp:sp>
    <dsp:sp modelId="{2622C712-6F0A-4851-AA65-5D302C7D397C}">
      <dsp:nvSpPr>
        <dsp:cNvPr id="0" name=""/>
        <dsp:cNvSpPr/>
      </dsp:nvSpPr>
      <dsp:spPr>
        <a:xfrm rot="16256093">
          <a:off x="3392733" y="968101"/>
          <a:ext cx="1179664" cy="440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F4B43-1F46-4D1F-894E-6C51396BB841}">
      <dsp:nvSpPr>
        <dsp:cNvPr id="0" name=""/>
        <dsp:cNvSpPr/>
      </dsp:nvSpPr>
      <dsp:spPr>
        <a:xfrm>
          <a:off x="2746516" y="10921"/>
          <a:ext cx="2530818" cy="117583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accent3">
                  <a:lumMod val="75000"/>
                </a:schemeClr>
              </a:solidFill>
            </a:rPr>
            <a:t>Универсальные учебные действия (4 К)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accent3">
                  <a:lumMod val="75000"/>
                </a:schemeClr>
              </a:solidFill>
            </a:rPr>
            <a:t>Межпредметные понятия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accent3">
                  <a:lumMod val="75000"/>
                </a:schemeClr>
              </a:solidFill>
            </a:rPr>
            <a:t>Индивидуальный познавательный стиль</a:t>
          </a:r>
        </a:p>
      </dsp:txBody>
      <dsp:txXfrm>
        <a:off x="2746516" y="10921"/>
        <a:ext cx="2530818" cy="1175833"/>
      </dsp:txXfrm>
    </dsp:sp>
    <dsp:sp modelId="{EABCACD4-E847-45AD-B202-F1B5BDA73707}">
      <dsp:nvSpPr>
        <dsp:cNvPr id="0" name=""/>
        <dsp:cNvSpPr/>
      </dsp:nvSpPr>
      <dsp:spPr>
        <a:xfrm rot="20086600">
          <a:off x="5573895" y="1986063"/>
          <a:ext cx="1787202" cy="440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8D7A2-85D6-46DE-9BF5-A5F280717D47}">
      <dsp:nvSpPr>
        <dsp:cNvPr id="0" name=""/>
        <dsp:cNvSpPr/>
      </dsp:nvSpPr>
      <dsp:spPr>
        <a:xfrm>
          <a:off x="5602201" y="682246"/>
          <a:ext cx="2627398" cy="1175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2"/>
              </a:solidFill>
            </a:rPr>
            <a:t>Мотивы, ценности, установки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2"/>
              </a:solidFill>
            </a:rPr>
            <a:t>Опыт применения знаний, навыков в практических ситуациях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2"/>
              </a:solidFill>
            </a:rPr>
            <a:t>Опыт учебной коммуникации в развивающих средах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bg2"/>
            </a:solidFill>
          </a:endParaRPr>
        </a:p>
      </dsp:txBody>
      <dsp:txXfrm>
        <a:off x="5602201" y="682246"/>
        <a:ext cx="2627398" cy="11758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F84169-0C4F-4F38-B833-DE27FF9079ED}">
      <dsp:nvSpPr>
        <dsp:cNvPr id="0" name=""/>
        <dsp:cNvSpPr/>
      </dsp:nvSpPr>
      <dsp:spPr>
        <a:xfrm rot="16200000">
          <a:off x="1096792" y="-1093371"/>
          <a:ext cx="1839265" cy="403285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Личностное развитие </a:t>
          </a:r>
          <a:r>
            <a:rPr lang="ru-RU" sz="14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(результат «</a:t>
          </a:r>
          <a:r>
            <a:rPr lang="ru-RU" sz="14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смыслообразование</a:t>
          </a:r>
          <a:r>
            <a:rPr lang="ru-RU" sz="14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и нравственно-этическая ориентация») обеспечивает мотивацию ответственности за социальную востребованность предметных знаний и навыков </a:t>
          </a:r>
        </a:p>
      </dsp:txBody>
      <dsp:txXfrm rot="16200000">
        <a:off x="1326700" y="-1323279"/>
        <a:ext cx="1379448" cy="4032850"/>
      </dsp:txXfrm>
    </dsp:sp>
    <dsp:sp modelId="{2CAB96D5-DF86-4971-B3EB-9490E77F3C8A}">
      <dsp:nvSpPr>
        <dsp:cNvPr id="0" name=""/>
        <dsp:cNvSpPr/>
      </dsp:nvSpPr>
      <dsp:spPr>
        <a:xfrm>
          <a:off x="4032850" y="0"/>
          <a:ext cx="4032850" cy="1839265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Метапредметные результаты (УУД + межпредметные понятия) дают способы действий с предметным содержанием</a:t>
          </a:r>
        </a:p>
      </dsp:txBody>
      <dsp:txXfrm>
        <a:off x="4032850" y="0"/>
        <a:ext cx="4032850" cy="1379448"/>
      </dsp:txXfrm>
    </dsp:sp>
    <dsp:sp modelId="{557EB266-D492-4B70-8435-B6442F63FE88}">
      <dsp:nvSpPr>
        <dsp:cNvPr id="0" name=""/>
        <dsp:cNvSpPr/>
      </dsp:nvSpPr>
      <dsp:spPr>
        <a:xfrm rot="10800000">
          <a:off x="0" y="1839265"/>
          <a:ext cx="4032850" cy="1839265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Проектная деятельность создает условия для реализации знаний в осознанной социально востребованной деятельности</a:t>
          </a:r>
        </a:p>
      </dsp:txBody>
      <dsp:txXfrm rot="10800000">
        <a:off x="0" y="2299081"/>
        <a:ext cx="4032850" cy="1379448"/>
      </dsp:txXfrm>
    </dsp:sp>
    <dsp:sp modelId="{A50C2796-FFCE-4A9C-976D-FB61E47B8727}">
      <dsp:nvSpPr>
        <dsp:cNvPr id="0" name=""/>
        <dsp:cNvSpPr/>
      </dsp:nvSpPr>
      <dsp:spPr>
        <a:xfrm rot="5400000">
          <a:off x="5129643" y="742472"/>
          <a:ext cx="1839265" cy="403285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Предметные р</a:t>
          </a:r>
          <a:r>
            <a:rPr lang="ru-RU" sz="1600" kern="1200" dirty="0">
              <a:solidFill>
                <a:schemeClr val="tx1"/>
              </a:solidFill>
            </a:rPr>
            <a:t>езультаты дают представление о явлениях окружающего мира; формируют </a:t>
          </a:r>
          <a:r>
            <a:rPr lang="ru-RU" sz="1600" kern="1200" dirty="0" err="1">
              <a:solidFill>
                <a:schemeClr val="tx1"/>
              </a:solidFill>
            </a:rPr>
            <a:t>знаниево</a:t>
          </a:r>
          <a:r>
            <a:rPr lang="ru-RU" sz="1600" kern="1200" dirty="0">
              <a:solidFill>
                <a:schemeClr val="tx1"/>
              </a:solidFill>
            </a:rPr>
            <a:t>-информационный каркас ФГ </a:t>
          </a:r>
        </a:p>
      </dsp:txBody>
      <dsp:txXfrm rot="5400000">
        <a:off x="5359551" y="972380"/>
        <a:ext cx="1379448" cy="4032850"/>
      </dsp:txXfrm>
    </dsp:sp>
    <dsp:sp modelId="{71A40335-89DB-4374-BA63-8F7C1F2E6E56}">
      <dsp:nvSpPr>
        <dsp:cNvPr id="0" name=""/>
        <dsp:cNvSpPr/>
      </dsp:nvSpPr>
      <dsp:spPr>
        <a:xfrm>
          <a:off x="2926316" y="1435895"/>
          <a:ext cx="2419710" cy="91963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ФГ- синтез знаний, навыков, мотивации и опыта</a:t>
          </a:r>
        </a:p>
      </dsp:txBody>
      <dsp:txXfrm>
        <a:off x="2926316" y="1435895"/>
        <a:ext cx="2419710" cy="919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CA35C-AB3F-0D44-9877-2CB12F260F8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08E2-07CB-A548-A84E-407746EF6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51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789C0-2AA1-433E-94BB-B3C69BDBFE9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77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86918" y="706955"/>
            <a:ext cx="4453374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xmlns="" val="25287702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3588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562190" y="402828"/>
            <a:ext cx="5840772" cy="728070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190" y="1079256"/>
            <a:ext cx="5840772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63034" y="1650000"/>
            <a:ext cx="8123767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011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C4F2-FD2B-4069-A7FD-9B3C5916737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154D-DCF6-410F-B718-5BB3146899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21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2064276" y="2236433"/>
            <a:ext cx="5166869" cy="857250"/>
          </a:xfrm>
        </p:spPr>
        <p:txBody>
          <a:bodyPr>
            <a:normAutofit/>
          </a:bodyPr>
          <a:lstStyle>
            <a:lvl1pPr>
              <a:defRPr sz="2400">
                <a:latin typeface="Verdana"/>
                <a:cs typeface="Verdana"/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69094" y="206375"/>
            <a:ext cx="37177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три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ransition spd="med"/>
  <p:txStyles>
    <p:titleStyle>
      <a:lvl1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1pPr>
      <a:lvl2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2pPr>
      <a:lvl3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3pPr>
      <a:lvl4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4pPr>
      <a:lvl5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5pPr>
      <a:lvl6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9pPr>
    </p:titleStyle>
    <p:bodyStyle>
      <a:lvl1pPr marL="0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1pPr>
      <a:lvl2pPr marL="257162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2pPr>
      <a:lvl3pPr marL="514325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3pPr>
      <a:lvl4pPr marL="771487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4pPr>
      <a:lvl5pPr marL="1028649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5pPr>
      <a:lvl6pPr marL="1485826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6pPr>
      <a:lvl7pPr marL="1742989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7pPr>
      <a:lvl8pPr marL="2000150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8pPr>
      <a:lvl9pPr marL="2257313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0441" y="27826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614" y="428848"/>
            <a:ext cx="53400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xmlns="" val="127997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342884" rtl="0" eaLnBrk="1" latinLnBrk="0" hangingPunct="1">
        <a:spcBef>
          <a:spcPct val="0"/>
        </a:spcBef>
        <a:buNone/>
        <a:defRPr sz="2400" b="0" i="0" kern="1200" baseline="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xmlns="" val="217991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xmlns="" val="41748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D1BD-0BEB-464B-9104-5773324B228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58A9-4423-2241-B885-4157D8602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8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35B3-C2B0-A94F-BF40-36C103B64EE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12AA-2900-5846-91D2-F5331677F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6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342884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87937" y="1181775"/>
            <a:ext cx="4453374" cy="857250"/>
          </a:xfrm>
        </p:spPr>
        <p:txBody>
          <a:bodyPr/>
          <a:lstStyle/>
          <a:p>
            <a:r>
              <a:rPr lang="ru-RU" sz="2000" dirty="0"/>
              <a:t>Корректировка воспитательной работы при внедрении компонента «функциональная грамотность». Мониторинг функциональной грамотности в рамках ВСОКО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B8EE25-38B2-48BE-BEB4-6D8A447411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8178" y="2846752"/>
            <a:ext cx="453581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16839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34360B-9DB3-4826-A173-0F38D8667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Учитываем Примерную программу РАО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1DB359-8803-4E24-A225-B473FF4E8B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614" y="1013382"/>
            <a:ext cx="6865287" cy="3392308"/>
          </a:xfrm>
        </p:spPr>
        <p:txBody>
          <a:bodyPr/>
          <a:lstStyle/>
          <a:p>
            <a:r>
              <a:rPr lang="ru-RU" sz="1600" dirty="0"/>
              <a:t>Примерная программа воспитания разработана сотрудниками Института стратегии развития образования РАО</a:t>
            </a:r>
          </a:p>
          <a:p>
            <a:r>
              <a:rPr lang="ru-RU" sz="1600" dirty="0"/>
              <a:t>Программа зарегистрирована в Единой государственной информационной системе учёта научно-исследовательских, опытно-конструкторских и технологических работ гражданского назначения (№ гос. регистрации АААА-Г19-619070900024-2 от 15.08.2019) и утверждена 02.06.2020 на заседании Федерального УМО по общему образованию.</a:t>
            </a:r>
          </a:p>
          <a:p>
            <a:r>
              <a:rPr lang="ru-RU" sz="1600" dirty="0"/>
              <a:t>По мысли разработчиков, Программа РАО призвана «помочь школам выявить и реализовать воспитательный потенциал образовательного процесса» во исполнение цели духовно-нравственного развития обучающихся, обозначенной перед системой образования в Указе Президента РФ от 7 мая 2018 г.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293E91-2AE5-437A-99FA-6E5B48EEBA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8256" y="2571750"/>
            <a:ext cx="1933631" cy="21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38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C3C8B-A638-42F5-BD71-E4CC6F39D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Структура Рабочей программы воспитания внутри ООП по уровням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1EB161-37C2-4F17-9CA7-BAF07D661F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16" y="1437897"/>
            <a:ext cx="8123767" cy="2944226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Рабочая программа воспитания имеет модульную структуру и включает в себя: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описание особенностей воспитательного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цель и задачи воспитания 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виды,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основные направления самоанализа воспитательной работы в организации, осуществляющей образовательную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982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A0F357-2334-4371-886B-66B23F2E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Рекомендуемые модули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B77976-4A1E-41D4-AB33-37B6ECC8A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Ключевые общешкольные дела</a:t>
            </a:r>
          </a:p>
          <a:p>
            <a:pPr marL="342900" lvl="0" indent="-3429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Классное руководство</a:t>
            </a:r>
          </a:p>
          <a:p>
            <a:pPr marL="342900" lvl="0" indent="-3429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Курсы внеурочной деятельности</a:t>
            </a:r>
          </a:p>
          <a:p>
            <a:pPr marL="342900" lvl="0" indent="-3429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Школьный урок</a:t>
            </a:r>
          </a:p>
          <a:p>
            <a:pPr marL="342900" lvl="0" indent="-3429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Самоуправление</a:t>
            </a:r>
          </a:p>
          <a:p>
            <a:pPr marL="342900" lvl="0" indent="-3429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Экскурсии, походы</a:t>
            </a:r>
          </a:p>
          <a:p>
            <a:pPr marL="342900" lvl="0" indent="-3429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Профориентация</a:t>
            </a:r>
          </a:p>
          <a:p>
            <a:pPr marL="342900" lvl="0" indent="-3429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Школьные медиа</a:t>
            </a:r>
          </a:p>
          <a:p>
            <a:pPr marL="342900" lvl="0" indent="-3429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Организация предметно-эстетической среды</a:t>
            </a:r>
          </a:p>
          <a:p>
            <a:pPr marL="342900" lvl="0" indent="-3429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Работа с родителями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4A5D1D-9E69-4ED5-8C08-468F246F6A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8119" y="1141445"/>
            <a:ext cx="3295355" cy="35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9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06C222-419B-4894-92B8-C2F2CF7E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Урок по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PISA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A7674CC-127F-4BD0-B204-8D310D2AE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6163606"/>
              </p:ext>
            </p:extLst>
          </p:nvPr>
        </p:nvGraphicFramePr>
        <p:xfrm>
          <a:off x="322118" y="961159"/>
          <a:ext cx="8712778" cy="404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368">
                  <a:extLst>
                    <a:ext uri="{9D8B030D-6E8A-4147-A177-3AD203B41FA5}">
                      <a16:colId xmlns:a16="http://schemas.microsoft.com/office/drawing/2014/main" xmlns="" val="393308985"/>
                    </a:ext>
                  </a:extLst>
                </a:gridCol>
                <a:gridCol w="4598410">
                  <a:extLst>
                    <a:ext uri="{9D8B030D-6E8A-4147-A177-3AD203B41FA5}">
                      <a16:colId xmlns:a16="http://schemas.microsoft.com/office/drawing/2014/main" xmlns="" val="10670746"/>
                    </a:ext>
                  </a:extLst>
                </a:gridCol>
              </a:tblGrid>
              <a:tr h="322128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Традиционный урок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Актуальный урок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694643"/>
                  </a:ext>
                </a:extLst>
              </a:tr>
              <a:tr h="1242904">
                <a:tc>
                  <a:txBody>
                    <a:bodyPr/>
                    <a:lstStyle/>
                    <a:p>
                      <a:r>
                        <a:rPr lang="ru-RU" sz="1100" dirty="0"/>
                        <a:t>От простого к сложному; ученику не приходится возвращаться к предыдущему, чтобы спланировать следующее; ему не нужно самостоятельно оценивать сложность задания и соотносить его со своими возможностями; ученик действует механически; такие действия ничего не прибавляют к его компетентности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Цепочка заданий строится так, чтобы каждое следующее опиралось на результаты предыдущего; школьник приучается к постоянным "челночным" движениям — от промежуточного результата к условиям и к вопросу, определяющему цель действия; учится удерживать в уме все условия задания и сверять с ними каждый свой шаг; все эти разумные действия составляют основу умения учиться, т. е. умения извлекать уроки из собственного опыта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377121"/>
                  </a:ext>
                </a:extLst>
              </a:tr>
              <a:tr h="584015">
                <a:tc>
                  <a:txBody>
                    <a:bodyPr/>
                    <a:lstStyle/>
                    <a:p>
                      <a:r>
                        <a:rPr lang="ru-RU" sz="1100" dirty="0"/>
                        <a:t>Задания типовые; на применение определения или образца в варьирующихся условиях (такая тренировка, если она занимает 80–90% учебного времени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Задания описывают житейские ситуации; с избыточными деталями, но как решать задачу, они не подсказывают. Главная забота ученика — превратить эту житейскую ситуацию в задачу из параграфа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2770246"/>
                  </a:ext>
                </a:extLst>
              </a:tr>
              <a:tr h="748737">
                <a:tc>
                  <a:txBody>
                    <a:bodyPr/>
                    <a:lstStyle/>
                    <a:p>
                      <a:r>
                        <a:rPr lang="ru-RU" sz="1100" dirty="0"/>
                        <a:t>Информация чаще всего подается в вербальной форме; при этом у школьников складывается ложная установка: что не сказано словами, то несущественно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Разнообразные формы представления информации: словесный текст, схемы, таблицы, графики, диаграммы, чертежи, карты и т. д.; в тексте они не пересказываются — они несут свою, дополнительную информацию, необходимую для решения задачи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1655033"/>
                  </a:ext>
                </a:extLst>
              </a:tr>
              <a:tr h="1078182">
                <a:tc>
                  <a:txBody>
                    <a:bodyPr/>
                    <a:lstStyle/>
                    <a:p>
                      <a:r>
                        <a:rPr lang="ru-RU" sz="1100" dirty="0"/>
                        <a:t>Ответ на вопрос можно найти в тексте параграфа; отвечать на многие вопросы можно цитатой из текста, не задумываясь о смысле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Вопрос может содержать дополнительную информацию, которая отсутствует в тексте параграфа, но которая нужна для выполнения задания; часть ответа можно найти в условиях задачи, но, чтобы использовать ее текст, приходится переформулировать его; еще одна часть ответа требует дополнительных знаний, в тексте параграфа их тоже нет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824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551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Модуль «школьный урок» и рабочие программы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092" y="16679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Shape 57"/>
          <p:cNvSpPr/>
          <p:nvPr/>
        </p:nvSpPr>
        <p:spPr>
          <a:xfrm>
            <a:off x="482063" y="1267591"/>
            <a:ext cx="8261298" cy="331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ru-RU" sz="1400" dirty="0">
                <a:latin typeface="Calibri Light"/>
                <a:cs typeface="Calibri Light"/>
              </a:rPr>
              <a:t>ПРИМЕР</a:t>
            </a:r>
          </a:p>
          <a:p>
            <a:pPr lvl="0">
              <a:defRPr sz="1800"/>
            </a:pPr>
            <a:r>
              <a:rPr lang="ru-RU" sz="1400" dirty="0">
                <a:latin typeface="Calibri Light"/>
                <a:cs typeface="Calibri Light"/>
              </a:rPr>
              <a:t>18.2.2. ФГОС: Рабочие программы курсов должны обеспечить </a:t>
            </a:r>
            <a:r>
              <a:rPr lang="en-US" sz="1400" dirty="0">
                <a:latin typeface="Calibri Light"/>
                <a:cs typeface="Calibri Light"/>
              </a:rPr>
              <a:t>&lt;…&gt; </a:t>
            </a:r>
            <a:r>
              <a:rPr lang="ru-RU" sz="1400" dirty="0">
                <a:latin typeface="Calibri Light"/>
                <a:cs typeface="Calibri Light"/>
              </a:rPr>
              <a:t>достижение планируемых результатов освоения основной образовательной программы основного общего образования.</a:t>
            </a:r>
          </a:p>
          <a:p>
            <a:pPr lvl="0">
              <a:defRPr sz="1800"/>
            </a:pPr>
            <a:r>
              <a:rPr lang="ru-RU" sz="1400" dirty="0">
                <a:latin typeface="Calibri Light"/>
                <a:cs typeface="Calibri Light"/>
              </a:rPr>
              <a:t>Рабочие программы учебных предметов, курсов, в том числе внеурочной деятельности разрабатываются на основе требований к результатам освоения основной образовательной программы основного общего образования с учетом программ, включенных в ее структуру</a:t>
            </a:r>
            <a:endParaRPr lang="en-US" sz="1400" dirty="0">
              <a:latin typeface="Calibri Light"/>
              <a:cs typeface="Calibri Light"/>
            </a:endParaRPr>
          </a:p>
          <a:p>
            <a:pPr lvl="0">
              <a:defRPr sz="1800"/>
            </a:pPr>
            <a:r>
              <a:rPr lang="ru-RU" sz="1400" dirty="0">
                <a:latin typeface="Calibri Light"/>
                <a:cs typeface="Calibri Light"/>
              </a:rPr>
              <a:t>Рабочие программы учебных предметов, курсов должны содержать:</a:t>
            </a:r>
          </a:p>
          <a:p>
            <a:pPr lvl="0">
              <a:defRPr sz="1800"/>
            </a:pPr>
            <a:r>
              <a:rPr lang="ru-RU" sz="1400" dirty="0">
                <a:latin typeface="Calibri Light"/>
                <a:cs typeface="Calibri Light"/>
              </a:rPr>
              <a:t>1) планируемые результаты освоения учебного предмета, курса;</a:t>
            </a:r>
          </a:p>
          <a:p>
            <a:pPr lvl="0">
              <a:defRPr sz="1800"/>
            </a:pPr>
            <a:r>
              <a:rPr lang="ru-RU" sz="1400" dirty="0">
                <a:latin typeface="Calibri Light"/>
                <a:cs typeface="Calibri Light"/>
              </a:rPr>
              <a:t>2) содержание учебного предмета, курса;</a:t>
            </a:r>
          </a:p>
          <a:p>
            <a:pPr lvl="0">
              <a:defRPr sz="1800"/>
            </a:pPr>
            <a:r>
              <a:rPr lang="ru-RU" sz="1400" dirty="0">
                <a:latin typeface="Calibri Light"/>
                <a:cs typeface="Calibri Light"/>
              </a:rPr>
              <a:t>3) тематическое планирование, в том числе с учетом рабочей программы воспитания с указанием количества часов, отводимых на освоение каждой темы</a:t>
            </a:r>
          </a:p>
          <a:p>
            <a:pPr lvl="0">
              <a:defRPr sz="1800"/>
            </a:pPr>
            <a:endParaRPr lang="ru-RU" sz="1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0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Мониториг</a:t>
            </a:r>
            <a:r>
              <a:rPr lang="ru-RU" dirty="0"/>
              <a:t> функциональной грамотности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595" y="405405"/>
            <a:ext cx="145776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latin typeface="Verdana"/>
                <a:cs typeface="Verdana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xmlns="" val="17205718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A5B534-0593-4E27-B486-F3024C23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Оргструктура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мониторинга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F037413-0582-42AE-997D-013CF625E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396" y="1200150"/>
            <a:ext cx="822960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62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Без </a:t>
            </a:r>
            <a:r>
              <a:rPr lang="ru-RU" dirty="0" err="1"/>
              <a:t>задвоения</a:t>
            </a:r>
            <a:r>
              <a:rPr lang="ru-RU" dirty="0"/>
              <a:t>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092" y="16679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Shape 57"/>
          <p:cNvSpPr/>
          <p:nvPr/>
        </p:nvSpPr>
        <p:spPr>
          <a:xfrm>
            <a:off x="631239" y="1579319"/>
            <a:ext cx="7835727" cy="2929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ru-RU" sz="1400" dirty="0">
                <a:latin typeface="Calibri Light"/>
                <a:cs typeface="Calibri Light"/>
              </a:rPr>
              <a:t>Поскольку ФГ – это синтез личностных, метапредметных и предметных результатов, то и мониторинг ФГ – это «главное» из соответствующих диагностик</a:t>
            </a:r>
          </a:p>
          <a:p>
            <a:pPr lvl="0">
              <a:defRPr sz="1800"/>
            </a:pPr>
            <a:r>
              <a:rPr lang="ru-RU" sz="1400" dirty="0">
                <a:latin typeface="Calibri Light"/>
                <a:cs typeface="Calibri Light"/>
              </a:rPr>
              <a:t>Дополняем «результирующий» блок мониторинга данными по:</a:t>
            </a:r>
          </a:p>
          <a:p>
            <a:pPr marL="285750" lvl="0" indent="-285750">
              <a:buFontTx/>
              <a:buChar char="-"/>
              <a:defRPr sz="1800"/>
            </a:pPr>
            <a:r>
              <a:rPr lang="ru-RU" sz="1400" dirty="0">
                <a:latin typeface="Calibri Light"/>
                <a:cs typeface="Calibri Light"/>
              </a:rPr>
              <a:t>доле педагогов, прошедших подготовку по вопросам ФГ</a:t>
            </a:r>
          </a:p>
          <a:p>
            <a:pPr marL="285750" lvl="0" indent="-285750">
              <a:buFontTx/>
              <a:buChar char="-"/>
              <a:defRPr sz="1800"/>
            </a:pPr>
            <a:r>
              <a:rPr lang="ru-RU" sz="1400" dirty="0">
                <a:latin typeface="Calibri Light"/>
                <a:cs typeface="Calibri Light"/>
              </a:rPr>
              <a:t>содержанию и эффектам инструктивно-разъяснительных классных часов</a:t>
            </a:r>
          </a:p>
          <a:p>
            <a:pPr marL="285750" lvl="0" indent="-285750">
              <a:buFontTx/>
              <a:buChar char="-"/>
              <a:defRPr sz="1800"/>
            </a:pPr>
            <a:r>
              <a:rPr lang="ru-RU" sz="1400" dirty="0">
                <a:latin typeface="Calibri Light"/>
                <a:cs typeface="Calibri Light"/>
              </a:rPr>
              <a:t>методической работе межпредметных проектных групп</a:t>
            </a:r>
          </a:p>
          <a:p>
            <a:pPr marL="285750" lvl="0" indent="-285750">
              <a:buFontTx/>
              <a:buChar char="-"/>
              <a:defRPr sz="1800"/>
            </a:pPr>
            <a:r>
              <a:rPr lang="ru-RU" sz="1400" dirty="0">
                <a:latin typeface="Calibri Light"/>
                <a:cs typeface="Calibri Light"/>
              </a:rPr>
              <a:t>количеству, объему курсов внеурочной деятельности для развития опыта с заданиями работы по модели </a:t>
            </a:r>
            <a:r>
              <a:rPr lang="en-US" sz="1400" dirty="0">
                <a:latin typeface="Calibri Light"/>
                <a:cs typeface="Calibri Light"/>
              </a:rPr>
              <a:t>PISA </a:t>
            </a:r>
            <a:endParaRPr lang="ru-RU" sz="1400" dirty="0">
              <a:latin typeface="Calibri Light"/>
              <a:cs typeface="Calibri Light"/>
            </a:endParaRPr>
          </a:p>
          <a:p>
            <a:pPr marL="285750" lvl="0" indent="-285750">
              <a:buFontTx/>
              <a:buChar char="-"/>
              <a:defRPr sz="1800"/>
            </a:pPr>
            <a:r>
              <a:rPr lang="ru-RU" sz="1400" dirty="0">
                <a:latin typeface="Calibri Light"/>
                <a:cs typeface="Calibri Light"/>
              </a:rPr>
              <a:t>данным о результатах выполнения тестов по модели </a:t>
            </a:r>
            <a:r>
              <a:rPr lang="en-US" sz="1400" dirty="0">
                <a:latin typeface="Calibri Light"/>
                <a:cs typeface="Calibri Light"/>
              </a:rPr>
              <a:t>PISA</a:t>
            </a:r>
          </a:p>
          <a:p>
            <a:pPr marL="285750" lvl="0" indent="-285750">
              <a:buFontTx/>
              <a:buChar char="-"/>
              <a:defRPr sz="1800"/>
            </a:pPr>
            <a:endParaRPr lang="ru-RU" sz="1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24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67FF69-ADDF-4DB1-91FE-62EF8869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1206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Связь уровней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PISA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и уровней предметного обучения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B6007D7-82FA-4B2B-BCB2-E8AC524F5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00150"/>
            <a:ext cx="4397604" cy="3394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9B04BF-1CAF-47D1-A0BE-EC3B99CAA1AE}"/>
              </a:ext>
            </a:extLst>
          </p:cNvPr>
          <p:cNvSpPr txBox="1"/>
          <p:nvPr/>
        </p:nvSpPr>
        <p:spPr>
          <a:xfrm>
            <a:off x="5071620" y="1281360"/>
            <a:ext cx="3883843" cy="34163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«НАШИ» уровни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Базовый уровень </a:t>
            </a: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задание в 1-2 умственных действия с предметным содержанием, не обремененные УУД. Близко к «старому» репродуктивному уровню. Оцениваем простое воспроизведение. </a:t>
            </a:r>
            <a:r>
              <a:rPr lang="ru-RU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Отметка – «3»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Повышенный уровень </a:t>
            </a: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задания в 3-4 умственных действия с предметным содержанием, включающие проверку 1-3- УУД. Близко к «старому» конструктивному уровню. Оцениваем применение в знакомой ситуации. </a:t>
            </a:r>
            <a:r>
              <a:rPr lang="ru-RU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Отметка – «4»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Высокий </a:t>
            </a: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задания, для выполнения которых требуется системное знание учебного содержания предмета, способности опереться на его закономерности и связи, чтобы  разобраться в ситуации, не имеющей очевидного хода решения. Обязательно опирается на познавательные УУД. Близко к «старому» преобразующему уровню. Оцениваем применение в незнакомой ситуации. </a:t>
            </a:r>
            <a:r>
              <a:rPr lang="ru-RU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Отметка – «5»</a:t>
            </a:r>
          </a:p>
        </p:txBody>
      </p:sp>
    </p:spTree>
    <p:extLst>
      <p:ext uri="{BB962C8B-B14F-4D97-AF65-F5344CB8AC3E}">
        <p14:creationId xmlns:p14="http://schemas.microsoft.com/office/powerpoint/2010/main" xmlns="" val="2888316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38894" y="2324179"/>
            <a:ext cx="5166869" cy="857250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  <a:br>
              <a:rPr lang="ru-RU" dirty="0"/>
            </a:br>
            <a:r>
              <a:rPr lang="en-GB" sz="1800" dirty="0"/>
              <a:t>Galina</a:t>
            </a:r>
            <a:r>
              <a:rPr lang="en-US" sz="1800" dirty="0"/>
              <a:t>@</a:t>
            </a:r>
            <a:r>
              <a:rPr lang="en-GB" sz="1800" dirty="0"/>
              <a:t>prosegment.ru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48480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5686" y="435884"/>
            <a:ext cx="5859081" cy="900337"/>
          </a:xfrm>
        </p:spPr>
        <p:txBody>
          <a:bodyPr>
            <a:normAutofit/>
          </a:bodyPr>
          <a:lstStyle/>
          <a:p>
            <a:r>
              <a:rPr lang="ru-RU" dirty="0"/>
              <a:t>ФГ как образовательный результат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595" y="405405"/>
            <a:ext cx="145776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latin typeface="Verdana"/>
                <a:cs typeface="Verdana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xmlns="" val="20261623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Место ФГ в системе воспитания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092" y="16679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Shape 57"/>
          <p:cNvSpPr/>
          <p:nvPr/>
        </p:nvSpPr>
        <p:spPr>
          <a:xfrm>
            <a:off x="631239" y="1579319"/>
            <a:ext cx="7835727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ru-RU" sz="2000" dirty="0">
                <a:latin typeface="Calibri Light"/>
                <a:cs typeface="Calibri Light"/>
              </a:rPr>
              <a:t>18.2.3. Рабочая программа воспитания должна быть направлена на развитие личности обучающихся, в том числе духовно-нравственное развитие, укрепление психического здоровья и физическое воспитание,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Calibri Light"/>
                <a:cs typeface="Calibri Light"/>
              </a:rPr>
              <a:t>достижение результатов освоения обучающимися образовательной программы среднего общего образования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53E87C-10E6-48A9-A463-06FD94F352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7950" y="3314559"/>
            <a:ext cx="368230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7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49B893-E181-4CCD-BE99-618ACA46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6688318" cy="85725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Современное понимание образовательного результата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03FE2F3-C5DD-4DB0-8052-AFBE7DCA6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860677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113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FC07E9F-8203-4E83-B5AF-4D8D134A0C1A}"/>
              </a:ext>
            </a:extLst>
          </p:cNvPr>
          <p:cNvGraphicFramePr>
            <a:graphicFrameLocks noGrp="1"/>
          </p:cNvGraphicFramePr>
          <p:nvPr/>
        </p:nvGraphicFramePr>
        <p:xfrm>
          <a:off x="822722" y="1830229"/>
          <a:ext cx="7543800" cy="220218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392953631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391712169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1263316435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The process of accessing and retrieving information involves skills associated with selecting, collecting and retrieving information.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Процесс поиска и извлечения информации включает навыки, связанные с выбором, сбором и извлечением информации.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40. Предметные результаты:</a:t>
                      </a:r>
                    </a:p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40.4 ((ОБ) 8) овладение приемами поиска социальной информации по заданной теме в различных ее адаптированных источниках (материалы СМИ, учебный текст, фото- и видеоизображения, диаграммы, графики);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51929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23A1BE-646A-4ED5-B6B9-298584F449F8}"/>
              </a:ext>
            </a:extLst>
          </p:cNvPr>
          <p:cNvSpPr/>
          <p:nvPr/>
        </p:nvSpPr>
        <p:spPr>
          <a:xfrm>
            <a:off x="984912" y="3061821"/>
            <a:ext cx="4161640" cy="1168758"/>
          </a:xfrm>
          <a:prstGeom prst="rect">
            <a:avLst/>
          </a:prstGeom>
          <a:solidFill>
            <a:srgbClr val="C6DB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rtl="0">
              <a:defRPr/>
            </a:pPr>
            <a:r>
              <a:rPr lang="ru-RU" b="1" kern="1200" dirty="0">
                <a:solidFill>
                  <a:prstClr val="black"/>
                </a:solidFill>
                <a:latin typeface="Calibri" panose="020F0502020204030204"/>
              </a:rPr>
              <a:t>Из приложения к приказу Рособрнадзора № 590, </a:t>
            </a:r>
            <a:r>
              <a:rPr lang="ru-RU" b="1" kern="1200" dirty="0" err="1">
                <a:solidFill>
                  <a:prstClr val="black"/>
                </a:solidFill>
                <a:latin typeface="Calibri" panose="020F0502020204030204"/>
              </a:rPr>
              <a:t>Минпросвещения</a:t>
            </a:r>
            <a:r>
              <a:rPr lang="ru-RU" b="1" kern="1200" dirty="0">
                <a:solidFill>
                  <a:prstClr val="black"/>
                </a:solidFill>
                <a:latin typeface="Calibri" panose="020F0502020204030204"/>
              </a:rPr>
              <a:t> России № 219 </a:t>
            </a:r>
          </a:p>
          <a:p>
            <a:pPr algn="ctr" defTabSz="342900" rtl="0">
              <a:defRPr/>
            </a:pPr>
            <a:r>
              <a:rPr lang="ru-RU" b="1" kern="1200" dirty="0">
                <a:solidFill>
                  <a:prstClr val="black"/>
                </a:solidFill>
                <a:latin typeface="Calibri" panose="020F0502020204030204"/>
              </a:rPr>
              <a:t>от 06.05.2019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2FFDC10-5246-4CA3-9A1B-AF78D35B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42" y="603390"/>
            <a:ext cx="7543799" cy="78692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Новизна регуляторов (в связи с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PISA)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21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2FADCFB-455D-4958-BA32-09A7B627A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0B76A51E-3456-4196-AB44-EC0C918C98E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012657249"/>
              </p:ext>
            </p:extLst>
          </p:nvPr>
        </p:nvGraphicFramePr>
        <p:xfrm>
          <a:off x="244187" y="37685"/>
          <a:ext cx="8755304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40">
                  <a:extLst>
                    <a:ext uri="{9D8B030D-6E8A-4147-A177-3AD203B41FA5}">
                      <a16:colId xmlns:a16="http://schemas.microsoft.com/office/drawing/2014/main" xmlns="" val="772723958"/>
                    </a:ext>
                  </a:extLst>
                </a:gridCol>
                <a:gridCol w="5487364">
                  <a:extLst>
                    <a:ext uri="{9D8B030D-6E8A-4147-A177-3AD203B41FA5}">
                      <a16:colId xmlns:a16="http://schemas.microsoft.com/office/drawing/2014/main" xmlns="" val="3046877118"/>
                    </a:ext>
                  </a:extLst>
                </a:gridCol>
              </a:tblGrid>
              <a:tr h="30142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PISA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ФГОС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9618926"/>
                  </a:ext>
                </a:extLst>
              </a:tr>
              <a:tr h="1430550">
                <a:tc>
                  <a:txBody>
                    <a:bodyPr/>
                    <a:lstStyle/>
                    <a:p>
                      <a:r>
                        <a:rPr lang="ru-RU" sz="1400" dirty="0"/>
                        <a:t>Читательская грамотность -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жизни общества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Метапредметные результаты освоения ООП ООО: 1) овладение познавательными универсальными учебными действиями: </a:t>
                      </a:r>
                    </a:p>
                    <a:p>
                      <a:r>
                        <a:rPr lang="ru-RU" sz="1100" dirty="0"/>
                        <a:t>- осуществлять анализ требуемого содержания, представленного в письменном источнике, диалоге, дискуссии, различать его фактическую и оценочную составляющую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5205866"/>
                  </a:ext>
                </a:extLst>
              </a:tr>
              <a:tr h="2562105">
                <a:tc>
                  <a:txBody>
                    <a:bodyPr/>
                    <a:lstStyle/>
                    <a:p>
                      <a:r>
                        <a:rPr lang="ru-RU" sz="1400" dirty="0"/>
                        <a:t>Оценивание читательской грамотности в исследовании PISA строится на трех главных характеристиках (составляющих): - ситуации - разнообразные цели чтения и контексты; - текст - разнообразные материалы для чтения; - умения (аспекты) - когнитивные подходы, которые определяют способы работы с текстом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3) овладение коммуникативными универсальными учебными действиями: - владеть смысловым чтением текстов разного вида, жанра, стиля с целью решения различных учебных задач, для удовлетворения познавательных запросов и интересов - определять тему, главную идею текста, цель его создания; различать основную и дополнительную информацию, устанавливать логические связи и отношения, представленные в тексте; - выявлять детали, важные для раскрытия основной идеи, содержания текста; - осуществлять логические операции по установлению родовидовых отношений, ограничению понятия, группировке понятий по объему и содержанию, перехода от видовых признаков к родовому понятию, от понятия с меньшим объемом к понятию с большим объемом; - выделять и структурировать признаки объектов (явлений) по заданным существенным основаниям; - устанавливать существенный признак классификации, основания для сравнения; критерии проводимого анализа; - распознавать ложные и истинные суждения, делать умозаключения по аналогии; приводить аргументы, подтверждающие собственное обобщение, вывод с учетом существующих точек зрения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86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700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2A8E6F7-113E-41DB-8B9C-0DC80214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058025" cy="857250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Синергийность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ФГ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7024276-3C33-493F-90A7-B8669D77B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6982096"/>
              </p:ext>
            </p:extLst>
          </p:nvPr>
        </p:nvGraphicFramePr>
        <p:xfrm>
          <a:off x="621099" y="1039813"/>
          <a:ext cx="8065701" cy="367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509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38" y="184283"/>
            <a:ext cx="7797662" cy="863974"/>
          </a:xfrm>
        </p:spPr>
        <p:txBody>
          <a:bodyPr>
            <a:normAutofit/>
          </a:bodyPr>
          <a:lstStyle/>
          <a:p>
            <a:r>
              <a:rPr lang="ru-RU" sz="3000" dirty="0"/>
              <a:t>«КОРНИ»: </a:t>
            </a:r>
            <a:r>
              <a:rPr lang="ru-RU" sz="2100" dirty="0"/>
              <a:t>Ян Амос Коменский  «Великая дидактика»</a:t>
            </a:r>
            <a:r>
              <a:rPr lang="ru-RU" sz="2100" dirty="0">
                <a:latin typeface="Calibri"/>
                <a:ea typeface="Calibri"/>
                <a:cs typeface="Times New Roman"/>
              </a:rPr>
              <a:t> (1638 г.)</a:t>
            </a:r>
            <a:endParaRPr lang="ru-RU" sz="2100" dirty="0"/>
          </a:p>
        </p:txBody>
      </p:sp>
      <p:pic>
        <p:nvPicPr>
          <p:cNvPr id="6" name="Объект 5" descr="Коменский, Ян Амос — Википедия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9309" y="1048257"/>
            <a:ext cx="1458162" cy="1674186"/>
          </a:xfrm>
        </p:spPr>
      </p:pic>
      <p:sp>
        <p:nvSpPr>
          <p:cNvPr id="4" name="Прямоугольник 3"/>
          <p:cNvSpPr/>
          <p:nvPr/>
        </p:nvSpPr>
        <p:spPr>
          <a:xfrm>
            <a:off x="230462" y="741893"/>
            <a:ext cx="57050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Verdana"/>
            </a:endParaRPr>
          </a:p>
          <a:p>
            <a:r>
              <a:rPr lang="ru-RU" sz="1600" dirty="0">
                <a:solidFill>
                  <a:srgbClr val="000000"/>
                </a:solidFill>
                <a:latin typeface="Verdana"/>
              </a:rPr>
              <a:t>«Метафизика должна открывать первые и самые последние основы природы, именно </a:t>
            </a:r>
            <a:r>
              <a:rPr lang="ru-RU" sz="1600" i="1" dirty="0">
                <a:solidFill>
                  <a:srgbClr val="000000"/>
                </a:solidFill>
                <a:latin typeface="Verdana"/>
              </a:rPr>
              <a:t>основные условия всех вещей</a:t>
            </a:r>
            <a:r>
              <a:rPr lang="ru-RU" sz="1600" dirty="0">
                <a:solidFill>
                  <a:srgbClr val="000000"/>
                </a:solidFill>
                <a:latin typeface="Verdana"/>
              </a:rPr>
              <a:t>, свойства и различия с самыми общими нормами всех вещей, как с определениями понятий, так и с аксиомами, идеями и их построением»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8647" y="2651878"/>
            <a:ext cx="4204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Классы шестилетнего цикла обучения:</a:t>
            </a:r>
          </a:p>
          <a:p>
            <a:r>
              <a:rPr lang="ru-RU" dirty="0">
                <a:solidFill>
                  <a:prstClr val="black"/>
                </a:solidFill>
              </a:rPr>
              <a:t>I.        Грамматический класс</a:t>
            </a:r>
          </a:p>
          <a:p>
            <a:r>
              <a:rPr lang="ru-RU" dirty="0">
                <a:solidFill>
                  <a:prstClr val="black"/>
                </a:solidFill>
              </a:rPr>
              <a:t>II.        Физический класс</a:t>
            </a:r>
          </a:p>
          <a:p>
            <a:r>
              <a:rPr lang="ru-RU" dirty="0">
                <a:solidFill>
                  <a:prstClr val="black"/>
                </a:solidFill>
              </a:rPr>
              <a:t>III.         Математический класс</a:t>
            </a:r>
          </a:p>
          <a:p>
            <a:r>
              <a:rPr lang="ru-RU" dirty="0">
                <a:solidFill>
                  <a:prstClr val="black"/>
                </a:solidFill>
              </a:rPr>
              <a:t>IV.             Моральный класс</a:t>
            </a:r>
          </a:p>
          <a:p>
            <a:r>
              <a:rPr lang="ru-RU" dirty="0">
                <a:solidFill>
                  <a:prstClr val="black"/>
                </a:solidFill>
              </a:rPr>
              <a:t>V.                  Диалектический класс</a:t>
            </a:r>
          </a:p>
          <a:p>
            <a:r>
              <a:rPr lang="ru-RU" dirty="0">
                <a:solidFill>
                  <a:prstClr val="black"/>
                </a:solidFill>
              </a:rPr>
              <a:t>VI.                   Риторический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418235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программам воспитания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595" y="405405"/>
            <a:ext cx="145776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latin typeface="Verdana"/>
                <a:cs typeface="Verdana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xmlns="" val="9131769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4464</TotalTime>
  <Words>1466</Words>
  <Application>Microsoft Office PowerPoint</Application>
  <PresentationFormat>Экран (16:9)</PresentationFormat>
  <Paragraphs>105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ТемаАСОУтитул</vt:lpstr>
      <vt:lpstr>Специальное оформление</vt:lpstr>
      <vt:lpstr>8_Специальное оформление</vt:lpstr>
      <vt:lpstr>9_Специальное оформление</vt:lpstr>
      <vt:lpstr>1_Специальное оформление</vt:lpstr>
      <vt:lpstr>2_Специальное оформление</vt:lpstr>
      <vt:lpstr>Корректировка воспитательной работы при внедрении компонента «функциональная грамотность». Мониторинг функциональной грамотности в рамках ВСОКО </vt:lpstr>
      <vt:lpstr>ФГ как образовательный результат</vt:lpstr>
      <vt:lpstr>Место ФГ в системе воспитания</vt:lpstr>
      <vt:lpstr>Современное понимание образовательного результата</vt:lpstr>
      <vt:lpstr>Новизна регуляторов (в связи с PISA)</vt:lpstr>
      <vt:lpstr>Слайд 6</vt:lpstr>
      <vt:lpstr>Синергийность ФГ</vt:lpstr>
      <vt:lpstr>«КОРНИ»: Ян Амос Коменский  «Великая дидактика» (1638 г.)</vt:lpstr>
      <vt:lpstr>Требования к программам воспитания</vt:lpstr>
      <vt:lpstr>Учитываем Примерную программу РАО</vt:lpstr>
      <vt:lpstr>Структура Рабочей программы воспитания внутри ООП по уровням</vt:lpstr>
      <vt:lpstr>Рекомендуемые модули</vt:lpstr>
      <vt:lpstr>Урок по PISA?</vt:lpstr>
      <vt:lpstr>Модуль «школьный урок» и рабочие программы</vt:lpstr>
      <vt:lpstr>Мониториг функциональной грамотности</vt:lpstr>
      <vt:lpstr>Оргструктура мониторинга</vt:lpstr>
      <vt:lpstr>Без задвоения! </vt:lpstr>
      <vt:lpstr>Связь уровней PISA и уровней предметного обучения </vt:lpstr>
      <vt:lpstr>Благодарю за внимание! Galina@prosegment.ru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Skvortsova</dc:creator>
  <cp:lastModifiedBy>kudrova_lg</cp:lastModifiedBy>
  <cp:revision>66</cp:revision>
  <dcterms:created xsi:type="dcterms:W3CDTF">2020-04-09T22:49:10Z</dcterms:created>
  <dcterms:modified xsi:type="dcterms:W3CDTF">2021-03-26T12:14:06Z</dcterms:modified>
</cp:coreProperties>
</file>