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7" r:id="rId1"/>
    <p:sldMasterId id="2147483660" r:id="rId2"/>
    <p:sldMasterId id="2147483720" r:id="rId3"/>
    <p:sldMasterId id="2147483732" r:id="rId4"/>
    <p:sldMasterId id="2147483798" r:id="rId5"/>
    <p:sldMasterId id="2147483685" r:id="rId6"/>
  </p:sldMasterIdLst>
  <p:notesMasterIdLst>
    <p:notesMasterId r:id="rId43"/>
  </p:notesMasterIdLst>
  <p:sldIdLst>
    <p:sldId id="274" r:id="rId7"/>
    <p:sldId id="326" r:id="rId8"/>
    <p:sldId id="325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46" r:id="rId18"/>
    <p:sldId id="352" r:id="rId19"/>
    <p:sldId id="335" r:id="rId20"/>
    <p:sldId id="347" r:id="rId21"/>
    <p:sldId id="348" r:id="rId22"/>
    <p:sldId id="336" r:id="rId23"/>
    <p:sldId id="353" r:id="rId24"/>
    <p:sldId id="337" r:id="rId25"/>
    <p:sldId id="354" r:id="rId26"/>
    <p:sldId id="338" r:id="rId27"/>
    <p:sldId id="355" r:id="rId28"/>
    <p:sldId id="340" r:id="rId29"/>
    <p:sldId id="356" r:id="rId30"/>
    <p:sldId id="341" r:id="rId31"/>
    <p:sldId id="349" r:id="rId32"/>
    <p:sldId id="350" r:id="rId33"/>
    <p:sldId id="343" r:id="rId34"/>
    <p:sldId id="351" r:id="rId35"/>
    <p:sldId id="344" r:id="rId36"/>
    <p:sldId id="345" r:id="rId37"/>
    <p:sldId id="357" r:id="rId38"/>
    <p:sldId id="358" r:id="rId39"/>
    <p:sldId id="359" r:id="rId40"/>
    <p:sldId id="360" r:id="rId41"/>
    <p:sldId id="305" r:id="rId42"/>
  </p:sldIdLst>
  <p:sldSz cx="9144000" cy="5143500" type="screen16x9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6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pos="119" userDrawn="1">
          <p15:clr>
            <a:srgbClr val="A4A3A4"/>
          </p15:clr>
        </p15:guide>
        <p15:guide id="5" pos="4201" userDrawn="1">
          <p15:clr>
            <a:srgbClr val="A4A3A4"/>
          </p15:clr>
        </p15:guide>
        <p15:guide id="6" pos="2880">
          <p15:clr>
            <a:srgbClr val="A4A3A4"/>
          </p15:clr>
        </p15:guide>
        <p15:guide id="7" pos="159">
          <p15:clr>
            <a:srgbClr val="A4A3A4"/>
          </p15:clr>
        </p15:guide>
        <p15:guide id="8" pos="56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440"/>
    <a:srgbClr val="EA9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434" autoAdjust="0"/>
  </p:normalViewPr>
  <p:slideViewPr>
    <p:cSldViewPr snapToGrid="0" snapToObjects="1">
      <p:cViewPr varScale="1">
        <p:scale>
          <a:sx n="116" d="100"/>
          <a:sy n="116" d="100"/>
        </p:scale>
        <p:origin x="654" y="102"/>
      </p:cViewPr>
      <p:guideLst>
        <p:guide orient="horz" pos="463"/>
        <p:guide pos="2160"/>
        <p:guide orient="horz" pos="1720"/>
        <p:guide pos="119"/>
        <p:guide pos="4201"/>
        <p:guide pos="2880"/>
        <p:guide pos="159"/>
        <p:guide pos="56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9_&#1054;&#1041;&#1065;_&#1044;&#1086;&#1089;&#1090;&#1080;&#1078;&#1077;&#1085;&#1080;&#1077;%20&#1087;&#1083;&#1072;&#1085;&#1080;&#1088;&#1091;&#1077;&#1084;&#1099;&#1093;%20&#1088;&#1077;&#1079;&#1091;&#1083;&#1100;&#1090;&#1072;&#1090;&#1086;&#1074;%20(25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wardGrig\Desktop\&#1040;&#1069;\&#1040;&#1057;&#1054;&#1059;_&#1054;&#1090;&#1076;&#1077;&#1083;%20&#1090;&#1077;&#1093;.&#1084;&#1086;&#1076;&#1077;&#1088;&#1085;&#1080;&#1079;&#1072;&#1094;&#1080;&#1080;\2020%20&#1075;&#1086;&#1076;\&#1040;&#1085;&#1085;&#1072;%20&#1040;&#1083;&#1077;&#1082;&#1089;&#1072;&#1085;&#1076;&#1088;&#1086;&#1074;&#1085;&#1072;\&#1057;&#1090;&#1072;&#1090;&#1080;&#1089;&#1090;&#1080;&#1082;&#1072;%20&#1086;&#1073;&#1097;&#1077;&#1089;&#1090;&#1074;&#1086;\&#1054;&#1090;&#1095;&#1077;&#1090;%20&#1042;&#1055;&#1056;%209%20&#1054;&#1041;&#106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baseline="0" dirty="0">
                <a:solidFill>
                  <a:schemeClr val="tx1"/>
                </a:solidFill>
                <a:effectLst/>
              </a:rPr>
              <a:t>Достижение планируемых результатов (средний %выполнения) - 2020</a:t>
            </a:r>
            <a:endParaRPr lang="ru-RU" sz="16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Лист1!$A$1:$A$2</c:f>
              <c:strCache>
                <c:ptCount val="2"/>
                <c:pt idx="0">
                  <c:v>Московская обл.</c:v>
                </c:pt>
                <c:pt idx="1">
                  <c:v>15700 уч.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Лист1!$A$3:$A$12</c:f>
              <c:numCache>
                <c:formatCode>General</c:formatCode>
                <c:ptCount val="10"/>
                <c:pt idx="0">
                  <c:v>61.760000000000012</c:v>
                </c:pt>
                <c:pt idx="1">
                  <c:v>71.760000000000005</c:v>
                </c:pt>
                <c:pt idx="2">
                  <c:v>62.5</c:v>
                </c:pt>
                <c:pt idx="3">
                  <c:v>81.489999999999995</c:v>
                </c:pt>
                <c:pt idx="4">
                  <c:v>67.64</c:v>
                </c:pt>
                <c:pt idx="5">
                  <c:v>85.01</c:v>
                </c:pt>
                <c:pt idx="6">
                  <c:v>60.17</c:v>
                </c:pt>
                <c:pt idx="7">
                  <c:v>68.179999999999978</c:v>
                </c:pt>
                <c:pt idx="8">
                  <c:v>70.03</c:v>
                </c:pt>
                <c:pt idx="9">
                  <c:v>32.74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81-491C-9134-2BCE99BFF3A4}"/>
            </c:ext>
          </c:extLst>
        </c:ser>
        <c:ser>
          <c:idx val="1"/>
          <c:order val="1"/>
          <c:tx>
            <c:strRef>
              <c:f>Лист1!$B$1:$B$2</c:f>
              <c:strCache>
                <c:ptCount val="2"/>
                <c:pt idx="0">
                  <c:v>РФ</c:v>
                </c:pt>
                <c:pt idx="1">
                  <c:v>454006 уч.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Лист1!$B$3:$B$12</c:f>
              <c:numCache>
                <c:formatCode>General</c:formatCode>
                <c:ptCount val="10"/>
                <c:pt idx="0">
                  <c:v>56.220000000000013</c:v>
                </c:pt>
                <c:pt idx="1">
                  <c:v>62.09</c:v>
                </c:pt>
                <c:pt idx="2">
                  <c:v>55.74</c:v>
                </c:pt>
                <c:pt idx="3">
                  <c:v>75.010000000000005</c:v>
                </c:pt>
                <c:pt idx="4">
                  <c:v>62.42</c:v>
                </c:pt>
                <c:pt idx="5">
                  <c:v>77.92</c:v>
                </c:pt>
                <c:pt idx="6">
                  <c:v>55.160000000000011</c:v>
                </c:pt>
                <c:pt idx="7">
                  <c:v>59.97</c:v>
                </c:pt>
                <c:pt idx="8">
                  <c:v>63.77</c:v>
                </c:pt>
                <c:pt idx="9">
                  <c:v>26.55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81-491C-9134-2BCE99BFF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4738232"/>
        <c:axId val="284742936"/>
      </c:barChart>
      <c:catAx>
        <c:axId val="28473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42936"/>
        <c:crosses val="autoZero"/>
        <c:auto val="1"/>
        <c:lblAlgn val="ctr"/>
        <c:lblOffset val="100"/>
        <c:noMultiLvlLbl val="0"/>
      </c:catAx>
      <c:valAx>
        <c:axId val="284742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3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Результаты работы по полученным оценкам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v>2</c:v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'[Отчет ВПР 9 ОБЩ.xlsx]Диаграмма'!$A$2:$A$55</c:f>
              <c:strCache>
                <c:ptCount val="54"/>
                <c:pt idx="0">
                  <c:v>Балашиха г.о.</c:v>
                </c:pt>
                <c:pt idx="1">
                  <c:v>Бронницы г.о.</c:v>
                </c:pt>
                <c:pt idx="2">
                  <c:v>Власиха г.о.</c:v>
                </c:pt>
                <c:pt idx="3">
                  <c:v>Дзержинский г.о.</c:v>
                </c:pt>
                <c:pt idx="4">
                  <c:v>Дмитровский г.о.</c:v>
                </c:pt>
                <c:pt idx="5">
                  <c:v>Долгопрудный г.о.</c:v>
                </c:pt>
                <c:pt idx="6">
                  <c:v>Домодедово г.о.</c:v>
                </c:pt>
                <c:pt idx="7">
                  <c:v>Дубна г.о.</c:v>
                </c:pt>
                <c:pt idx="8">
                  <c:v>Егорьевск г.о.</c:v>
                </c:pt>
                <c:pt idx="9">
                  <c:v>Жуковский г.о.</c:v>
                </c:pt>
                <c:pt idx="10">
                  <c:v>Зарайск г.о.</c:v>
                </c:pt>
                <c:pt idx="11">
                  <c:v>Звёздный городок г.о.</c:v>
                </c:pt>
                <c:pt idx="12">
                  <c:v>Ивантеевка г.о.</c:v>
                </c:pt>
                <c:pt idx="13">
                  <c:v>Истра г.о.</c:v>
                </c:pt>
                <c:pt idx="14">
                  <c:v>Кашира г.о.</c:v>
                </c:pt>
                <c:pt idx="15">
                  <c:v>Клин г.о.</c:v>
                </c:pt>
                <c:pt idx="16">
                  <c:v>Коломенский г.о.</c:v>
                </c:pt>
                <c:pt idx="17">
                  <c:v>Котельники г.о.</c:v>
                </c:pt>
                <c:pt idx="18">
                  <c:v>Красногорск г.о.</c:v>
                </c:pt>
                <c:pt idx="19">
                  <c:v>Ленинский г.о.</c:v>
                </c:pt>
                <c:pt idx="20">
                  <c:v>Лобня г.о.</c:v>
                </c:pt>
                <c:pt idx="21">
                  <c:v>Лосино-Петровский г.о.</c:v>
                </c:pt>
                <c:pt idx="22">
                  <c:v>Лотошино г.о.</c:v>
                </c:pt>
                <c:pt idx="23">
                  <c:v>Луховицы г.о.</c:v>
                </c:pt>
                <c:pt idx="24">
                  <c:v>Лыткарино г.о.</c:v>
                </c:pt>
                <c:pt idx="25">
                  <c:v>Люберцы г.о.</c:v>
                </c:pt>
                <c:pt idx="26">
                  <c:v>Можайский г.о.</c:v>
                </c:pt>
                <c:pt idx="27">
                  <c:v>Молодёжный г.о.</c:v>
                </c:pt>
                <c:pt idx="28">
                  <c:v>Мытищи г.о.</c:v>
                </c:pt>
                <c:pt idx="29">
                  <c:v>Наро-Фоминский г.о.</c:v>
                </c:pt>
                <c:pt idx="30">
                  <c:v>Одинцовский г.о.</c:v>
                </c:pt>
                <c:pt idx="31">
                  <c:v>Озёры г.о.</c:v>
                </c:pt>
                <c:pt idx="32">
                  <c:v>Орехово-Зуевский г.о.</c:v>
                </c:pt>
                <c:pt idx="33">
                  <c:v>Павловский Посад г.о.</c:v>
                </c:pt>
                <c:pt idx="34">
                  <c:v>Подольск г.о.</c:v>
                </c:pt>
                <c:pt idx="35">
                  <c:v>Протвино г.о.</c:v>
                </c:pt>
                <c:pt idx="36">
                  <c:v>Пушкинский г.о.</c:v>
                </c:pt>
                <c:pt idx="37">
                  <c:v>Пущино г.о.</c:v>
                </c:pt>
                <c:pt idx="38">
                  <c:v>Раменский г.о.</c:v>
                </c:pt>
                <c:pt idx="39">
                  <c:v>Реутов г.о.</c:v>
                </c:pt>
                <c:pt idx="40">
                  <c:v>Рузский г.о.</c:v>
                </c:pt>
                <c:pt idx="41">
                  <c:v>Сергиево-Посадский г.о.</c:v>
                </c:pt>
                <c:pt idx="42">
                  <c:v>Серебряные Пруды г.о.</c:v>
                </c:pt>
                <c:pt idx="43">
                  <c:v>Серпухов г.о.</c:v>
                </c:pt>
                <c:pt idx="44">
                  <c:v>Солнечногорск г.о.</c:v>
                </c:pt>
                <c:pt idx="45">
                  <c:v>Ступино г.о.</c:v>
                </c:pt>
                <c:pt idx="46">
                  <c:v>Фрязино г.о.</c:v>
                </c:pt>
                <c:pt idx="47">
                  <c:v>Химки г.о.</c:v>
                </c:pt>
                <c:pt idx="48">
                  <c:v>Чехов г.о.</c:v>
                </c:pt>
                <c:pt idx="49">
                  <c:v>Шатура г.о.</c:v>
                </c:pt>
                <c:pt idx="50">
                  <c:v>Шаховская г.о.</c:v>
                </c:pt>
                <c:pt idx="51">
                  <c:v>Щёлково г.о.</c:v>
                </c:pt>
                <c:pt idx="52">
                  <c:v>Электросталь г.о.</c:v>
                </c:pt>
                <c:pt idx="53">
                  <c:v>ГОО и ОО субъекта РФ</c:v>
                </c:pt>
              </c:strCache>
            </c:strRef>
          </c:cat>
          <c:val>
            <c:numRef>
              <c:f>'[Отчет ВПР 9 ОБЩ.xlsx]Диаграмма'!$D$2:$D$55</c:f>
              <c:numCache>
                <c:formatCode>0.0</c:formatCode>
                <c:ptCount val="54"/>
                <c:pt idx="0">
                  <c:v>24.650000000000009</c:v>
                </c:pt>
                <c:pt idx="1">
                  <c:v>4.2699999999999996</c:v>
                </c:pt>
                <c:pt idx="2">
                  <c:v>20.919999999999991</c:v>
                </c:pt>
                <c:pt idx="3">
                  <c:v>2.08</c:v>
                </c:pt>
                <c:pt idx="4">
                  <c:v>5.91</c:v>
                </c:pt>
                <c:pt idx="5">
                  <c:v>4.76</c:v>
                </c:pt>
                <c:pt idx="6">
                  <c:v>2.6</c:v>
                </c:pt>
                <c:pt idx="7">
                  <c:v>12.09</c:v>
                </c:pt>
                <c:pt idx="8">
                  <c:v>10.34</c:v>
                </c:pt>
                <c:pt idx="9">
                  <c:v>10.34</c:v>
                </c:pt>
                <c:pt idx="10">
                  <c:v>17.14</c:v>
                </c:pt>
                <c:pt idx="11">
                  <c:v>7.5</c:v>
                </c:pt>
                <c:pt idx="12">
                  <c:v>21.05</c:v>
                </c:pt>
                <c:pt idx="13">
                  <c:v>25.64</c:v>
                </c:pt>
                <c:pt idx="14">
                  <c:v>17.45999999999999</c:v>
                </c:pt>
                <c:pt idx="15">
                  <c:v>3.4099999999999997</c:v>
                </c:pt>
                <c:pt idx="16">
                  <c:v>7.74</c:v>
                </c:pt>
                <c:pt idx="17">
                  <c:v>64.709999999999994</c:v>
                </c:pt>
                <c:pt idx="18">
                  <c:v>44.14</c:v>
                </c:pt>
                <c:pt idx="19">
                  <c:v>22.06</c:v>
                </c:pt>
                <c:pt idx="20">
                  <c:v>23.2</c:v>
                </c:pt>
                <c:pt idx="21">
                  <c:v>13.09</c:v>
                </c:pt>
                <c:pt idx="22">
                  <c:v>62.5</c:v>
                </c:pt>
                <c:pt idx="23">
                  <c:v>13.16</c:v>
                </c:pt>
                <c:pt idx="24">
                  <c:v>9.39</c:v>
                </c:pt>
                <c:pt idx="25">
                  <c:v>5.05</c:v>
                </c:pt>
                <c:pt idx="26">
                  <c:v>9.09</c:v>
                </c:pt>
                <c:pt idx="27">
                  <c:v>0</c:v>
                </c:pt>
                <c:pt idx="28">
                  <c:v>9.02</c:v>
                </c:pt>
                <c:pt idx="29">
                  <c:v>22.09</c:v>
                </c:pt>
                <c:pt idx="30">
                  <c:v>29.25</c:v>
                </c:pt>
                <c:pt idx="31">
                  <c:v>30.61000000000001</c:v>
                </c:pt>
                <c:pt idx="32">
                  <c:v>3.9</c:v>
                </c:pt>
                <c:pt idx="33">
                  <c:v>7.02</c:v>
                </c:pt>
                <c:pt idx="34">
                  <c:v>8.83</c:v>
                </c:pt>
                <c:pt idx="35">
                  <c:v>15.15</c:v>
                </c:pt>
                <c:pt idx="36">
                  <c:v>4.6599999999999975</c:v>
                </c:pt>
                <c:pt idx="37">
                  <c:v>12.39</c:v>
                </c:pt>
                <c:pt idx="38">
                  <c:v>14.39</c:v>
                </c:pt>
                <c:pt idx="39">
                  <c:v>6.4300000000000024</c:v>
                </c:pt>
                <c:pt idx="40">
                  <c:v>8.2900000000000009</c:v>
                </c:pt>
                <c:pt idx="41">
                  <c:v>5.34</c:v>
                </c:pt>
                <c:pt idx="42">
                  <c:v>0</c:v>
                </c:pt>
                <c:pt idx="43">
                  <c:v>17.72869565217389</c:v>
                </c:pt>
                <c:pt idx="44">
                  <c:v>1.05</c:v>
                </c:pt>
                <c:pt idx="45">
                  <c:v>13.51</c:v>
                </c:pt>
                <c:pt idx="46">
                  <c:v>2.38</c:v>
                </c:pt>
                <c:pt idx="47">
                  <c:v>6.46</c:v>
                </c:pt>
                <c:pt idx="48">
                  <c:v>7.6499999999999995</c:v>
                </c:pt>
                <c:pt idx="49">
                  <c:v>4.18</c:v>
                </c:pt>
                <c:pt idx="50">
                  <c:v>38.270000000000003</c:v>
                </c:pt>
                <c:pt idx="51">
                  <c:v>36.57</c:v>
                </c:pt>
                <c:pt idx="52">
                  <c:v>6.2</c:v>
                </c:pt>
                <c:pt idx="5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D2-40BC-9D64-D9D7CBE16958}"/>
            </c:ext>
          </c:extLst>
        </c:ser>
        <c:ser>
          <c:idx val="1"/>
          <c:order val="1"/>
          <c:tx>
            <c:v>3</c:v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'[Отчет ВПР 9 ОБЩ.xlsx]Диаграмма'!$A$2:$A$55</c:f>
              <c:strCache>
                <c:ptCount val="54"/>
                <c:pt idx="0">
                  <c:v>Балашиха г.о.</c:v>
                </c:pt>
                <c:pt idx="1">
                  <c:v>Бронницы г.о.</c:v>
                </c:pt>
                <c:pt idx="2">
                  <c:v>Власиха г.о.</c:v>
                </c:pt>
                <c:pt idx="3">
                  <c:v>Дзержинский г.о.</c:v>
                </c:pt>
                <c:pt idx="4">
                  <c:v>Дмитровский г.о.</c:v>
                </c:pt>
                <c:pt idx="5">
                  <c:v>Долгопрудный г.о.</c:v>
                </c:pt>
                <c:pt idx="6">
                  <c:v>Домодедово г.о.</c:v>
                </c:pt>
                <c:pt idx="7">
                  <c:v>Дубна г.о.</c:v>
                </c:pt>
                <c:pt idx="8">
                  <c:v>Егорьевск г.о.</c:v>
                </c:pt>
                <c:pt idx="9">
                  <c:v>Жуковский г.о.</c:v>
                </c:pt>
                <c:pt idx="10">
                  <c:v>Зарайск г.о.</c:v>
                </c:pt>
                <c:pt idx="11">
                  <c:v>Звёздный городок г.о.</c:v>
                </c:pt>
                <c:pt idx="12">
                  <c:v>Ивантеевка г.о.</c:v>
                </c:pt>
                <c:pt idx="13">
                  <c:v>Истра г.о.</c:v>
                </c:pt>
                <c:pt idx="14">
                  <c:v>Кашира г.о.</c:v>
                </c:pt>
                <c:pt idx="15">
                  <c:v>Клин г.о.</c:v>
                </c:pt>
                <c:pt idx="16">
                  <c:v>Коломенский г.о.</c:v>
                </c:pt>
                <c:pt idx="17">
                  <c:v>Котельники г.о.</c:v>
                </c:pt>
                <c:pt idx="18">
                  <c:v>Красногорск г.о.</c:v>
                </c:pt>
                <c:pt idx="19">
                  <c:v>Ленинский г.о.</c:v>
                </c:pt>
                <c:pt idx="20">
                  <c:v>Лобня г.о.</c:v>
                </c:pt>
                <c:pt idx="21">
                  <c:v>Лосино-Петровский г.о.</c:v>
                </c:pt>
                <c:pt idx="22">
                  <c:v>Лотошино г.о.</c:v>
                </c:pt>
                <c:pt idx="23">
                  <c:v>Луховицы г.о.</c:v>
                </c:pt>
                <c:pt idx="24">
                  <c:v>Лыткарино г.о.</c:v>
                </c:pt>
                <c:pt idx="25">
                  <c:v>Люберцы г.о.</c:v>
                </c:pt>
                <c:pt idx="26">
                  <c:v>Можайский г.о.</c:v>
                </c:pt>
                <c:pt idx="27">
                  <c:v>Молодёжный г.о.</c:v>
                </c:pt>
                <c:pt idx="28">
                  <c:v>Мытищи г.о.</c:v>
                </c:pt>
                <c:pt idx="29">
                  <c:v>Наро-Фоминский г.о.</c:v>
                </c:pt>
                <c:pt idx="30">
                  <c:v>Одинцовский г.о.</c:v>
                </c:pt>
                <c:pt idx="31">
                  <c:v>Озёры г.о.</c:v>
                </c:pt>
                <c:pt idx="32">
                  <c:v>Орехово-Зуевский г.о.</c:v>
                </c:pt>
                <c:pt idx="33">
                  <c:v>Павловский Посад г.о.</c:v>
                </c:pt>
                <c:pt idx="34">
                  <c:v>Подольск г.о.</c:v>
                </c:pt>
                <c:pt idx="35">
                  <c:v>Протвино г.о.</c:v>
                </c:pt>
                <c:pt idx="36">
                  <c:v>Пушкинский г.о.</c:v>
                </c:pt>
                <c:pt idx="37">
                  <c:v>Пущино г.о.</c:v>
                </c:pt>
                <c:pt idx="38">
                  <c:v>Раменский г.о.</c:v>
                </c:pt>
                <c:pt idx="39">
                  <c:v>Реутов г.о.</c:v>
                </c:pt>
                <c:pt idx="40">
                  <c:v>Рузский г.о.</c:v>
                </c:pt>
                <c:pt idx="41">
                  <c:v>Сергиево-Посадский г.о.</c:v>
                </c:pt>
                <c:pt idx="42">
                  <c:v>Серебряные Пруды г.о.</c:v>
                </c:pt>
                <c:pt idx="43">
                  <c:v>Серпухов г.о.</c:v>
                </c:pt>
                <c:pt idx="44">
                  <c:v>Солнечногорск г.о.</c:v>
                </c:pt>
                <c:pt idx="45">
                  <c:v>Ступино г.о.</c:v>
                </c:pt>
                <c:pt idx="46">
                  <c:v>Фрязино г.о.</c:v>
                </c:pt>
                <c:pt idx="47">
                  <c:v>Химки г.о.</c:v>
                </c:pt>
                <c:pt idx="48">
                  <c:v>Чехов г.о.</c:v>
                </c:pt>
                <c:pt idx="49">
                  <c:v>Шатура г.о.</c:v>
                </c:pt>
                <c:pt idx="50">
                  <c:v>Шаховская г.о.</c:v>
                </c:pt>
                <c:pt idx="51">
                  <c:v>Щёлково г.о.</c:v>
                </c:pt>
                <c:pt idx="52">
                  <c:v>Электросталь г.о.</c:v>
                </c:pt>
                <c:pt idx="53">
                  <c:v>ГОО и ОО субъекта РФ</c:v>
                </c:pt>
              </c:strCache>
            </c:strRef>
          </c:cat>
          <c:val>
            <c:numRef>
              <c:f>'[Отчет ВПР 9 ОБЩ.xlsx]Диаграмма'!$E$2:$E$55</c:f>
              <c:numCache>
                <c:formatCode>0.0</c:formatCode>
                <c:ptCount val="54"/>
                <c:pt idx="0">
                  <c:v>43.74</c:v>
                </c:pt>
                <c:pt idx="1">
                  <c:v>19.66</c:v>
                </c:pt>
                <c:pt idx="2">
                  <c:v>54.9</c:v>
                </c:pt>
                <c:pt idx="3">
                  <c:v>29.17</c:v>
                </c:pt>
                <c:pt idx="4">
                  <c:v>40.870000000000005</c:v>
                </c:pt>
                <c:pt idx="5">
                  <c:v>50.790000000000013</c:v>
                </c:pt>
                <c:pt idx="6">
                  <c:v>39.410000000000004</c:v>
                </c:pt>
                <c:pt idx="7">
                  <c:v>41</c:v>
                </c:pt>
                <c:pt idx="8">
                  <c:v>34.480000000000004</c:v>
                </c:pt>
                <c:pt idx="9">
                  <c:v>37.93</c:v>
                </c:pt>
                <c:pt idx="10">
                  <c:v>38.1</c:v>
                </c:pt>
                <c:pt idx="11">
                  <c:v>32.5</c:v>
                </c:pt>
                <c:pt idx="12">
                  <c:v>26.32</c:v>
                </c:pt>
                <c:pt idx="13">
                  <c:v>48.720000000000013</c:v>
                </c:pt>
                <c:pt idx="14">
                  <c:v>53.97</c:v>
                </c:pt>
                <c:pt idx="15">
                  <c:v>35.370000000000005</c:v>
                </c:pt>
                <c:pt idx="16">
                  <c:v>40.68</c:v>
                </c:pt>
                <c:pt idx="17">
                  <c:v>27.45</c:v>
                </c:pt>
                <c:pt idx="18">
                  <c:v>29.830000000000005</c:v>
                </c:pt>
                <c:pt idx="19">
                  <c:v>56.68</c:v>
                </c:pt>
                <c:pt idx="20">
                  <c:v>51.33</c:v>
                </c:pt>
                <c:pt idx="21">
                  <c:v>58.64</c:v>
                </c:pt>
                <c:pt idx="22">
                  <c:v>37.5</c:v>
                </c:pt>
                <c:pt idx="23">
                  <c:v>32.89</c:v>
                </c:pt>
                <c:pt idx="24">
                  <c:v>38.03</c:v>
                </c:pt>
                <c:pt idx="25">
                  <c:v>34.770000000000003</c:v>
                </c:pt>
                <c:pt idx="26">
                  <c:v>42.42</c:v>
                </c:pt>
                <c:pt idx="27">
                  <c:v>46.15</c:v>
                </c:pt>
                <c:pt idx="28">
                  <c:v>56.47</c:v>
                </c:pt>
                <c:pt idx="29">
                  <c:v>50</c:v>
                </c:pt>
                <c:pt idx="30">
                  <c:v>37.47</c:v>
                </c:pt>
                <c:pt idx="31">
                  <c:v>52.04</c:v>
                </c:pt>
                <c:pt idx="32">
                  <c:v>18.18</c:v>
                </c:pt>
                <c:pt idx="33">
                  <c:v>51.879999999999995</c:v>
                </c:pt>
                <c:pt idx="34">
                  <c:v>34.61</c:v>
                </c:pt>
                <c:pt idx="35">
                  <c:v>58.59</c:v>
                </c:pt>
                <c:pt idx="36">
                  <c:v>47.15</c:v>
                </c:pt>
                <c:pt idx="37">
                  <c:v>45.13</c:v>
                </c:pt>
                <c:pt idx="38">
                  <c:v>37.68</c:v>
                </c:pt>
                <c:pt idx="39">
                  <c:v>37.43</c:v>
                </c:pt>
                <c:pt idx="40">
                  <c:v>31.09</c:v>
                </c:pt>
                <c:pt idx="41">
                  <c:v>44.14</c:v>
                </c:pt>
                <c:pt idx="42">
                  <c:v>57.14</c:v>
                </c:pt>
                <c:pt idx="43">
                  <c:v>45.483478260869546</c:v>
                </c:pt>
                <c:pt idx="44">
                  <c:v>32.46</c:v>
                </c:pt>
                <c:pt idx="45">
                  <c:v>56.760000000000012</c:v>
                </c:pt>
                <c:pt idx="46">
                  <c:v>59.52</c:v>
                </c:pt>
                <c:pt idx="47">
                  <c:v>32.47</c:v>
                </c:pt>
                <c:pt idx="48">
                  <c:v>38.520000000000003</c:v>
                </c:pt>
                <c:pt idx="49">
                  <c:v>37.980000000000004</c:v>
                </c:pt>
                <c:pt idx="50">
                  <c:v>38.270000000000003</c:v>
                </c:pt>
                <c:pt idx="51">
                  <c:v>31.3</c:v>
                </c:pt>
                <c:pt idx="52">
                  <c:v>37.5</c:v>
                </c:pt>
                <c:pt idx="53">
                  <c:v>53.13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D2-40BC-9D64-D9D7CBE16958}"/>
            </c:ext>
          </c:extLst>
        </c:ser>
        <c:ser>
          <c:idx val="2"/>
          <c:order val="2"/>
          <c:tx>
            <c:v>4</c:v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cat>
            <c:strRef>
              <c:f>'[Отчет ВПР 9 ОБЩ.xlsx]Диаграмма'!$A$2:$A$55</c:f>
              <c:strCache>
                <c:ptCount val="54"/>
                <c:pt idx="0">
                  <c:v>Балашиха г.о.</c:v>
                </c:pt>
                <c:pt idx="1">
                  <c:v>Бронницы г.о.</c:v>
                </c:pt>
                <c:pt idx="2">
                  <c:v>Власиха г.о.</c:v>
                </c:pt>
                <c:pt idx="3">
                  <c:v>Дзержинский г.о.</c:v>
                </c:pt>
                <c:pt idx="4">
                  <c:v>Дмитровский г.о.</c:v>
                </c:pt>
                <c:pt idx="5">
                  <c:v>Долгопрудный г.о.</c:v>
                </c:pt>
                <c:pt idx="6">
                  <c:v>Домодедово г.о.</c:v>
                </c:pt>
                <c:pt idx="7">
                  <c:v>Дубна г.о.</c:v>
                </c:pt>
                <c:pt idx="8">
                  <c:v>Егорьевск г.о.</c:v>
                </c:pt>
                <c:pt idx="9">
                  <c:v>Жуковский г.о.</c:v>
                </c:pt>
                <c:pt idx="10">
                  <c:v>Зарайск г.о.</c:v>
                </c:pt>
                <c:pt idx="11">
                  <c:v>Звёздный городок г.о.</c:v>
                </c:pt>
                <c:pt idx="12">
                  <c:v>Ивантеевка г.о.</c:v>
                </c:pt>
                <c:pt idx="13">
                  <c:v>Истра г.о.</c:v>
                </c:pt>
                <c:pt idx="14">
                  <c:v>Кашира г.о.</c:v>
                </c:pt>
                <c:pt idx="15">
                  <c:v>Клин г.о.</c:v>
                </c:pt>
                <c:pt idx="16">
                  <c:v>Коломенский г.о.</c:v>
                </c:pt>
                <c:pt idx="17">
                  <c:v>Котельники г.о.</c:v>
                </c:pt>
                <c:pt idx="18">
                  <c:v>Красногорск г.о.</c:v>
                </c:pt>
                <c:pt idx="19">
                  <c:v>Ленинский г.о.</c:v>
                </c:pt>
                <c:pt idx="20">
                  <c:v>Лобня г.о.</c:v>
                </c:pt>
                <c:pt idx="21">
                  <c:v>Лосино-Петровский г.о.</c:v>
                </c:pt>
                <c:pt idx="22">
                  <c:v>Лотошино г.о.</c:v>
                </c:pt>
                <c:pt idx="23">
                  <c:v>Луховицы г.о.</c:v>
                </c:pt>
                <c:pt idx="24">
                  <c:v>Лыткарино г.о.</c:v>
                </c:pt>
                <c:pt idx="25">
                  <c:v>Люберцы г.о.</c:v>
                </c:pt>
                <c:pt idx="26">
                  <c:v>Можайский г.о.</c:v>
                </c:pt>
                <c:pt idx="27">
                  <c:v>Молодёжный г.о.</c:v>
                </c:pt>
                <c:pt idx="28">
                  <c:v>Мытищи г.о.</c:v>
                </c:pt>
                <c:pt idx="29">
                  <c:v>Наро-Фоминский г.о.</c:v>
                </c:pt>
                <c:pt idx="30">
                  <c:v>Одинцовский г.о.</c:v>
                </c:pt>
                <c:pt idx="31">
                  <c:v>Озёры г.о.</c:v>
                </c:pt>
                <c:pt idx="32">
                  <c:v>Орехово-Зуевский г.о.</c:v>
                </c:pt>
                <c:pt idx="33">
                  <c:v>Павловский Посад г.о.</c:v>
                </c:pt>
                <c:pt idx="34">
                  <c:v>Подольск г.о.</c:v>
                </c:pt>
                <c:pt idx="35">
                  <c:v>Протвино г.о.</c:v>
                </c:pt>
                <c:pt idx="36">
                  <c:v>Пушкинский г.о.</c:v>
                </c:pt>
                <c:pt idx="37">
                  <c:v>Пущино г.о.</c:v>
                </c:pt>
                <c:pt idx="38">
                  <c:v>Раменский г.о.</c:v>
                </c:pt>
                <c:pt idx="39">
                  <c:v>Реутов г.о.</c:v>
                </c:pt>
                <c:pt idx="40">
                  <c:v>Рузский г.о.</c:v>
                </c:pt>
                <c:pt idx="41">
                  <c:v>Сергиево-Посадский г.о.</c:v>
                </c:pt>
                <c:pt idx="42">
                  <c:v>Серебряные Пруды г.о.</c:v>
                </c:pt>
                <c:pt idx="43">
                  <c:v>Серпухов г.о.</c:v>
                </c:pt>
                <c:pt idx="44">
                  <c:v>Солнечногорск г.о.</c:v>
                </c:pt>
                <c:pt idx="45">
                  <c:v>Ступино г.о.</c:v>
                </c:pt>
                <c:pt idx="46">
                  <c:v>Фрязино г.о.</c:v>
                </c:pt>
                <c:pt idx="47">
                  <c:v>Химки г.о.</c:v>
                </c:pt>
                <c:pt idx="48">
                  <c:v>Чехов г.о.</c:v>
                </c:pt>
                <c:pt idx="49">
                  <c:v>Шатура г.о.</c:v>
                </c:pt>
                <c:pt idx="50">
                  <c:v>Шаховская г.о.</c:v>
                </c:pt>
                <c:pt idx="51">
                  <c:v>Щёлково г.о.</c:v>
                </c:pt>
                <c:pt idx="52">
                  <c:v>Электросталь г.о.</c:v>
                </c:pt>
                <c:pt idx="53">
                  <c:v>ГОО и ОО субъекта РФ</c:v>
                </c:pt>
              </c:strCache>
            </c:strRef>
          </c:cat>
          <c:val>
            <c:numRef>
              <c:f>'[Отчет ВПР 9 ОБЩ.xlsx]Диаграмма'!$F$2:$F$55</c:f>
              <c:numCache>
                <c:formatCode>0.0</c:formatCode>
                <c:ptCount val="54"/>
                <c:pt idx="0">
                  <c:v>26.04</c:v>
                </c:pt>
                <c:pt idx="1">
                  <c:v>48.720000000000013</c:v>
                </c:pt>
                <c:pt idx="2">
                  <c:v>20.260000000000002</c:v>
                </c:pt>
                <c:pt idx="3">
                  <c:v>56.25</c:v>
                </c:pt>
                <c:pt idx="4">
                  <c:v>40.1</c:v>
                </c:pt>
                <c:pt idx="5">
                  <c:v>34.92</c:v>
                </c:pt>
                <c:pt idx="6">
                  <c:v>43.120000000000012</c:v>
                </c:pt>
                <c:pt idx="7">
                  <c:v>33.630000000000003</c:v>
                </c:pt>
                <c:pt idx="8">
                  <c:v>41.379999999999995</c:v>
                </c:pt>
                <c:pt idx="9">
                  <c:v>48.28</c:v>
                </c:pt>
                <c:pt idx="10">
                  <c:v>31.43</c:v>
                </c:pt>
                <c:pt idx="11">
                  <c:v>45</c:v>
                </c:pt>
                <c:pt idx="12">
                  <c:v>42.11</c:v>
                </c:pt>
                <c:pt idx="13">
                  <c:v>23.08</c:v>
                </c:pt>
                <c:pt idx="14">
                  <c:v>15.870000000000005</c:v>
                </c:pt>
                <c:pt idx="15">
                  <c:v>44.39</c:v>
                </c:pt>
                <c:pt idx="16">
                  <c:v>40.68</c:v>
                </c:pt>
                <c:pt idx="17">
                  <c:v>7.84</c:v>
                </c:pt>
                <c:pt idx="18">
                  <c:v>22.07</c:v>
                </c:pt>
                <c:pt idx="19">
                  <c:v>19.43</c:v>
                </c:pt>
                <c:pt idx="20">
                  <c:v>21.56</c:v>
                </c:pt>
                <c:pt idx="21">
                  <c:v>22.25</c:v>
                </c:pt>
                <c:pt idx="22">
                  <c:v>0</c:v>
                </c:pt>
                <c:pt idx="23">
                  <c:v>31.58</c:v>
                </c:pt>
                <c:pt idx="24">
                  <c:v>45.07</c:v>
                </c:pt>
                <c:pt idx="25">
                  <c:v>41.620000000000012</c:v>
                </c:pt>
                <c:pt idx="26">
                  <c:v>33.33</c:v>
                </c:pt>
                <c:pt idx="27">
                  <c:v>53.849999999999994</c:v>
                </c:pt>
                <c:pt idx="28">
                  <c:v>30.2</c:v>
                </c:pt>
                <c:pt idx="29">
                  <c:v>22.87</c:v>
                </c:pt>
                <c:pt idx="30">
                  <c:v>25.63000000000001</c:v>
                </c:pt>
                <c:pt idx="31">
                  <c:v>11.219999999999999</c:v>
                </c:pt>
                <c:pt idx="32">
                  <c:v>46.75</c:v>
                </c:pt>
                <c:pt idx="33">
                  <c:v>30.830000000000005</c:v>
                </c:pt>
                <c:pt idx="34">
                  <c:v>39.86</c:v>
                </c:pt>
                <c:pt idx="35">
                  <c:v>23.23</c:v>
                </c:pt>
                <c:pt idx="36">
                  <c:v>38.86</c:v>
                </c:pt>
                <c:pt idx="37">
                  <c:v>40.71</c:v>
                </c:pt>
                <c:pt idx="38">
                  <c:v>33.54</c:v>
                </c:pt>
                <c:pt idx="39">
                  <c:v>40.349999999999994</c:v>
                </c:pt>
                <c:pt idx="40">
                  <c:v>40.410000000000004</c:v>
                </c:pt>
                <c:pt idx="41">
                  <c:v>39.14</c:v>
                </c:pt>
                <c:pt idx="42">
                  <c:v>42.86</c:v>
                </c:pt>
                <c:pt idx="43">
                  <c:v>31.772608695652174</c:v>
                </c:pt>
                <c:pt idx="44">
                  <c:v>49.21</c:v>
                </c:pt>
                <c:pt idx="45">
                  <c:v>21.62</c:v>
                </c:pt>
                <c:pt idx="46">
                  <c:v>30.95</c:v>
                </c:pt>
                <c:pt idx="47">
                  <c:v>40.71</c:v>
                </c:pt>
                <c:pt idx="48">
                  <c:v>41.42</c:v>
                </c:pt>
                <c:pt idx="49">
                  <c:v>39.720000000000013</c:v>
                </c:pt>
                <c:pt idx="50">
                  <c:v>22.22</c:v>
                </c:pt>
                <c:pt idx="51">
                  <c:v>25.759999999999991</c:v>
                </c:pt>
                <c:pt idx="52">
                  <c:v>44.67</c:v>
                </c:pt>
                <c:pt idx="53">
                  <c:v>21.88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6D2-40BC-9D64-D9D7CBE16958}"/>
            </c:ext>
          </c:extLst>
        </c:ser>
        <c:ser>
          <c:idx val="3"/>
          <c:order val="3"/>
          <c:tx>
            <c:v>5</c:v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cat>
            <c:strRef>
              <c:f>'[Отчет ВПР 9 ОБЩ.xlsx]Диаграмма'!$A$2:$A$55</c:f>
              <c:strCache>
                <c:ptCount val="54"/>
                <c:pt idx="0">
                  <c:v>Балашиха г.о.</c:v>
                </c:pt>
                <c:pt idx="1">
                  <c:v>Бронницы г.о.</c:v>
                </c:pt>
                <c:pt idx="2">
                  <c:v>Власиха г.о.</c:v>
                </c:pt>
                <c:pt idx="3">
                  <c:v>Дзержинский г.о.</c:v>
                </c:pt>
                <c:pt idx="4">
                  <c:v>Дмитровский г.о.</c:v>
                </c:pt>
                <c:pt idx="5">
                  <c:v>Долгопрудный г.о.</c:v>
                </c:pt>
                <c:pt idx="6">
                  <c:v>Домодедово г.о.</c:v>
                </c:pt>
                <c:pt idx="7">
                  <c:v>Дубна г.о.</c:v>
                </c:pt>
                <c:pt idx="8">
                  <c:v>Егорьевск г.о.</c:v>
                </c:pt>
                <c:pt idx="9">
                  <c:v>Жуковский г.о.</c:v>
                </c:pt>
                <c:pt idx="10">
                  <c:v>Зарайск г.о.</c:v>
                </c:pt>
                <c:pt idx="11">
                  <c:v>Звёздный городок г.о.</c:v>
                </c:pt>
                <c:pt idx="12">
                  <c:v>Ивантеевка г.о.</c:v>
                </c:pt>
                <c:pt idx="13">
                  <c:v>Истра г.о.</c:v>
                </c:pt>
                <c:pt idx="14">
                  <c:v>Кашира г.о.</c:v>
                </c:pt>
                <c:pt idx="15">
                  <c:v>Клин г.о.</c:v>
                </c:pt>
                <c:pt idx="16">
                  <c:v>Коломенский г.о.</c:v>
                </c:pt>
                <c:pt idx="17">
                  <c:v>Котельники г.о.</c:v>
                </c:pt>
                <c:pt idx="18">
                  <c:v>Красногорск г.о.</c:v>
                </c:pt>
                <c:pt idx="19">
                  <c:v>Ленинский г.о.</c:v>
                </c:pt>
                <c:pt idx="20">
                  <c:v>Лобня г.о.</c:v>
                </c:pt>
                <c:pt idx="21">
                  <c:v>Лосино-Петровский г.о.</c:v>
                </c:pt>
                <c:pt idx="22">
                  <c:v>Лотошино г.о.</c:v>
                </c:pt>
                <c:pt idx="23">
                  <c:v>Луховицы г.о.</c:v>
                </c:pt>
                <c:pt idx="24">
                  <c:v>Лыткарино г.о.</c:v>
                </c:pt>
                <c:pt idx="25">
                  <c:v>Люберцы г.о.</c:v>
                </c:pt>
                <c:pt idx="26">
                  <c:v>Можайский г.о.</c:v>
                </c:pt>
                <c:pt idx="27">
                  <c:v>Молодёжный г.о.</c:v>
                </c:pt>
                <c:pt idx="28">
                  <c:v>Мытищи г.о.</c:v>
                </c:pt>
                <c:pt idx="29">
                  <c:v>Наро-Фоминский г.о.</c:v>
                </c:pt>
                <c:pt idx="30">
                  <c:v>Одинцовский г.о.</c:v>
                </c:pt>
                <c:pt idx="31">
                  <c:v>Озёры г.о.</c:v>
                </c:pt>
                <c:pt idx="32">
                  <c:v>Орехово-Зуевский г.о.</c:v>
                </c:pt>
                <c:pt idx="33">
                  <c:v>Павловский Посад г.о.</c:v>
                </c:pt>
                <c:pt idx="34">
                  <c:v>Подольск г.о.</c:v>
                </c:pt>
                <c:pt idx="35">
                  <c:v>Протвино г.о.</c:v>
                </c:pt>
                <c:pt idx="36">
                  <c:v>Пушкинский г.о.</c:v>
                </c:pt>
                <c:pt idx="37">
                  <c:v>Пущино г.о.</c:v>
                </c:pt>
                <c:pt idx="38">
                  <c:v>Раменский г.о.</c:v>
                </c:pt>
                <c:pt idx="39">
                  <c:v>Реутов г.о.</c:v>
                </c:pt>
                <c:pt idx="40">
                  <c:v>Рузский г.о.</c:v>
                </c:pt>
                <c:pt idx="41">
                  <c:v>Сергиево-Посадский г.о.</c:v>
                </c:pt>
                <c:pt idx="42">
                  <c:v>Серебряные Пруды г.о.</c:v>
                </c:pt>
                <c:pt idx="43">
                  <c:v>Серпухов г.о.</c:v>
                </c:pt>
                <c:pt idx="44">
                  <c:v>Солнечногорск г.о.</c:v>
                </c:pt>
                <c:pt idx="45">
                  <c:v>Ступино г.о.</c:v>
                </c:pt>
                <c:pt idx="46">
                  <c:v>Фрязино г.о.</c:v>
                </c:pt>
                <c:pt idx="47">
                  <c:v>Химки г.о.</c:v>
                </c:pt>
                <c:pt idx="48">
                  <c:v>Чехов г.о.</c:v>
                </c:pt>
                <c:pt idx="49">
                  <c:v>Шатура г.о.</c:v>
                </c:pt>
                <c:pt idx="50">
                  <c:v>Шаховская г.о.</c:v>
                </c:pt>
                <c:pt idx="51">
                  <c:v>Щёлково г.о.</c:v>
                </c:pt>
                <c:pt idx="52">
                  <c:v>Электросталь г.о.</c:v>
                </c:pt>
                <c:pt idx="53">
                  <c:v>ГОО и ОО субъекта РФ</c:v>
                </c:pt>
              </c:strCache>
            </c:strRef>
          </c:cat>
          <c:val>
            <c:numRef>
              <c:f>'[Отчет ВПР 9 ОБЩ.xlsx]Диаграмма'!$G$2:$G$55</c:f>
              <c:numCache>
                <c:formatCode>0.0</c:formatCode>
                <c:ptCount val="54"/>
                <c:pt idx="0">
                  <c:v>5.56</c:v>
                </c:pt>
                <c:pt idx="1">
                  <c:v>27.35</c:v>
                </c:pt>
                <c:pt idx="2">
                  <c:v>3.92</c:v>
                </c:pt>
                <c:pt idx="3">
                  <c:v>12.5</c:v>
                </c:pt>
                <c:pt idx="4">
                  <c:v>13.11</c:v>
                </c:pt>
                <c:pt idx="5">
                  <c:v>9.52</c:v>
                </c:pt>
                <c:pt idx="6">
                  <c:v>14.870000000000005</c:v>
                </c:pt>
                <c:pt idx="7">
                  <c:v>13.27</c:v>
                </c:pt>
                <c:pt idx="8">
                  <c:v>13.79</c:v>
                </c:pt>
                <c:pt idx="9">
                  <c:v>3.4499999999999997</c:v>
                </c:pt>
                <c:pt idx="10">
                  <c:v>13.33</c:v>
                </c:pt>
                <c:pt idx="11">
                  <c:v>15</c:v>
                </c:pt>
                <c:pt idx="12">
                  <c:v>10.53</c:v>
                </c:pt>
                <c:pt idx="13">
                  <c:v>2.56</c:v>
                </c:pt>
                <c:pt idx="14">
                  <c:v>12.7</c:v>
                </c:pt>
                <c:pt idx="15">
                  <c:v>16.829999999999988</c:v>
                </c:pt>
                <c:pt idx="16">
                  <c:v>10.9</c:v>
                </c:pt>
                <c:pt idx="17">
                  <c:v>0</c:v>
                </c:pt>
                <c:pt idx="18">
                  <c:v>3.9699999999999998</c:v>
                </c:pt>
                <c:pt idx="19">
                  <c:v>1.82</c:v>
                </c:pt>
                <c:pt idx="20">
                  <c:v>3.9</c:v>
                </c:pt>
                <c:pt idx="21">
                  <c:v>6.02</c:v>
                </c:pt>
                <c:pt idx="22">
                  <c:v>0</c:v>
                </c:pt>
                <c:pt idx="23">
                  <c:v>22.37</c:v>
                </c:pt>
                <c:pt idx="24">
                  <c:v>7.51</c:v>
                </c:pt>
                <c:pt idx="25">
                  <c:v>18.559999999999999</c:v>
                </c:pt>
                <c:pt idx="26">
                  <c:v>15.15</c:v>
                </c:pt>
                <c:pt idx="27">
                  <c:v>0</c:v>
                </c:pt>
                <c:pt idx="28">
                  <c:v>4.3099999999999996</c:v>
                </c:pt>
                <c:pt idx="29">
                  <c:v>5.04</c:v>
                </c:pt>
                <c:pt idx="30">
                  <c:v>7.6599999999999975</c:v>
                </c:pt>
                <c:pt idx="31">
                  <c:v>6.1199999999999974</c:v>
                </c:pt>
                <c:pt idx="32">
                  <c:v>31.17</c:v>
                </c:pt>
                <c:pt idx="33">
                  <c:v>10.28</c:v>
                </c:pt>
                <c:pt idx="34">
                  <c:v>16.71</c:v>
                </c:pt>
                <c:pt idx="35">
                  <c:v>3.03</c:v>
                </c:pt>
                <c:pt idx="36">
                  <c:v>9.33</c:v>
                </c:pt>
                <c:pt idx="37">
                  <c:v>1.77</c:v>
                </c:pt>
                <c:pt idx="38">
                  <c:v>14.39</c:v>
                </c:pt>
                <c:pt idx="39">
                  <c:v>15.79</c:v>
                </c:pt>
                <c:pt idx="40">
                  <c:v>20.21</c:v>
                </c:pt>
                <c:pt idx="41">
                  <c:v>11.38</c:v>
                </c:pt>
                <c:pt idx="42">
                  <c:v>0</c:v>
                </c:pt>
                <c:pt idx="43">
                  <c:v>5.0152173913043514</c:v>
                </c:pt>
                <c:pt idx="44">
                  <c:v>17.27999999999999</c:v>
                </c:pt>
                <c:pt idx="45">
                  <c:v>8.11</c:v>
                </c:pt>
                <c:pt idx="46">
                  <c:v>7.14</c:v>
                </c:pt>
                <c:pt idx="47">
                  <c:v>20.36</c:v>
                </c:pt>
                <c:pt idx="48">
                  <c:v>12.4</c:v>
                </c:pt>
                <c:pt idx="49">
                  <c:v>18.12</c:v>
                </c:pt>
                <c:pt idx="50">
                  <c:v>1.23</c:v>
                </c:pt>
                <c:pt idx="51">
                  <c:v>6.37</c:v>
                </c:pt>
                <c:pt idx="52">
                  <c:v>11.629999999999999</c:v>
                </c:pt>
                <c:pt idx="5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D2-40BC-9D64-D9D7CBE169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745288"/>
        <c:axId val="284739408"/>
        <c:axId val="0"/>
      </c:bar3DChart>
      <c:catAx>
        <c:axId val="28474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39408"/>
        <c:crosses val="autoZero"/>
        <c:auto val="1"/>
        <c:lblAlgn val="ctr"/>
        <c:lblOffset val="100"/>
        <c:noMultiLvlLbl val="0"/>
      </c:catAx>
      <c:valAx>
        <c:axId val="28473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474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CA35C-AB3F-0D44-9877-2CB12F260F89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E08E2-07CB-A548-A84E-407746EF68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51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4186918" y="706955"/>
            <a:ext cx="4453374" cy="857250"/>
          </a:xfrm>
        </p:spPr>
        <p:txBody>
          <a:bodyPr>
            <a:noAutofit/>
          </a:bodyPr>
          <a:lstStyle>
            <a:lvl1pPr>
              <a:defRPr sz="240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7702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 hasCustomPrompt="1"/>
          </p:nvPr>
        </p:nvSpPr>
        <p:spPr>
          <a:xfrm>
            <a:off x="562190" y="402828"/>
            <a:ext cx="5840772" cy="728070"/>
          </a:xfrm>
        </p:spPr>
        <p:txBody>
          <a:bodyPr anchor="t" anchorCtr="0">
            <a:normAutofit/>
          </a:bodyPr>
          <a:lstStyle>
            <a:lvl1pPr algn="l">
              <a:defRPr sz="2000" baseline="0">
                <a:solidFill>
                  <a:srgbClr val="172440"/>
                </a:solidFill>
                <a:latin typeface="Verdana"/>
                <a:cs typeface="Verdana"/>
              </a:defRPr>
            </a:lvl1pPr>
          </a:lstStyle>
          <a:p>
            <a:r>
              <a:rPr lang="ru-RU" dirty="0" smtClean="0"/>
              <a:t>Образец заголовка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2190" y="1079256"/>
            <a:ext cx="5840772" cy="413156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563034" y="1650000"/>
            <a:ext cx="8123767" cy="2944226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Calibri Light"/>
                <a:cs typeface="Calibri Light"/>
              </a:defRPr>
            </a:lvl1pPr>
            <a:lvl2pPr>
              <a:defRPr sz="1400" b="0" i="0">
                <a:latin typeface="Calibri Light"/>
                <a:cs typeface="Calibri Light"/>
              </a:defRPr>
            </a:lvl2pPr>
            <a:lvl3pPr>
              <a:defRPr sz="1400" b="0" i="0">
                <a:latin typeface="Calibri Light"/>
                <a:cs typeface="Calibri Light"/>
              </a:defRPr>
            </a:lvl3pPr>
            <a:lvl4pPr>
              <a:defRPr sz="1400" b="0" i="0">
                <a:latin typeface="Calibri Light"/>
                <a:cs typeface="Calibri Light"/>
              </a:defRPr>
            </a:lvl4pPr>
            <a:lvl5pPr>
              <a:defRPr sz="14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11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B8650-2137-4CB8-856C-5383DD6B47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654A-6021-49E0-B411-512C66939471}" type="datetimeFigureOut">
              <a:rPr lang="ru-RU"/>
              <a:pPr>
                <a:defRPr/>
              </a:pPr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2F46A-CD6C-4888-B586-FFD57F1391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2064276" y="2236433"/>
            <a:ext cx="5166869" cy="857250"/>
          </a:xfrm>
        </p:spPr>
        <p:txBody>
          <a:bodyPr>
            <a:normAutofit/>
          </a:bodyPr>
          <a:lstStyle>
            <a:lvl1pPr>
              <a:defRPr sz="2400">
                <a:latin typeface="Verdana"/>
                <a:cs typeface="Verdana"/>
              </a:defRPr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094" y="206375"/>
            <a:ext cx="37177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</a:t>
            </a:r>
            <a:br>
              <a:rPr lang="ru-RU" dirty="0" smtClean="0"/>
            </a:br>
            <a:r>
              <a:rPr lang="ru-RU" dirty="0" smtClean="0"/>
              <a:t>в три строки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/>
  <p:txStyles>
    <p:titleStyle>
      <a:lvl1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1pPr>
      <a:lvl2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2pPr>
      <a:lvl3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3pPr>
      <a:lvl4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4pPr>
      <a:lvl5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5pPr>
      <a:lvl6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6pPr>
      <a:lvl7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7pPr>
      <a:lvl8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8pPr>
      <a:lvl9pPr eaLnBrk="1" hangingPunct="1">
        <a:lnSpc>
          <a:spcPct val="90000"/>
        </a:lnSpc>
        <a:defRPr sz="2475">
          <a:latin typeface="Calibri"/>
          <a:ea typeface="Calibri"/>
          <a:cs typeface="Calibri"/>
          <a:sym typeface="Calibri"/>
        </a:defRPr>
      </a:lvl9pPr>
    </p:titleStyle>
    <p:bodyStyle>
      <a:lvl1pPr marL="0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1pPr>
      <a:lvl2pPr marL="257162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2pPr>
      <a:lvl3pPr marL="514325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3pPr>
      <a:lvl4pPr marL="771487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4pPr>
      <a:lvl5pPr marL="1028649" indent="0" eaLnBrk="1" hangingPunct="1">
        <a:lnSpc>
          <a:spcPct val="90000"/>
        </a:lnSpc>
        <a:spcBef>
          <a:spcPts val="563"/>
        </a:spcBef>
        <a:buSzPct val="100000"/>
        <a:buFontTx/>
        <a:buNone/>
        <a:defRPr sz="1575">
          <a:latin typeface="Calibri"/>
          <a:ea typeface="Calibri"/>
          <a:cs typeface="Calibri"/>
          <a:sym typeface="Calibri"/>
        </a:defRPr>
      </a:lvl5pPr>
      <a:lvl6pPr marL="1485826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6pPr>
      <a:lvl7pPr marL="1742989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7pPr>
      <a:lvl8pPr marL="2000150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8pPr>
      <a:lvl9pPr marL="2257313" indent="-200015" eaLnBrk="1" hangingPunct="1">
        <a:lnSpc>
          <a:spcPct val="90000"/>
        </a:lnSpc>
        <a:spcBef>
          <a:spcPts val="563"/>
        </a:spcBef>
        <a:buSzPct val="100000"/>
        <a:buFont typeface="Arial"/>
        <a:buChar char="•"/>
        <a:defRPr sz="1575">
          <a:latin typeface="Calibri"/>
          <a:ea typeface="Calibri"/>
          <a:cs typeface="Calibri"/>
          <a:sym typeface="Calibri"/>
        </a:defRPr>
      </a:lvl9pPr>
    </p:bodyStyle>
    <p:otherStyle>
      <a:lvl1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eaLnBrk="1" hangingPunct="1">
        <a:defRPr sz="675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740441" y="27826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614" y="428848"/>
            <a:ext cx="53400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7940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b="0" i="0" kern="1200" baseline="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7991137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5686" y="426614"/>
            <a:ext cx="5859081" cy="796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  <a:r>
              <a:rPr lang="en-US" dirty="0"/>
              <a:t> </a:t>
            </a:r>
            <a:r>
              <a:rPr lang="ru-RU" dirty="0"/>
              <a:t>в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41748961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342884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Verdana"/>
          <a:ea typeface="+mj-ea"/>
          <a:cs typeface="Verdana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9D1BD-0BEB-464B-9104-5773324B2285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58A9-4423-2241-B885-4157D8602E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1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7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35B3-C2B0-A94F-BF40-36C103B64EE6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12AA-2900-5846-91D2-F5331677F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69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defTabSz="342884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62190" y="167267"/>
            <a:ext cx="7923888" cy="3534937"/>
          </a:xfrm>
        </p:spPr>
        <p:txBody>
          <a:bodyPr>
            <a:noAutofit/>
          </a:bodyPr>
          <a:lstStyle/>
          <a:p>
            <a:r>
              <a:rPr lang="ru-RU" b="1" dirty="0" smtClean="0"/>
              <a:t>«Формирование умений приобретения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дисциплин». ВПР.  9 класс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>
              <a:latin typeface="Calibri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3624146" y="3902927"/>
            <a:ext cx="5319132" cy="6912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1600" b="1" dirty="0" smtClean="0">
                <a:latin typeface="Calibri" pitchFamily="34" charset="0"/>
              </a:rPr>
              <a:t>Демина Светлана Валентиновна, </a:t>
            </a:r>
          </a:p>
          <a:p>
            <a:pPr algn="ctr"/>
            <a:r>
              <a:rPr lang="ru-RU" sz="1600" b="1" dirty="0" smtClean="0">
                <a:latin typeface="Calibri" pitchFamily="34" charset="0"/>
              </a:rPr>
              <a:t>учитель истории и обществознания </a:t>
            </a:r>
          </a:p>
          <a:p>
            <a:pPr algn="ctr"/>
            <a:r>
              <a:rPr lang="ru-RU" sz="1600" b="1" dirty="0" smtClean="0">
                <a:latin typeface="Calibri" pitchFamily="34" charset="0"/>
              </a:rPr>
              <a:t>МОУ «СОШ № 18» г.о.Электросталь</a:t>
            </a:r>
            <a:endParaRPr lang="ru-RU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6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Распределение заданий проверочной работы по позициям </a:t>
            </a:r>
            <a:r>
              <a:rPr lang="ru-RU" sz="2400" b="1" dirty="0" smtClean="0">
                <a:solidFill>
                  <a:srgbClr val="FF0000"/>
                </a:solidFill>
              </a:rPr>
              <a:t>кодификатора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Задание 10 -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нацелено на проверку умения анализировать и оценивать собственную деятельность и ее результаты. Задание предполагает систему вопросов об одном из видов деятельности в духовной и экономической сферах жизни с опорой на личный социальный опыт обучающегося.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23385"/>
            <a:ext cx="9144000" cy="424549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Задание 1</a:t>
            </a:r>
            <a:r>
              <a:rPr lang="ru-RU" sz="2400" dirty="0" smtClean="0"/>
              <a:t>. Театр является одним из видов искусств.</a:t>
            </a:r>
          </a:p>
          <a:p>
            <a:pPr marL="628650" indent="-514350">
              <a:buAutoNum type="arabicPeriod"/>
            </a:pPr>
            <a:r>
              <a:rPr lang="ru-RU" sz="2400" dirty="0" smtClean="0"/>
              <a:t>Как Вы думаете, почему театр считают синтетическим видом искусства?</a:t>
            </a:r>
          </a:p>
          <a:p>
            <a:pPr>
              <a:buNone/>
            </a:pPr>
            <a:r>
              <a:rPr lang="ru-RU" sz="2400" dirty="0" smtClean="0"/>
              <a:t>2. Составьте рассказ о себе как о театральном зрителе, ответив на следующие вопросы.</a:t>
            </a:r>
          </a:p>
          <a:p>
            <a:pPr>
              <a:buNone/>
            </a:pPr>
            <a:r>
              <a:rPr lang="ru-RU" sz="2400" dirty="0" smtClean="0"/>
              <a:t>1) По какой причине Вы часто/редко бываете в театре/смотрите театральные спектакли по телевизору (в Интернете)? С какой целью Вы делаете это чаще всего? / Если Вы не смотрите театральные постановки, то по какой причине?</a:t>
            </a:r>
          </a:p>
          <a:p>
            <a:pPr>
              <a:buNone/>
            </a:pPr>
            <a:r>
              <a:rPr lang="ru-RU" sz="2400" dirty="0" smtClean="0"/>
              <a:t>2) Что Вас больше всего привлекает в театральных постановках? Объясните причину.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67268"/>
            <a:ext cx="8520600" cy="4401607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Правильный ответ </a:t>
            </a:r>
            <a:r>
              <a:rPr lang="ru-RU" sz="2000" dirty="0" smtClean="0"/>
              <a:t>должен содержать следующие элементы:</a:t>
            </a:r>
          </a:p>
          <a:p>
            <a:pPr marL="571500" indent="-457200">
              <a:buAutoNum type="arabicParenR"/>
            </a:pPr>
            <a:r>
              <a:rPr lang="ru-RU" sz="2000" dirty="0" smtClean="0"/>
              <a:t>ответ на первый вопрос, например: театр включает в себя музыку, литературу, танец, архитектуру, живопись и т. д. Основным средством выразительности является актёрская игра, которая доносит до зрителя суть происходящего на сцене. При этом актёром может быть как человек, так и кукла или какой-либо предмет, управляемый человеком;</a:t>
            </a:r>
          </a:p>
          <a:p>
            <a:pPr marL="571500" indent="-457200">
              <a:buNone/>
            </a:pPr>
            <a:r>
              <a:rPr lang="ru-RU" sz="2000" dirty="0" smtClean="0"/>
              <a:t>2) рассказ о себе как о театральном зрителе должен включать в себя:</a:t>
            </a:r>
          </a:p>
          <a:p>
            <a:pPr>
              <a:buNone/>
            </a:pPr>
            <a:r>
              <a:rPr lang="ru-RU" sz="2000" dirty="0" smtClean="0"/>
              <a:t>– объяснение причины частого/редкого посещения театра / просмотра</a:t>
            </a:r>
          </a:p>
          <a:p>
            <a:pPr>
              <a:buNone/>
            </a:pPr>
            <a:r>
              <a:rPr lang="ru-RU" sz="2000" dirty="0" smtClean="0"/>
              <a:t>театральных спектаклей по телевизору (в Интернете);</a:t>
            </a:r>
          </a:p>
          <a:p>
            <a:pPr>
              <a:buNone/>
            </a:pPr>
            <a:r>
              <a:rPr lang="ru-RU" sz="2000" dirty="0" smtClean="0"/>
              <a:t>– объяснение того, какова цель посещения театра / причины того, что школьник не смотрит театральные постановки;</a:t>
            </a:r>
          </a:p>
          <a:p>
            <a:pPr>
              <a:buNone/>
            </a:pPr>
            <a:r>
              <a:rPr lang="ru-RU" sz="2000" dirty="0" smtClean="0"/>
              <a:t>– указание на то, что больше всего привлекает в театральных постановках;</a:t>
            </a:r>
          </a:p>
          <a:p>
            <a:pPr>
              <a:buNone/>
            </a:pPr>
            <a:r>
              <a:rPr lang="ru-RU" sz="2000" dirty="0" smtClean="0"/>
              <a:t>– объяснение своих предпочтений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2 и 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предполагают выбор и запись нескольких правильных ответов из предложенного перечня ответов. Задание 2 проверяет умение характеризовать понятия; задание 6 – умение применять обществоведческие знания в процессе решения типичных задач.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"/>
            <a:ext cx="8520600" cy="6356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15" y="635621"/>
            <a:ext cx="9010185" cy="393325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Выберите верные суждения и запишите </a:t>
            </a:r>
            <a:r>
              <a:rPr lang="ru-RU" sz="2000" b="1" dirty="0" smtClean="0"/>
              <a:t>цифры, под которыми они указаны.</a:t>
            </a:r>
          </a:p>
          <a:p>
            <a:pPr>
              <a:buNone/>
            </a:pPr>
            <a:r>
              <a:rPr lang="ru-RU" sz="2000" dirty="0" smtClean="0"/>
              <a:t>1) К капиталу относят здания и сооружения, оборудование, инфраструктуру и другие</a:t>
            </a:r>
          </a:p>
          <a:p>
            <a:pPr>
              <a:buNone/>
            </a:pPr>
            <a:r>
              <a:rPr lang="ru-RU" sz="2000" dirty="0" smtClean="0"/>
              <a:t>ценности.</a:t>
            </a:r>
          </a:p>
          <a:p>
            <a:pPr>
              <a:buNone/>
            </a:pPr>
            <a:r>
              <a:rPr lang="ru-RU" sz="2000" dirty="0" smtClean="0"/>
              <a:t>2) Информация как фактор производства включает в себя все знания и сведения, необходимые для квалифицированной экономической деятельности.</a:t>
            </a:r>
          </a:p>
          <a:p>
            <a:pPr>
              <a:buNone/>
            </a:pPr>
            <a:r>
              <a:rPr lang="ru-RU" sz="2000" dirty="0" smtClean="0"/>
              <a:t>3) Экономических ресурсов всегда больше, чем нужно для удовлетворения потребностей человека и общества.</a:t>
            </a:r>
          </a:p>
          <a:p>
            <a:pPr>
              <a:buNone/>
            </a:pPr>
            <a:r>
              <a:rPr lang="ru-RU" sz="2000" dirty="0" smtClean="0"/>
              <a:t>4) Доход владельца земли учёные-экономисты называют рентой.</a:t>
            </a:r>
          </a:p>
          <a:p>
            <a:pPr>
              <a:buNone/>
            </a:pPr>
            <a:r>
              <a:rPr lang="ru-RU" sz="2000" dirty="0" smtClean="0"/>
              <a:t>5) Товарами называют продукты труда, произведённые для собственного потребления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44966"/>
            <a:ext cx="8520600" cy="43489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579863"/>
            <a:ext cx="8520600" cy="3989012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Найдите в приведённом ниже списке два отличительных признака финансовой пирамиды, запишите </a:t>
            </a:r>
            <a:r>
              <a:rPr lang="ru-RU" sz="2000" b="1" dirty="0" smtClean="0"/>
              <a:t>цифры, под которыми они указаны.</a:t>
            </a:r>
          </a:p>
          <a:p>
            <a:pPr>
              <a:buNone/>
            </a:pPr>
            <a:r>
              <a:rPr lang="ru-RU" sz="2000" dirty="0" smtClean="0"/>
              <a:t>1) Отчеты о финансовом положении организации содержатся в открытых источниках.</a:t>
            </a:r>
          </a:p>
          <a:p>
            <a:pPr>
              <a:buNone/>
            </a:pPr>
            <a:r>
              <a:rPr lang="ru-RU" sz="2000" dirty="0" smtClean="0"/>
              <a:t>2) Информация о руководстве компании и её реквизитах доступна клиентам.</a:t>
            </a:r>
          </a:p>
          <a:p>
            <a:pPr>
              <a:buNone/>
            </a:pPr>
            <a:r>
              <a:rPr lang="ru-RU" sz="2000" dirty="0" smtClean="0"/>
              <a:t>3) Выплата дохода одних участников производится только за счёт вкладов других участников.</a:t>
            </a:r>
          </a:p>
          <a:p>
            <a:pPr>
              <a:buNone/>
            </a:pPr>
            <a:r>
              <a:rPr lang="ru-RU" sz="2000" dirty="0" smtClean="0"/>
              <a:t>4) Договор написан понятно, все реальные обязательства компании перед клиентом чётко зафиксированы.</a:t>
            </a:r>
          </a:p>
          <a:p>
            <a:pPr>
              <a:buNone/>
            </a:pPr>
            <a:r>
              <a:rPr lang="ru-RU" sz="2000" dirty="0" smtClean="0"/>
              <a:t>5) В рекламе сообщают, что высокая доходность обусловлена сверхприбыльными проектами или инвестициями, но подробную информацию о них найти невозможно.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Построено на основе графического представления статистической информации. Оно нацелено на проверку умения осуществлять поиск социальной информации, представленной в различных знаковых системах (диаграмма) и состоит из двух частей.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100\Downloads\Снимок экрана 2021-03-14 в 21.56.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99" y="1"/>
            <a:ext cx="7795238" cy="491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Предполагает установление соответствия между существенными чертами и признаками изученных социальных явлений и обществоведческими терминами и понятиями.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одзаголовок 2"/>
          <p:cNvSpPr txBox="1">
            <a:spLocks noChangeArrowheads="1"/>
          </p:cNvSpPr>
          <p:nvPr/>
        </p:nvSpPr>
        <p:spPr bwMode="auto">
          <a:xfrm>
            <a:off x="207169" y="225029"/>
            <a:ext cx="9144000" cy="51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100" b="1" dirty="0">
                <a:solidFill>
                  <a:srgbClr val="A50021"/>
                </a:solidFill>
              </a:rPr>
              <a:t>Обществознание. </a:t>
            </a:r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gray">
          <a:xfrm flipV="1">
            <a:off x="3050381" y="1172766"/>
            <a:ext cx="3111104" cy="37504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  <a:alpha val="23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49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98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47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97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6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95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44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93" algn="l" defTabSz="91429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40" name="AutoShape 64"/>
          <p:cNvSpPr>
            <a:spLocks noChangeArrowheads="1"/>
          </p:cNvSpPr>
          <p:nvPr/>
        </p:nvSpPr>
        <p:spPr bwMode="gray">
          <a:xfrm>
            <a:off x="3050381" y="872728"/>
            <a:ext cx="3111104" cy="423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rgbClr val="8A0000"/>
                </a:solidFill>
              </a:rPr>
              <a:t>Участники ВПР</a:t>
            </a:r>
          </a:p>
        </p:txBody>
      </p:sp>
      <p:sp>
        <p:nvSpPr>
          <p:cNvPr id="54" name="AutoShape 28"/>
          <p:cNvSpPr>
            <a:spLocks noChangeArrowheads="1"/>
          </p:cNvSpPr>
          <p:nvPr/>
        </p:nvSpPr>
        <p:spPr bwMode="gray">
          <a:xfrm rot="16200000" flipV="1">
            <a:off x="4373762" y="2406849"/>
            <a:ext cx="609600" cy="26312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  <a:alpha val="6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55" name="AutoShape 63"/>
          <p:cNvSpPr>
            <a:spLocks noChangeArrowheads="1"/>
          </p:cNvSpPr>
          <p:nvPr/>
        </p:nvSpPr>
        <p:spPr bwMode="gray">
          <a:xfrm>
            <a:off x="3257550" y="2361010"/>
            <a:ext cx="1369219" cy="354806"/>
          </a:xfrm>
          <a:prstGeom prst="roundRect">
            <a:avLst>
              <a:gd name="adj" fmla="val 12699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151" name="AutoShape 64"/>
          <p:cNvSpPr>
            <a:spLocks noChangeArrowheads="1"/>
          </p:cNvSpPr>
          <p:nvPr/>
        </p:nvSpPr>
        <p:spPr bwMode="gray">
          <a:xfrm>
            <a:off x="3269456" y="2399110"/>
            <a:ext cx="1338263" cy="284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ru-RU" sz="1100" b="1" dirty="0">
                <a:solidFill>
                  <a:srgbClr val="1D3252"/>
                </a:solidFill>
              </a:rPr>
              <a:t>Россия </a:t>
            </a:r>
          </a:p>
        </p:txBody>
      </p:sp>
      <p:sp>
        <p:nvSpPr>
          <p:cNvPr id="57" name="AutoShape 64"/>
          <p:cNvSpPr>
            <a:spLocks noChangeArrowheads="1"/>
          </p:cNvSpPr>
          <p:nvPr/>
        </p:nvSpPr>
        <p:spPr bwMode="gray">
          <a:xfrm>
            <a:off x="4918473" y="1764507"/>
            <a:ext cx="683419" cy="3321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srgbClr val="004F8A"/>
                </a:solidFill>
              </a:rPr>
              <a:t> 9 кл. </a:t>
            </a:r>
          </a:p>
        </p:txBody>
      </p:sp>
      <p:sp>
        <p:nvSpPr>
          <p:cNvPr id="58" name="AutoShape 64"/>
          <p:cNvSpPr>
            <a:spLocks noChangeArrowheads="1"/>
          </p:cNvSpPr>
          <p:nvPr/>
        </p:nvSpPr>
        <p:spPr bwMode="gray">
          <a:xfrm>
            <a:off x="4982766" y="2387203"/>
            <a:ext cx="898922" cy="328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454006 уч.</a:t>
            </a:r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gray">
          <a:xfrm rot="16200000" flipV="1">
            <a:off x="4376143" y="3011686"/>
            <a:ext cx="609600" cy="26312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  <a:alpha val="6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0" name="AutoShape 63"/>
          <p:cNvSpPr>
            <a:spLocks noChangeArrowheads="1"/>
          </p:cNvSpPr>
          <p:nvPr/>
        </p:nvSpPr>
        <p:spPr bwMode="gray">
          <a:xfrm>
            <a:off x="3244454" y="2958704"/>
            <a:ext cx="1370409" cy="354806"/>
          </a:xfrm>
          <a:prstGeom prst="roundRect">
            <a:avLst>
              <a:gd name="adj" fmla="val 12699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>
              <a:defRPr/>
            </a:pPr>
            <a:endParaRPr lang="ru-RU" sz="11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6156" name="AutoShape 64"/>
          <p:cNvSpPr>
            <a:spLocks noChangeArrowheads="1"/>
          </p:cNvSpPr>
          <p:nvPr/>
        </p:nvSpPr>
        <p:spPr bwMode="gray">
          <a:xfrm>
            <a:off x="3257551" y="2996804"/>
            <a:ext cx="1337072" cy="28455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9999"/>
            </a:prstShdw>
          </a:effectLst>
        </p:spPr>
        <p:txBody>
          <a:bodyPr wrap="none" lIns="68580" tIns="34290" rIns="68580" bIns="34290" anchor="ctr"/>
          <a:lstStyle/>
          <a:p>
            <a:pPr algn="ctr" eaLnBrk="1" hangingPunct="1"/>
            <a:r>
              <a:rPr lang="ru-RU" sz="1100" b="1" dirty="0">
                <a:solidFill>
                  <a:srgbClr val="1D3252"/>
                </a:solidFill>
              </a:rPr>
              <a:t>Московская область </a:t>
            </a:r>
          </a:p>
        </p:txBody>
      </p:sp>
      <p:sp>
        <p:nvSpPr>
          <p:cNvPr id="62" name="AutoShape 64"/>
          <p:cNvSpPr>
            <a:spLocks noChangeArrowheads="1"/>
          </p:cNvSpPr>
          <p:nvPr/>
        </p:nvSpPr>
        <p:spPr bwMode="gray">
          <a:xfrm>
            <a:off x="4982766" y="2984897"/>
            <a:ext cx="898922" cy="3286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</a:rPr>
              <a:t>15700 уч.</a:t>
            </a:r>
            <a:endParaRPr lang="ru-RU" sz="1200" b="1" dirty="0">
              <a:solidFill>
                <a:srgbClr val="1D3252"/>
              </a:solidFill>
            </a:endParaRPr>
          </a:p>
        </p:txBody>
      </p:sp>
      <p:sp>
        <p:nvSpPr>
          <p:cNvPr id="63" name="AutoShape 64"/>
          <p:cNvSpPr>
            <a:spLocks noChangeArrowheads="1"/>
          </p:cNvSpPr>
          <p:nvPr/>
        </p:nvSpPr>
        <p:spPr bwMode="gray">
          <a:xfrm>
            <a:off x="3574257" y="1764506"/>
            <a:ext cx="898922" cy="33456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accent1">
                <a:lumMod val="40000"/>
                <a:lumOff val="60000"/>
              </a:schemeClr>
            </a:solidFill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500" b="1" dirty="0">
                <a:solidFill>
                  <a:srgbClr val="C00000"/>
                </a:solidFill>
              </a:rPr>
              <a:t> 2020</a:t>
            </a:r>
            <a:endParaRPr lang="ru-RU" sz="1500" b="1" dirty="0">
              <a:solidFill>
                <a:srgbClr val="1D3252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130154" y="2231231"/>
            <a:ext cx="2869406" cy="12358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7" name="AutoShape 28"/>
          <p:cNvSpPr>
            <a:spLocks noChangeArrowheads="1"/>
          </p:cNvSpPr>
          <p:nvPr/>
        </p:nvSpPr>
        <p:spPr bwMode="gray">
          <a:xfrm rot="16200000" flipV="1">
            <a:off x="4380310" y="1814513"/>
            <a:ext cx="596504" cy="26312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lumMod val="65000"/>
                  <a:alpha val="6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00\Downloads\Снимок экрана 2021-03-14 в 21.56.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6450"/>
            <a:ext cx="9023350" cy="353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00723"/>
            <a:ext cx="8520600" cy="568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69435"/>
            <a:ext cx="8520600" cy="37994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Направлено на анализ социальной ситуации, описанной в форме цитаты известного писателя, ученого, общественного деятеля и т.п. Задание включает в себя систему вопросов, проверяющих знание/понимание социальных свойств человека, особенностей его взаимодействия с другими людьми, а также умение объяснять элементарные взаимосвязи изученных социальных объектов. Обучающийся должен сначала объяснить значения отдельных слов, словосочетаний, а затем – смысл всего высказывания.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00\Downloads\Снимок экрана 2021-03-14 в 21.57.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8878" cy="1625600"/>
          </a:xfrm>
          <a:prstGeom prst="rect">
            <a:avLst/>
          </a:prstGeom>
          <a:noFill/>
        </p:spPr>
      </p:pic>
      <p:pic>
        <p:nvPicPr>
          <p:cNvPr id="3075" name="Picture 3" descr="C:\Users\100\Downloads\Снимок экрана 2021-03-14 в 21.58.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9274"/>
            <a:ext cx="7924800" cy="3331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56117"/>
            <a:ext cx="8520600" cy="568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24829"/>
            <a:ext cx="8520600" cy="38440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Предполагает анализ визуального изображения социальных объектов, социальных ситуаций. Обучающийся должен осуществить поиск социальной информации, представленной в различных знаковых системах(фотоизображение) и выполнить задания, связанные с тремя соответствующими фотографиями.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100\Downloads\Снимок экрана 2021-03-14 в 21.56.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99" y="0"/>
            <a:ext cx="7650271" cy="4988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89571"/>
            <a:ext cx="8520600" cy="56871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Задания 8 и 9 (задача)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58283"/>
            <a:ext cx="8520600" cy="3810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требуют: анализа представленной информации. При выполнении этого задания проверяется умение применять обществоведческие знания в процессе решения типичных задач в области социальных отношений, адекватных возрасту обучающихся.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67268"/>
            <a:ext cx="8520600" cy="53525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8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02527"/>
            <a:ext cx="8520600" cy="38663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Студент Борис получил в социальной сети от своего друга сообщение: «Привет, пришёл</a:t>
            </a:r>
          </a:p>
          <a:p>
            <a:pPr>
              <a:buNone/>
            </a:pPr>
            <a:r>
              <a:rPr lang="ru-RU" dirty="0" smtClean="0"/>
              <a:t>    покупать Петру подарок на день рождения и понял, что мне не хватает 700 рублей. Сбрось мне на карту, а я завтра верну».</a:t>
            </a:r>
          </a:p>
          <a:p>
            <a:pPr>
              <a:buNone/>
            </a:pPr>
            <a:r>
              <a:rPr lang="ru-RU" sz="2800" b="1" i="1" dirty="0" smtClean="0"/>
              <a:t>    В чём состоит опасность данной ситуации для личных финансов Бориса? Как ему  правильно поступить в данной ситуации?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9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Марианна по программе </a:t>
            </a:r>
            <a:r>
              <a:rPr lang="ru-RU" dirty="0" err="1" smtClean="0"/>
              <a:t>бакалавриата</a:t>
            </a:r>
            <a:r>
              <a:rPr lang="ru-RU" dirty="0" smtClean="0"/>
              <a:t> направления «Биология» изучает математику, физику, химию и т.д. </a:t>
            </a:r>
            <a:r>
              <a:rPr lang="ru-RU" b="1" i="1" dirty="0" smtClean="0"/>
              <a:t>К какому уровню образования относится организация, в которой обучается Марианна?</a:t>
            </a:r>
            <a:endParaRPr lang="ru-RU" b="1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Направлено на проверку умения осознанно и произвольно строить речевое высказывание в письменной форме на заданную тему с использованием шести предложенных понятий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144966"/>
            <a:ext cx="8520600" cy="557561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02527"/>
            <a:ext cx="8520600" cy="38663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Привлекая обществоведческие знания, составьте краткое (из 5–7 предложений) сообщение о значении разделения труда, используя все приведённые ниже понятия.</a:t>
            </a:r>
          </a:p>
          <a:p>
            <a:pPr>
              <a:buNone/>
            </a:pPr>
            <a:r>
              <a:rPr lang="ru-RU" i="1" dirty="0" smtClean="0"/>
              <a:t>    Производство, экономические блага, ресурсы, разделение труда, производительность труда, работник.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На выполнение работы по обществознанию </a:t>
            </a:r>
            <a:br>
              <a:rPr lang="ru-RU" sz="2800" b="1" dirty="0" smtClean="0"/>
            </a:br>
            <a:r>
              <a:rPr lang="ru-RU" sz="2800" b="1" dirty="0" smtClean="0"/>
              <a:t>даётся 45 минут. 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Назначение КИМ для проведения проверочной работы по обществознанию – оценить качество общеобразовательной подготовки обучающихся 8 классов в соответствии с требованиями ФГОС.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780585"/>
          </a:xfrm>
        </p:spPr>
        <p:txBody>
          <a:bodyPr/>
          <a:lstStyle/>
          <a:p>
            <a:r>
              <a:rPr lang="ru-RU" dirty="0" smtClean="0"/>
              <a:t>Система оценивания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780585"/>
            <a:ext cx="8520600" cy="378829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Задания 2, 4, 6 и 9 оцениваются 1 баллом. Задание считается выполненным верно, если ответ записан в той форме, которая указана в инструкции по выполнению задания. Выполнение каждого из заданий 1, 3, 5, 7, 8, 10 оценивается в зависимости от полноты и правильности ответа в соответствии с критериями оценивания. Полный правильный ответ на задание 8 оценивается 2 баллами; заданий 5 и 7 – 3 баллами; заданий 1 и 3 – 4 баллами, задание 10 – 5 баллами. Максимальный балл за выполнение работы – 25.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Рекомендации по переводу первичных баллов в отметки по пятибалльной шкале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22-25 – 5</a:t>
            </a:r>
          </a:p>
          <a:p>
            <a:r>
              <a:rPr lang="ru-RU" dirty="0" smtClean="0"/>
              <a:t>17-21 – 4</a:t>
            </a:r>
          </a:p>
          <a:p>
            <a:r>
              <a:rPr lang="ru-RU" dirty="0" smtClean="0"/>
              <a:t>11-16 – 3</a:t>
            </a:r>
          </a:p>
          <a:p>
            <a:r>
              <a:rPr lang="ru-RU" dirty="0" smtClean="0"/>
              <a:t>0-10 - 2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 noChangeArrowheads="1"/>
          </p:cNvSpPr>
          <p:nvPr/>
        </p:nvSpPr>
        <p:spPr bwMode="auto">
          <a:xfrm>
            <a:off x="0" y="263129"/>
            <a:ext cx="9144000" cy="51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100" b="1" dirty="0">
                <a:solidFill>
                  <a:srgbClr val="A50021"/>
                </a:solidFill>
              </a:rPr>
              <a:t>Обществознание. 9 класс.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1428750" y="1186576"/>
          <a:ext cx="6057900" cy="338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одзаголовок 2"/>
          <p:cNvSpPr txBox="1">
            <a:spLocks noChangeArrowheads="1"/>
          </p:cNvSpPr>
          <p:nvPr/>
        </p:nvSpPr>
        <p:spPr bwMode="auto">
          <a:xfrm>
            <a:off x="769144" y="270273"/>
            <a:ext cx="6905625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100" b="1" dirty="0">
                <a:solidFill>
                  <a:srgbClr val="A50021"/>
                </a:solidFill>
              </a:rPr>
              <a:t>Обществознание. 9 класс - 2020 (по программе 8 класса) 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endParaRPr lang="ru-RU" sz="2100" b="1" dirty="0">
              <a:solidFill>
                <a:srgbClr val="A50021"/>
              </a:solidFill>
            </a:endParaRPr>
          </a:p>
        </p:txBody>
      </p:sp>
      <p:sp>
        <p:nvSpPr>
          <p:cNvPr id="8195" name="Подзаголовок 2"/>
          <p:cNvSpPr txBox="1">
            <a:spLocks noChangeArrowheads="1"/>
          </p:cNvSpPr>
          <p:nvPr/>
        </p:nvSpPr>
        <p:spPr bwMode="auto">
          <a:xfrm>
            <a:off x="3626644" y="672704"/>
            <a:ext cx="2171700" cy="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ru-RU" b="1" dirty="0">
                <a:solidFill>
                  <a:srgbClr val="1D3252"/>
                </a:solidFill>
              </a:rPr>
              <a:t>ТОП - дефицитов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4344" y="1075135"/>
          <a:ext cx="8168878" cy="3680460"/>
        </p:xfrm>
        <a:graphic>
          <a:graphicData uri="http://schemas.openxmlformats.org/drawingml/2006/table">
            <a:tbl>
              <a:tblPr/>
              <a:tblGrid>
                <a:gridCol w="726281"/>
                <a:gridCol w="7442597"/>
              </a:tblGrid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Номер задания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Блоки ПООП НОО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выпускник научится /получит возможность научиться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или проверяемые требования (умения) в соответствии с ФГОС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29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дисциплин.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348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процессам; развитие социального кругозора и формирование познавательного интереса к изучению общественных дисциплин. Находить, извлекать и осмысливать информацию различного характера, полученную из доступных источников (фотоизображений),  систематизировать, анализировать полученные данные; применять полученную информацию для соотнесения собственного поведения и поступков других людей с нормами поведения, установленными законом.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 формулировать и аргументировать собственные суждения, касающиеся отдельных вопросов экономической жизни и опирающиеся на экономические знания и личный опыт. </a:t>
                      </a:r>
                    </a:p>
                  </a:txBody>
                  <a:tcPr marL="7144" marR="7144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13" name="Подзаголовок 2"/>
          <p:cNvSpPr txBox="1">
            <a:spLocks noChangeArrowheads="1"/>
          </p:cNvSpPr>
          <p:nvPr/>
        </p:nvSpPr>
        <p:spPr bwMode="auto">
          <a:xfrm>
            <a:off x="7939087" y="95250"/>
            <a:ext cx="1101329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1500" b="1" dirty="0">
                <a:solidFill>
                  <a:srgbClr val="004F8A"/>
                </a:solidFill>
                <a:hlinkClick r:id="rId2" action="ppaction://hlinksldjump"/>
              </a:rPr>
              <a:t>Перечень ВПР </a:t>
            </a:r>
            <a:endParaRPr lang="ru-RU" sz="1500" b="1" dirty="0">
              <a:solidFill>
                <a:srgbClr val="004F8A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 txBox="1">
            <a:spLocks noChangeArrowheads="1"/>
          </p:cNvSpPr>
          <p:nvPr/>
        </p:nvSpPr>
        <p:spPr bwMode="auto">
          <a:xfrm>
            <a:off x="1747838" y="82154"/>
            <a:ext cx="6317456" cy="40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100" b="1" dirty="0">
                <a:solidFill>
                  <a:srgbClr val="A50021"/>
                </a:solidFill>
              </a:rPr>
              <a:t>Обществознание. 9 класс. Примеры заданий – 2020, </a:t>
            </a:r>
            <a:r>
              <a:rPr lang="ru-RU" altLang="ru-RU" sz="2100" b="1" dirty="0">
                <a:solidFill>
                  <a:srgbClr val="A50021"/>
                </a:solidFill>
              </a:rPr>
              <a:t>вызвавших наибольшие затруднения</a:t>
            </a:r>
            <a:endParaRPr lang="ru-RU" sz="2100" b="1" dirty="0">
              <a:solidFill>
                <a:srgbClr val="A50021"/>
              </a:solidFill>
            </a:endParaRP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281" y="1601391"/>
            <a:ext cx="3981450" cy="9965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6300" y="1594248"/>
            <a:ext cx="3981450" cy="22169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221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8" y="3542110"/>
            <a:ext cx="3981450" cy="79295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9088" y="723900"/>
            <a:ext cx="4057650" cy="91563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1.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29150" y="723900"/>
            <a:ext cx="4400550" cy="74635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7.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272" y="2703910"/>
            <a:ext cx="4056459" cy="91563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7144" algn="just">
              <a:spcBef>
                <a:spcPts val="109"/>
              </a:spcBef>
              <a:defRPr/>
            </a:pPr>
            <a:r>
              <a:rPr lang="ru-RU" sz="1100" b="1" dirty="0">
                <a:solidFill>
                  <a:srgbClr val="002060"/>
                </a:solidFill>
                <a:latin typeface="+mn-lt"/>
              </a:rPr>
              <a:t>10. Умение осознанно использовать речевые средства в соответствии с задачей коммуникации, формулировать и аргументировать собственные суждения, касающиеся отдельных вопросов экономической жизни и опирающиеся на и личный опыт.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 noChangeArrowheads="1"/>
          </p:cNvSpPr>
          <p:nvPr/>
        </p:nvSpPr>
        <p:spPr bwMode="auto">
          <a:xfrm>
            <a:off x="0" y="0"/>
            <a:ext cx="9144000" cy="51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ru-RU" sz="2100" b="1" dirty="0">
                <a:solidFill>
                  <a:srgbClr val="A50021"/>
                </a:solidFill>
              </a:rPr>
              <a:t>Обществознание. 9 класс.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239086" y="415255"/>
          <a:ext cx="8644855" cy="434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mypresentation.ru/documents_6/8342e1c40ded32805d5126750f6b497d/img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7423" y="0"/>
            <a:ext cx="6857999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379141"/>
            <a:ext cx="8520600" cy="4189734"/>
          </a:xfrm>
        </p:spPr>
        <p:txBody>
          <a:bodyPr/>
          <a:lstStyle/>
          <a:p>
            <a:r>
              <a:rPr lang="ru-RU" dirty="0" smtClean="0"/>
              <a:t>Результаты ВПР могут быть использованы образовательными организациями для совершенствования </a:t>
            </a:r>
            <a:r>
              <a:rPr lang="ru-RU" b="1" dirty="0" smtClean="0"/>
              <a:t>методики преподавания обществознания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предусмотрено </a:t>
            </a:r>
            <a:r>
              <a:rPr lang="ru-RU" dirty="0" smtClean="0"/>
              <a:t>использование результатов ВПР </a:t>
            </a:r>
            <a:r>
              <a:rPr lang="ru-RU" dirty="0" smtClean="0">
                <a:solidFill>
                  <a:srgbClr val="FF0000"/>
                </a:solidFill>
              </a:rPr>
              <a:t>для оценки деятельности </a:t>
            </a:r>
            <a:r>
              <a:rPr lang="ru-RU" dirty="0" smtClean="0"/>
              <a:t>образовательных организаций, </a:t>
            </a:r>
            <a:r>
              <a:rPr lang="ru-RU" dirty="0" smtClean="0">
                <a:solidFill>
                  <a:srgbClr val="FF0000"/>
                </a:solidFill>
              </a:rPr>
              <a:t>учителей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278780"/>
            <a:ext cx="8520600" cy="429009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Работа состоит из </a:t>
            </a:r>
            <a:r>
              <a:rPr lang="ru-RU" sz="2800" b="1" dirty="0" smtClean="0"/>
              <a:t>10 заданий</a:t>
            </a:r>
            <a:r>
              <a:rPr lang="ru-RU" sz="2800" dirty="0" smtClean="0"/>
              <a:t>, из которых </a:t>
            </a:r>
            <a:r>
              <a:rPr lang="ru-RU" sz="2800" b="1" dirty="0" smtClean="0"/>
              <a:t>4 задания</a:t>
            </a:r>
            <a:r>
              <a:rPr lang="ru-RU" sz="2800" dirty="0" smtClean="0"/>
              <a:t> предполагают краткий ответ в виде комбинации цифр ИЛИ слова (словосочетания); </a:t>
            </a:r>
            <a:r>
              <a:rPr lang="ru-RU" sz="2800" b="1" u="sng" dirty="0" smtClean="0"/>
              <a:t>6 заданий – развернутый ответ</a:t>
            </a:r>
            <a:r>
              <a:rPr lang="ru-RU" sz="2800" dirty="0" smtClean="0"/>
              <a:t>. Задания в совокупности охватывают различные аспекты содержания базовых социальных ролей (гражданина, потребителя, труженика(работника), члена семьи), а также основы межличностных отношений и особенности поведения человека в современной информационной среде.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312234"/>
            <a:ext cx="8520600" cy="425664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Проверяемые знания по темам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Сфера духовной культуры;</a:t>
            </a:r>
          </a:p>
          <a:p>
            <a:r>
              <a:rPr lang="ru-RU" dirty="0" smtClean="0"/>
              <a:t>Экономика;</a:t>
            </a:r>
          </a:p>
          <a:p>
            <a:r>
              <a:rPr lang="ru-RU" dirty="0" smtClean="0"/>
              <a:t>Право.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Максимальный первичный балл – 25.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Распределение заданий проверочной работы по позициям </a:t>
            </a:r>
            <a:r>
              <a:rPr lang="ru-RU" sz="2400" b="1" dirty="0" smtClean="0">
                <a:solidFill>
                  <a:srgbClr val="FF0000"/>
                </a:solidFill>
              </a:rPr>
              <a:t>кодификатора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Задание 1, 2, 4, 6, 8, 9 -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</a:t>
            </a: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 Распределение заданий проверочной работы по позициям кодификаторов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Задание 3, 7-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628078"/>
            <a:ext cx="8520600" cy="29407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 Распределение заданий проверочной работы по позициям </a:t>
            </a:r>
            <a:r>
              <a:rPr lang="ru-RU" sz="2000" b="1" dirty="0" smtClean="0">
                <a:solidFill>
                  <a:srgbClr val="FF0000"/>
                </a:solidFill>
              </a:rPr>
              <a:t>кодификатора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Задание 5 -Понимание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 с нравственными ценностями и нормами поведения, установленными законодательством Российской Федерации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1700" y="1706137"/>
            <a:ext cx="8520600" cy="28627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АСОУтитул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9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по умолчанию.thmx</Template>
  <TotalTime>4709</TotalTime>
  <Words>1559</Words>
  <Application>Microsoft Office PowerPoint</Application>
  <PresentationFormat>Экран (16:9)</PresentationFormat>
  <Paragraphs>117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36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Helvetica Neue</vt:lpstr>
      <vt:lpstr>Times New Roman</vt:lpstr>
      <vt:lpstr>Verdana</vt:lpstr>
      <vt:lpstr>ТемаАСОУтитул</vt:lpstr>
      <vt:lpstr>Специальное оформление</vt:lpstr>
      <vt:lpstr>8_Специальное оформление</vt:lpstr>
      <vt:lpstr>9_Специальное оформление</vt:lpstr>
      <vt:lpstr>1_Специальное оформление</vt:lpstr>
      <vt:lpstr>2_Специальное оформление</vt:lpstr>
      <vt:lpstr>«Формирование умений приобретения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обучающихся, межличностных отношений, включая отношения между людьми различных национальностей и вероисповеданий, возрастов и социальных групп; развитие социального кругозора и формирование познавательного интереса к изучению общественных дисциплин». ВПР.  9 класс </vt:lpstr>
      <vt:lpstr>Презентация PowerPoint</vt:lpstr>
      <vt:lpstr>На выполнение работы по обществознанию  даётся 45 минут. </vt:lpstr>
      <vt:lpstr>Презентация PowerPoint</vt:lpstr>
      <vt:lpstr>Презентация PowerPoint</vt:lpstr>
      <vt:lpstr>Презентация PowerPoint</vt:lpstr>
      <vt:lpstr>        Распределение заданий проверочной работы по позициям кодификатора      Задание 1, 2, 4, 6, 8, 9 - Приобретение теоретических знаний и опыта применения полученных знаний и умений для определения собственной активной позиции в общественной жизни, для решения типичных задач в области социальных отношений, адекватных возрасту обучающихся</vt:lpstr>
      <vt:lpstr>      Распределение заданий проверочной работы по позициям кодификаторов   Задание 3, 7- Освоение приемов работы с социально значимой информацией, ее осмысление; развитие способностей обучающихся делать необходимые выводы и давать обоснованные оценки социальным событиям и процессам</vt:lpstr>
      <vt:lpstr>        Распределение заданий проверочной работы по позициям кодификатора     Задание 5 -Понимание основных принципов жизни общества, основ современных научных теорий общественного развития; формирование основ правосознания для соотнесения собственного поведения и поступков других людей  с нравственными ценностями и нормами поведения, установленными законодательством Российской Федерации</vt:lpstr>
      <vt:lpstr>    Распределение заданий проверочной работы по позициям кодификатора  Задание 10 - Умение осознанно использовать речевые средства в соответствии с задачей коммуникации; владение устной и письменной речью, монологической контекстной речью</vt:lpstr>
      <vt:lpstr>Задание 1</vt:lpstr>
      <vt:lpstr>Презентация PowerPoint</vt:lpstr>
      <vt:lpstr>Презентация PowerPoint</vt:lpstr>
      <vt:lpstr>Задание 2 и 6</vt:lpstr>
      <vt:lpstr>Задание 2</vt:lpstr>
      <vt:lpstr>Задание 6</vt:lpstr>
      <vt:lpstr>Задание 3</vt:lpstr>
      <vt:lpstr>Презентация PowerPoint</vt:lpstr>
      <vt:lpstr>Задание 4</vt:lpstr>
      <vt:lpstr>Презентация PowerPoint</vt:lpstr>
      <vt:lpstr>Задание 5</vt:lpstr>
      <vt:lpstr>Презентация PowerPoint</vt:lpstr>
      <vt:lpstr>Задание 7</vt:lpstr>
      <vt:lpstr>Презентация PowerPoint</vt:lpstr>
      <vt:lpstr>Задания 8 и 9 (задача)</vt:lpstr>
      <vt:lpstr>Задание 8</vt:lpstr>
      <vt:lpstr>Задание 9</vt:lpstr>
      <vt:lpstr>Задание 10</vt:lpstr>
      <vt:lpstr>Задание 10</vt:lpstr>
      <vt:lpstr>Система оценивания</vt:lpstr>
      <vt:lpstr>Рекомендации по переводу первичных баллов в отметки по пятибалльной шкале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Ольга Щенина</cp:lastModifiedBy>
  <cp:revision>92</cp:revision>
  <dcterms:created xsi:type="dcterms:W3CDTF">2020-04-09T22:49:10Z</dcterms:created>
  <dcterms:modified xsi:type="dcterms:W3CDTF">2021-03-14T19:17:48Z</dcterms:modified>
</cp:coreProperties>
</file>