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  <p:sldMasterId id="2147483692" r:id="rId3"/>
    <p:sldMasterId id="2147483694" r:id="rId4"/>
    <p:sldMasterId id="2147483696" r:id="rId5"/>
    <p:sldMasterId id="2147483699" r:id="rId6"/>
    <p:sldMasterId id="2147483701" r:id="rId7"/>
  </p:sldMasterIdLst>
  <p:sldIdLst>
    <p:sldId id="256" r:id="rId8"/>
    <p:sldId id="257" r:id="rId9"/>
    <p:sldId id="258" r:id="rId10"/>
    <p:sldId id="260" r:id="rId11"/>
    <p:sldId id="259" r:id="rId12"/>
    <p:sldId id="275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8" r:id="rId22"/>
    <p:sldId id="269" r:id="rId23"/>
    <p:sldId id="279" r:id="rId24"/>
    <p:sldId id="270" r:id="rId25"/>
    <p:sldId id="281" r:id="rId26"/>
    <p:sldId id="271" r:id="rId27"/>
    <p:sldId id="272" r:id="rId28"/>
    <p:sldId id="282" r:id="rId29"/>
    <p:sldId id="273" r:id="rId30"/>
    <p:sldId id="274" r:id="rId31"/>
    <p:sldId id="280" r:id="rId32"/>
    <p:sldId id="27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C07"/>
    <a:srgbClr val="FF6600"/>
    <a:srgbClr val="E3DED1"/>
    <a:srgbClr val="95F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MAX балл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570657361011691E-2"/>
                  <c:y val="-1.13038710535504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35D770D-5FC3-4097-A430-A79807C0176B}" type="VALUE">
                      <a:rPr lang="en-US" sz="1100" smtClean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9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dirty="0" smtClean="0">
                        <a:solidFill>
                          <a:schemeClr val="tx1"/>
                        </a:solidFill>
                      </a:rPr>
                      <a:t>(2281)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3661616161616"/>
                      <c:h val="7.21680814254074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E-4554-90DC-3AD4A0D3F634}"/>
                </c:ext>
              </c:extLst>
            </c:dLbl>
            <c:dLbl>
              <c:idx val="1"/>
              <c:layout>
                <c:manualLayout>
                  <c:x val="-2.3989898989899037E-2"/>
                  <c:y val="-2.2607996415272138E-2"/>
                </c:manualLayout>
              </c:layout>
              <c:tx>
                <c:rich>
                  <a:bodyPr/>
                  <a:lstStyle/>
                  <a:p>
                    <a:fld id="{D068FB79-D2FA-42DB-A595-AC268C9D1B8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(5656)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BE-4554-90DC-3AD4A0D3F634}"/>
                </c:ext>
              </c:extLst>
            </c:dLbl>
            <c:dLbl>
              <c:idx val="2"/>
              <c:layout>
                <c:manualLayout>
                  <c:x val="-2.0202020202020204E-2"/>
                  <c:y val="-2.9067423962492598E-2"/>
                </c:manualLayout>
              </c:layout>
              <c:tx>
                <c:rich>
                  <a:bodyPr/>
                  <a:lstStyle/>
                  <a:p>
                    <a:fld id="{9B5455FE-69E9-4900-9187-3F3CA5F2953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(7984)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BE-4554-90DC-3AD4A0D3F634}"/>
                </c:ext>
              </c:extLst>
            </c:dLbl>
            <c:dLbl>
              <c:idx val="3"/>
              <c:layout>
                <c:manualLayout>
                  <c:x val="-2.1464646464646464E-2"/>
                  <c:y val="-2.9067423962492716E-2"/>
                </c:manualLayout>
              </c:layout>
              <c:tx>
                <c:rich>
                  <a:bodyPr/>
                  <a:lstStyle/>
                  <a:p>
                    <a:fld id="{66597DAD-F84D-45CB-A101-65C273C3257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(3956)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BE-4554-90DC-3AD4A0D3F634}"/>
                </c:ext>
              </c:extLst>
            </c:dLbl>
            <c:dLbl>
              <c:idx val="4"/>
              <c:layout>
                <c:manualLayout>
                  <c:x val="-2.0202020202020294E-2"/>
                  <c:y val="-3.2297137736102884E-2"/>
                </c:manualLayout>
              </c:layout>
              <c:tx>
                <c:rich>
                  <a:bodyPr/>
                  <a:lstStyle/>
                  <a:p>
                    <a:fld id="{C6D22F36-29BB-4877-814D-E0362D30DB9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(9857)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2BE-4554-90DC-3AD4A0D3F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7.9000000000000001E-2</c:v>
                </c:pt>
                <c:pt idx="1">
                  <c:v>0.19700000000000001</c:v>
                </c:pt>
                <c:pt idx="2">
                  <c:v>0.27800000000000002</c:v>
                </c:pt>
                <c:pt idx="3">
                  <c:v>0.13800000000000001</c:v>
                </c:pt>
                <c:pt idx="4">
                  <c:v>0.34300000000000003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BE-4554-90DC-3AD4A0D3F6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spPr>
            <a:solidFill>
              <a:srgbClr val="E54C0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747255160298636E-2"/>
                  <c:y val="-3.049021056601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D7934E5-DC88-4D34-A971-4224A318F3BD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(1885)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593434343434342E-2"/>
                      <c:h val="5.375871291582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2BE-4554-90DC-3AD4A0D3F634}"/>
                </c:ext>
              </c:extLst>
            </c:dLbl>
            <c:dLbl>
              <c:idx val="1"/>
              <c:layout>
                <c:manualLayout>
                  <c:x val="2.6515151515151516E-2"/>
                  <c:y val="-3.8756565283323462E-2"/>
                </c:manualLayout>
              </c:layout>
              <c:tx>
                <c:rich>
                  <a:bodyPr/>
                  <a:lstStyle/>
                  <a:p>
                    <a:fld id="{8A709D00-EBE1-41FA-8AAD-A50266D6120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(5137)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2BE-4554-90DC-3AD4A0D3F634}"/>
                </c:ext>
              </c:extLst>
            </c:dLbl>
            <c:dLbl>
              <c:idx val="2"/>
              <c:layout>
                <c:manualLayout>
                  <c:x val="7.575757575757576E-3"/>
                  <c:y val="-4.521599283054404E-2"/>
                </c:manualLayout>
              </c:layout>
              <c:tx>
                <c:rich>
                  <a:bodyPr/>
                  <a:lstStyle/>
                  <a:p>
                    <a:fld id="{F6EC1B85-AF12-4CEB-9491-7DA56E6048D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(12096)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2BE-4554-90DC-3AD4A0D3F634}"/>
                </c:ext>
              </c:extLst>
            </c:dLbl>
            <c:dLbl>
              <c:idx val="3"/>
              <c:layout>
                <c:manualLayout>
                  <c:x val="6.3131313131312202E-3"/>
                  <c:y val="-2.9067423962492598E-2"/>
                </c:manualLayout>
              </c:layout>
              <c:tx>
                <c:rich>
                  <a:bodyPr/>
                  <a:lstStyle/>
                  <a:p>
                    <a:fld id="{3A1CDD3D-E748-4530-9DD9-9E85DEBEAEE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(14273)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2BE-4554-90DC-3AD4A0D3F634}"/>
                </c:ext>
              </c:extLst>
            </c:dLbl>
            <c:dLbl>
              <c:idx val="4"/>
              <c:layout>
                <c:manualLayout>
                  <c:x val="7.5757575757574832E-3"/>
                  <c:y val="-3.2297137736102911E-2"/>
                </c:manualLayout>
              </c:layout>
              <c:tx>
                <c:rich>
                  <a:bodyPr/>
                  <a:lstStyle/>
                  <a:p>
                    <a:fld id="{9FF37639-F9BE-4A15-95A2-83A1D021381E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(18846)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2BE-4554-90DC-3AD4A0D3F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0.0%</c:formatCode>
                <c:ptCount val="5"/>
                <c:pt idx="0">
                  <c:v>6.6000000000000003E-2</c:v>
                </c:pt>
                <c:pt idx="1">
                  <c:v>0.17899999999999999</c:v>
                </c:pt>
                <c:pt idx="2">
                  <c:v>0.42099999999999999</c:v>
                </c:pt>
                <c:pt idx="3">
                  <c:v>0.497</c:v>
                </c:pt>
                <c:pt idx="4">
                  <c:v>0.65700000000000003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BE-4554-90DC-3AD4A0D3F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312928"/>
        <c:axId val="250313760"/>
        <c:axId val="0"/>
      </c:bar3DChart>
      <c:catAx>
        <c:axId val="2503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0313760"/>
        <c:crosses val="autoZero"/>
        <c:auto val="1"/>
        <c:lblAlgn val="ctr"/>
        <c:lblOffset val="100"/>
        <c:noMultiLvlLbl val="0"/>
      </c:catAx>
      <c:valAx>
        <c:axId val="25031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031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90512-1485-44C9-B128-8A401C888F9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B56735D-88A5-4613-B240-7F9157FB56C4}">
      <dgm:prSet phldrT="[Текст]" custT="1"/>
      <dgm:spPr>
        <a:xfrm>
          <a:off x="1691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Вспомогательный глагол</a:t>
          </a:r>
          <a:endParaRPr lang="ru-RU" sz="16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D5B52088-EBFB-4087-B214-639D879BC62E}" type="parTrans" cxnId="{2B245BBC-BB83-4C71-BE52-9CAD6848DF9A}">
      <dgm:prSet/>
      <dgm:spPr/>
      <dgm:t>
        <a:bodyPr/>
        <a:lstStyle/>
        <a:p>
          <a:endParaRPr lang="ru-RU"/>
        </a:p>
      </dgm:t>
    </dgm:pt>
    <dgm:pt modelId="{605CBAA3-A964-44E5-9A5B-24D867D7F25E}" type="sibTrans" cxnId="{2B245BBC-BB83-4C71-BE52-9CAD6848DF9A}">
      <dgm:prSet/>
      <dgm:spPr>
        <a:xfrm>
          <a:off x="2425764" y="1315932"/>
          <a:ext cx="1300372" cy="1300372"/>
        </a:xfrm>
        <a:prstGeom prst="mathPlus">
          <a:avLst/>
        </a:prstGeom>
        <a:solidFill>
          <a:srgbClr val="1CADE4">
            <a:tint val="60000"/>
            <a:hueOff val="0"/>
            <a:satOff val="0"/>
            <a:lumOff val="0"/>
            <a:alphaOff val="0"/>
          </a:srgbClr>
        </a:solidFill>
        <a:ln>
          <a:solidFill>
            <a:sysClr val="windowText" lastClr="000000"/>
          </a:solidFill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F5ADA4BE-1851-4FF8-9FA4-F195B9D3ADAC}">
      <dgm:prSet phldrT="[Текст]"/>
      <dgm:spPr>
        <a:xfrm>
          <a:off x="3908189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Зависимый инфинитив</a:t>
          </a:r>
          <a:endParaRPr lang="ru-RU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1FB85CA9-D209-43F4-A71A-3B3150419085}" type="parTrans" cxnId="{97A40EF6-E8C6-450A-B23A-6C945615CB0E}">
      <dgm:prSet/>
      <dgm:spPr/>
      <dgm:t>
        <a:bodyPr/>
        <a:lstStyle/>
        <a:p>
          <a:endParaRPr lang="ru-RU"/>
        </a:p>
      </dgm:t>
    </dgm:pt>
    <dgm:pt modelId="{0457F85F-B95A-4D89-9A03-C3129510C4EB}" type="sibTrans" cxnId="{97A40EF6-E8C6-450A-B23A-6C945615CB0E}">
      <dgm:prSet/>
      <dgm:spPr>
        <a:xfrm>
          <a:off x="6332262" y="1315932"/>
          <a:ext cx="1300372" cy="1300372"/>
        </a:xfrm>
        <a:prstGeom prst="mathEqual">
          <a:avLst/>
        </a:prstGeom>
        <a:solidFill>
          <a:srgbClr val="1CADE4">
            <a:tint val="60000"/>
            <a:hueOff val="0"/>
            <a:satOff val="0"/>
            <a:lumOff val="0"/>
            <a:alphaOff val="0"/>
          </a:srgbClr>
        </a:solidFill>
        <a:ln>
          <a:solidFill>
            <a:sysClr val="windowText" lastClr="000000"/>
          </a:solidFill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3325335A-AB0E-42D3-BEA7-EA419DD7FB80}">
      <dgm:prSet phldrT="[Текст]"/>
      <dgm:spPr>
        <a:xfrm>
          <a:off x="7814687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Составное глагольное сказуемое</a:t>
          </a:r>
          <a:endParaRPr lang="ru-RU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BEA9C008-BB7D-4D8C-9385-33EE4FC63CB1}" type="parTrans" cxnId="{7E12AB08-2B58-4687-81D0-F9D8CDC07E2B}">
      <dgm:prSet/>
      <dgm:spPr/>
      <dgm:t>
        <a:bodyPr/>
        <a:lstStyle/>
        <a:p>
          <a:endParaRPr lang="ru-RU"/>
        </a:p>
      </dgm:t>
    </dgm:pt>
    <dgm:pt modelId="{F0A021ED-62AB-45F0-A307-EAC074F129A9}" type="sibTrans" cxnId="{7E12AB08-2B58-4687-81D0-F9D8CDC07E2B}">
      <dgm:prSet/>
      <dgm:spPr/>
      <dgm:t>
        <a:bodyPr/>
        <a:lstStyle/>
        <a:p>
          <a:endParaRPr lang="ru-RU"/>
        </a:p>
      </dgm:t>
    </dgm:pt>
    <dgm:pt modelId="{254FB2EB-3A53-4C71-BD3A-D4BC95A4587B}" type="pres">
      <dgm:prSet presAssocID="{5DA90512-1485-44C9-B128-8A401C888F9E}" presName="linearFlow" presStyleCnt="0">
        <dgm:presLayoutVars>
          <dgm:dir/>
          <dgm:resizeHandles val="exact"/>
        </dgm:presLayoutVars>
      </dgm:prSet>
      <dgm:spPr/>
    </dgm:pt>
    <dgm:pt modelId="{F23162EF-DB52-4A33-813C-77760B701AA2}" type="pres">
      <dgm:prSet presAssocID="{2B56735D-88A5-4613-B240-7F9157FB56C4}" presName="node" presStyleLbl="node1" presStyleIdx="0" presStyleCnt="3" custLinFactNeighborX="33807" custLinFactNeighborY="-3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ED8-143D-4C51-BF14-21CD8630058F}" type="pres">
      <dgm:prSet presAssocID="{605CBAA3-A964-44E5-9A5B-24D867D7F25E}" presName="spacerL" presStyleCnt="0"/>
      <dgm:spPr/>
    </dgm:pt>
    <dgm:pt modelId="{A0FF3F4F-B101-468D-8A49-D6E9074F632D}" type="pres">
      <dgm:prSet presAssocID="{605CBAA3-A964-44E5-9A5B-24D867D7F25E}" presName="sibTrans" presStyleLbl="sibTrans2D1" presStyleIdx="0" presStyleCnt="2" custLinFactNeighborY="-52063"/>
      <dgm:spPr/>
      <dgm:t>
        <a:bodyPr/>
        <a:lstStyle/>
        <a:p>
          <a:endParaRPr lang="ru-RU"/>
        </a:p>
      </dgm:t>
    </dgm:pt>
    <dgm:pt modelId="{679ADDB5-2437-4F1E-AECE-FD8EC2D1852E}" type="pres">
      <dgm:prSet presAssocID="{605CBAA3-A964-44E5-9A5B-24D867D7F25E}" presName="spacerR" presStyleCnt="0"/>
      <dgm:spPr/>
    </dgm:pt>
    <dgm:pt modelId="{C51C0D53-4885-40BA-A41D-9B63800DE5B0}" type="pres">
      <dgm:prSet presAssocID="{F5ADA4BE-1851-4FF8-9FA4-F195B9D3ADAC}" presName="node" presStyleLbl="node1" presStyleIdx="1" presStyleCnt="3" custLinFactNeighborY="-3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969A8-97EE-473D-8916-D267E291A68C}" type="pres">
      <dgm:prSet presAssocID="{0457F85F-B95A-4D89-9A03-C3129510C4EB}" presName="spacerL" presStyleCnt="0"/>
      <dgm:spPr/>
    </dgm:pt>
    <dgm:pt modelId="{FB239722-A4C0-4499-8970-49AA9B0D812C}" type="pres">
      <dgm:prSet presAssocID="{0457F85F-B95A-4D89-9A03-C3129510C4EB}" presName="sibTrans" presStyleLbl="sibTrans2D1" presStyleIdx="1" presStyleCnt="2" custLinFactNeighborX="-48295" custLinFactNeighborY="-56120"/>
      <dgm:spPr/>
      <dgm:t>
        <a:bodyPr/>
        <a:lstStyle/>
        <a:p>
          <a:endParaRPr lang="ru-RU"/>
        </a:p>
      </dgm:t>
    </dgm:pt>
    <dgm:pt modelId="{699309FC-CB14-4C15-941F-EC632362E8C7}" type="pres">
      <dgm:prSet presAssocID="{0457F85F-B95A-4D89-9A03-C3129510C4EB}" presName="spacerR" presStyleCnt="0"/>
      <dgm:spPr/>
    </dgm:pt>
    <dgm:pt modelId="{E10045DC-51A4-44F3-BD1D-C80E15E12114}" type="pres">
      <dgm:prSet presAssocID="{3325335A-AB0E-42D3-BEA7-EA419DD7FB80}" presName="node" presStyleLbl="node1" presStyleIdx="2" presStyleCnt="3" custLinFactNeighborX="-37707" custLinFactNeighborY="-3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2AB08-2B58-4687-81D0-F9D8CDC07E2B}" srcId="{5DA90512-1485-44C9-B128-8A401C888F9E}" destId="{3325335A-AB0E-42D3-BEA7-EA419DD7FB80}" srcOrd="2" destOrd="0" parTransId="{BEA9C008-BB7D-4D8C-9385-33EE4FC63CB1}" sibTransId="{F0A021ED-62AB-45F0-A307-EAC074F129A9}"/>
    <dgm:cxn modelId="{FF4C84A2-B666-42C0-A236-D4FC7D7E3691}" type="presOf" srcId="{F5ADA4BE-1851-4FF8-9FA4-F195B9D3ADAC}" destId="{C51C0D53-4885-40BA-A41D-9B63800DE5B0}" srcOrd="0" destOrd="0" presId="urn:microsoft.com/office/officeart/2005/8/layout/equation1"/>
    <dgm:cxn modelId="{1D8EB79B-AC9E-4226-8CDF-12702EE11C80}" type="presOf" srcId="{0457F85F-B95A-4D89-9A03-C3129510C4EB}" destId="{FB239722-A4C0-4499-8970-49AA9B0D812C}" srcOrd="0" destOrd="0" presId="urn:microsoft.com/office/officeart/2005/8/layout/equation1"/>
    <dgm:cxn modelId="{737F3119-4002-4C0A-923E-23B86F945101}" type="presOf" srcId="{605CBAA3-A964-44E5-9A5B-24D867D7F25E}" destId="{A0FF3F4F-B101-468D-8A49-D6E9074F632D}" srcOrd="0" destOrd="0" presId="urn:microsoft.com/office/officeart/2005/8/layout/equation1"/>
    <dgm:cxn modelId="{2C5C3227-9D04-48A5-8D4A-8B827F9850DA}" type="presOf" srcId="{5DA90512-1485-44C9-B128-8A401C888F9E}" destId="{254FB2EB-3A53-4C71-BD3A-D4BC95A4587B}" srcOrd="0" destOrd="0" presId="urn:microsoft.com/office/officeart/2005/8/layout/equation1"/>
    <dgm:cxn modelId="{2B245BBC-BB83-4C71-BE52-9CAD6848DF9A}" srcId="{5DA90512-1485-44C9-B128-8A401C888F9E}" destId="{2B56735D-88A5-4613-B240-7F9157FB56C4}" srcOrd="0" destOrd="0" parTransId="{D5B52088-EBFB-4087-B214-639D879BC62E}" sibTransId="{605CBAA3-A964-44E5-9A5B-24D867D7F25E}"/>
    <dgm:cxn modelId="{97A40EF6-E8C6-450A-B23A-6C945615CB0E}" srcId="{5DA90512-1485-44C9-B128-8A401C888F9E}" destId="{F5ADA4BE-1851-4FF8-9FA4-F195B9D3ADAC}" srcOrd="1" destOrd="0" parTransId="{1FB85CA9-D209-43F4-A71A-3B3150419085}" sibTransId="{0457F85F-B95A-4D89-9A03-C3129510C4EB}"/>
    <dgm:cxn modelId="{AF53DF75-0EEF-410B-9ABC-E7F227819FCD}" type="presOf" srcId="{3325335A-AB0E-42D3-BEA7-EA419DD7FB80}" destId="{E10045DC-51A4-44F3-BD1D-C80E15E12114}" srcOrd="0" destOrd="0" presId="urn:microsoft.com/office/officeart/2005/8/layout/equation1"/>
    <dgm:cxn modelId="{F5BE6EEB-BC33-438D-8CF9-00CE68907C12}" type="presOf" srcId="{2B56735D-88A5-4613-B240-7F9157FB56C4}" destId="{F23162EF-DB52-4A33-813C-77760B701AA2}" srcOrd="0" destOrd="0" presId="urn:microsoft.com/office/officeart/2005/8/layout/equation1"/>
    <dgm:cxn modelId="{11321463-3641-4F1A-A30E-3D65D5C1D277}" type="presParOf" srcId="{254FB2EB-3A53-4C71-BD3A-D4BC95A4587B}" destId="{F23162EF-DB52-4A33-813C-77760B701AA2}" srcOrd="0" destOrd="0" presId="urn:microsoft.com/office/officeart/2005/8/layout/equation1"/>
    <dgm:cxn modelId="{0C6E4D42-5C22-4E7F-9BD7-E6B3E307E546}" type="presParOf" srcId="{254FB2EB-3A53-4C71-BD3A-D4BC95A4587B}" destId="{FD764ED8-143D-4C51-BF14-21CD8630058F}" srcOrd="1" destOrd="0" presId="urn:microsoft.com/office/officeart/2005/8/layout/equation1"/>
    <dgm:cxn modelId="{D140E6B2-3CA1-4B79-BA85-90BC784BA6EA}" type="presParOf" srcId="{254FB2EB-3A53-4C71-BD3A-D4BC95A4587B}" destId="{A0FF3F4F-B101-468D-8A49-D6E9074F632D}" srcOrd="2" destOrd="0" presId="urn:microsoft.com/office/officeart/2005/8/layout/equation1"/>
    <dgm:cxn modelId="{4833CB89-2335-4B6D-8E5D-1194C9237326}" type="presParOf" srcId="{254FB2EB-3A53-4C71-BD3A-D4BC95A4587B}" destId="{679ADDB5-2437-4F1E-AECE-FD8EC2D1852E}" srcOrd="3" destOrd="0" presId="urn:microsoft.com/office/officeart/2005/8/layout/equation1"/>
    <dgm:cxn modelId="{47DA94BB-D7D1-42E2-9613-351A81BAC37D}" type="presParOf" srcId="{254FB2EB-3A53-4C71-BD3A-D4BC95A4587B}" destId="{C51C0D53-4885-40BA-A41D-9B63800DE5B0}" srcOrd="4" destOrd="0" presId="urn:microsoft.com/office/officeart/2005/8/layout/equation1"/>
    <dgm:cxn modelId="{F4A17FBE-D8E0-487E-AA72-52CDC9C18B90}" type="presParOf" srcId="{254FB2EB-3A53-4C71-BD3A-D4BC95A4587B}" destId="{847969A8-97EE-473D-8916-D267E291A68C}" srcOrd="5" destOrd="0" presId="urn:microsoft.com/office/officeart/2005/8/layout/equation1"/>
    <dgm:cxn modelId="{0D6F1015-82CD-42A4-ABA6-B278B9697334}" type="presParOf" srcId="{254FB2EB-3A53-4C71-BD3A-D4BC95A4587B}" destId="{FB239722-A4C0-4499-8970-49AA9B0D812C}" srcOrd="6" destOrd="0" presId="urn:microsoft.com/office/officeart/2005/8/layout/equation1"/>
    <dgm:cxn modelId="{D2A2F743-D2AB-4B40-8C49-8BB2219E24E5}" type="presParOf" srcId="{254FB2EB-3A53-4C71-BD3A-D4BC95A4587B}" destId="{699309FC-CB14-4C15-941F-EC632362E8C7}" srcOrd="7" destOrd="0" presId="urn:microsoft.com/office/officeart/2005/8/layout/equation1"/>
    <dgm:cxn modelId="{8F139D1C-2D07-4B00-8535-AB256A08A3BC}" type="presParOf" srcId="{254FB2EB-3A53-4C71-BD3A-D4BC95A4587B}" destId="{E10045DC-51A4-44F3-BD1D-C80E15E1211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90512-1485-44C9-B128-8A401C888F9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B56735D-88A5-4613-B240-7F9157FB56C4}">
      <dgm:prSet phldrT="[Текст]"/>
      <dgm:spPr>
        <a:xfrm>
          <a:off x="1691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Глагольная связка</a:t>
          </a:r>
          <a:endParaRPr lang="ru-RU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D5B52088-EBFB-4087-B214-639D879BC62E}" type="parTrans" cxnId="{2B245BBC-BB83-4C71-BE52-9CAD6848DF9A}">
      <dgm:prSet/>
      <dgm:spPr/>
      <dgm:t>
        <a:bodyPr/>
        <a:lstStyle/>
        <a:p>
          <a:endParaRPr lang="ru-RU"/>
        </a:p>
      </dgm:t>
    </dgm:pt>
    <dgm:pt modelId="{605CBAA3-A964-44E5-9A5B-24D867D7F25E}" type="sibTrans" cxnId="{2B245BBC-BB83-4C71-BE52-9CAD6848DF9A}">
      <dgm:prSet/>
      <dgm:spPr>
        <a:xfrm>
          <a:off x="2425764" y="1315932"/>
          <a:ext cx="1300372" cy="1300372"/>
        </a:xfrm>
        <a:prstGeom prst="mathPlus">
          <a:avLst/>
        </a:prstGeom>
        <a:solidFill>
          <a:srgbClr val="1CADE4">
            <a:tint val="60000"/>
            <a:hueOff val="0"/>
            <a:satOff val="0"/>
            <a:lumOff val="0"/>
            <a:alphaOff val="0"/>
          </a:srgbClr>
        </a:solidFill>
        <a:ln>
          <a:solidFill>
            <a:sysClr val="windowText" lastClr="000000"/>
          </a:solidFill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F5ADA4BE-1851-4FF8-9FA4-F195B9D3ADAC}">
      <dgm:prSet phldrT="[Текст]"/>
      <dgm:spPr>
        <a:xfrm>
          <a:off x="3908189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Именная часть</a:t>
          </a:r>
          <a:endParaRPr lang="ru-RU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1FB85CA9-D209-43F4-A71A-3B3150419085}" type="parTrans" cxnId="{97A40EF6-E8C6-450A-B23A-6C945615CB0E}">
      <dgm:prSet/>
      <dgm:spPr/>
      <dgm:t>
        <a:bodyPr/>
        <a:lstStyle/>
        <a:p>
          <a:endParaRPr lang="ru-RU"/>
        </a:p>
      </dgm:t>
    </dgm:pt>
    <dgm:pt modelId="{0457F85F-B95A-4D89-9A03-C3129510C4EB}" type="sibTrans" cxnId="{97A40EF6-E8C6-450A-B23A-6C945615CB0E}">
      <dgm:prSet/>
      <dgm:spPr>
        <a:xfrm>
          <a:off x="6332262" y="1315932"/>
          <a:ext cx="1300372" cy="1300372"/>
        </a:xfrm>
        <a:prstGeom prst="mathEqual">
          <a:avLst/>
        </a:prstGeom>
        <a:solidFill>
          <a:srgbClr val="1CADE4">
            <a:tint val="60000"/>
            <a:hueOff val="0"/>
            <a:satOff val="0"/>
            <a:lumOff val="0"/>
            <a:alphaOff val="0"/>
          </a:srgbClr>
        </a:solidFill>
        <a:ln>
          <a:solidFill>
            <a:sysClr val="windowText" lastClr="000000"/>
          </a:solidFill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3325335A-AB0E-42D3-BEA7-EA419DD7FB80}">
      <dgm:prSet phldrT="[Текст]"/>
      <dgm:spPr>
        <a:xfrm>
          <a:off x="7814687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Составное именное сказуемое</a:t>
          </a:r>
          <a:endParaRPr lang="ru-RU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BEA9C008-BB7D-4D8C-9385-33EE4FC63CB1}" type="parTrans" cxnId="{7E12AB08-2B58-4687-81D0-F9D8CDC07E2B}">
      <dgm:prSet/>
      <dgm:spPr/>
      <dgm:t>
        <a:bodyPr/>
        <a:lstStyle/>
        <a:p>
          <a:endParaRPr lang="ru-RU"/>
        </a:p>
      </dgm:t>
    </dgm:pt>
    <dgm:pt modelId="{F0A021ED-62AB-45F0-A307-EAC074F129A9}" type="sibTrans" cxnId="{7E12AB08-2B58-4687-81D0-F9D8CDC07E2B}">
      <dgm:prSet/>
      <dgm:spPr/>
      <dgm:t>
        <a:bodyPr/>
        <a:lstStyle/>
        <a:p>
          <a:endParaRPr lang="ru-RU"/>
        </a:p>
      </dgm:t>
    </dgm:pt>
    <dgm:pt modelId="{254FB2EB-3A53-4C71-BD3A-D4BC95A4587B}" type="pres">
      <dgm:prSet presAssocID="{5DA90512-1485-44C9-B128-8A401C888F9E}" presName="linearFlow" presStyleCnt="0">
        <dgm:presLayoutVars>
          <dgm:dir/>
          <dgm:resizeHandles val="exact"/>
        </dgm:presLayoutVars>
      </dgm:prSet>
      <dgm:spPr/>
    </dgm:pt>
    <dgm:pt modelId="{F23162EF-DB52-4A33-813C-77760B701AA2}" type="pres">
      <dgm:prSet presAssocID="{2B56735D-88A5-4613-B240-7F9157FB56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ED8-143D-4C51-BF14-21CD8630058F}" type="pres">
      <dgm:prSet presAssocID="{605CBAA3-A964-44E5-9A5B-24D867D7F25E}" presName="spacerL" presStyleCnt="0"/>
      <dgm:spPr/>
    </dgm:pt>
    <dgm:pt modelId="{A0FF3F4F-B101-468D-8A49-D6E9074F632D}" type="pres">
      <dgm:prSet presAssocID="{605CBAA3-A964-44E5-9A5B-24D867D7F25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79ADDB5-2437-4F1E-AECE-FD8EC2D1852E}" type="pres">
      <dgm:prSet presAssocID="{605CBAA3-A964-44E5-9A5B-24D867D7F25E}" presName="spacerR" presStyleCnt="0"/>
      <dgm:spPr/>
    </dgm:pt>
    <dgm:pt modelId="{C51C0D53-4885-40BA-A41D-9B63800DE5B0}" type="pres">
      <dgm:prSet presAssocID="{F5ADA4BE-1851-4FF8-9FA4-F195B9D3AD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969A8-97EE-473D-8916-D267E291A68C}" type="pres">
      <dgm:prSet presAssocID="{0457F85F-B95A-4D89-9A03-C3129510C4EB}" presName="spacerL" presStyleCnt="0"/>
      <dgm:spPr/>
    </dgm:pt>
    <dgm:pt modelId="{FB239722-A4C0-4499-8970-49AA9B0D812C}" type="pres">
      <dgm:prSet presAssocID="{0457F85F-B95A-4D89-9A03-C3129510C4E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99309FC-CB14-4C15-941F-EC632362E8C7}" type="pres">
      <dgm:prSet presAssocID="{0457F85F-B95A-4D89-9A03-C3129510C4EB}" presName="spacerR" presStyleCnt="0"/>
      <dgm:spPr/>
    </dgm:pt>
    <dgm:pt modelId="{E10045DC-51A4-44F3-BD1D-C80E15E12114}" type="pres">
      <dgm:prSet presAssocID="{3325335A-AB0E-42D3-BEA7-EA419DD7FB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2AB08-2B58-4687-81D0-F9D8CDC07E2B}" srcId="{5DA90512-1485-44C9-B128-8A401C888F9E}" destId="{3325335A-AB0E-42D3-BEA7-EA419DD7FB80}" srcOrd="2" destOrd="0" parTransId="{BEA9C008-BB7D-4D8C-9385-33EE4FC63CB1}" sibTransId="{F0A021ED-62AB-45F0-A307-EAC074F129A9}"/>
    <dgm:cxn modelId="{FF4C84A2-B666-42C0-A236-D4FC7D7E3691}" type="presOf" srcId="{F5ADA4BE-1851-4FF8-9FA4-F195B9D3ADAC}" destId="{C51C0D53-4885-40BA-A41D-9B63800DE5B0}" srcOrd="0" destOrd="0" presId="urn:microsoft.com/office/officeart/2005/8/layout/equation1"/>
    <dgm:cxn modelId="{1D8EB79B-AC9E-4226-8CDF-12702EE11C80}" type="presOf" srcId="{0457F85F-B95A-4D89-9A03-C3129510C4EB}" destId="{FB239722-A4C0-4499-8970-49AA9B0D812C}" srcOrd="0" destOrd="0" presId="urn:microsoft.com/office/officeart/2005/8/layout/equation1"/>
    <dgm:cxn modelId="{737F3119-4002-4C0A-923E-23B86F945101}" type="presOf" srcId="{605CBAA3-A964-44E5-9A5B-24D867D7F25E}" destId="{A0FF3F4F-B101-468D-8A49-D6E9074F632D}" srcOrd="0" destOrd="0" presId="urn:microsoft.com/office/officeart/2005/8/layout/equation1"/>
    <dgm:cxn modelId="{2C5C3227-9D04-48A5-8D4A-8B827F9850DA}" type="presOf" srcId="{5DA90512-1485-44C9-B128-8A401C888F9E}" destId="{254FB2EB-3A53-4C71-BD3A-D4BC95A4587B}" srcOrd="0" destOrd="0" presId="urn:microsoft.com/office/officeart/2005/8/layout/equation1"/>
    <dgm:cxn modelId="{2B245BBC-BB83-4C71-BE52-9CAD6848DF9A}" srcId="{5DA90512-1485-44C9-B128-8A401C888F9E}" destId="{2B56735D-88A5-4613-B240-7F9157FB56C4}" srcOrd="0" destOrd="0" parTransId="{D5B52088-EBFB-4087-B214-639D879BC62E}" sibTransId="{605CBAA3-A964-44E5-9A5B-24D867D7F25E}"/>
    <dgm:cxn modelId="{97A40EF6-E8C6-450A-B23A-6C945615CB0E}" srcId="{5DA90512-1485-44C9-B128-8A401C888F9E}" destId="{F5ADA4BE-1851-4FF8-9FA4-F195B9D3ADAC}" srcOrd="1" destOrd="0" parTransId="{1FB85CA9-D209-43F4-A71A-3B3150419085}" sibTransId="{0457F85F-B95A-4D89-9A03-C3129510C4EB}"/>
    <dgm:cxn modelId="{AF53DF75-0EEF-410B-9ABC-E7F227819FCD}" type="presOf" srcId="{3325335A-AB0E-42D3-BEA7-EA419DD7FB80}" destId="{E10045DC-51A4-44F3-BD1D-C80E15E12114}" srcOrd="0" destOrd="0" presId="urn:microsoft.com/office/officeart/2005/8/layout/equation1"/>
    <dgm:cxn modelId="{F5BE6EEB-BC33-438D-8CF9-00CE68907C12}" type="presOf" srcId="{2B56735D-88A5-4613-B240-7F9157FB56C4}" destId="{F23162EF-DB52-4A33-813C-77760B701AA2}" srcOrd="0" destOrd="0" presId="urn:microsoft.com/office/officeart/2005/8/layout/equation1"/>
    <dgm:cxn modelId="{11321463-3641-4F1A-A30E-3D65D5C1D277}" type="presParOf" srcId="{254FB2EB-3A53-4C71-BD3A-D4BC95A4587B}" destId="{F23162EF-DB52-4A33-813C-77760B701AA2}" srcOrd="0" destOrd="0" presId="urn:microsoft.com/office/officeart/2005/8/layout/equation1"/>
    <dgm:cxn modelId="{0C6E4D42-5C22-4E7F-9BD7-E6B3E307E546}" type="presParOf" srcId="{254FB2EB-3A53-4C71-BD3A-D4BC95A4587B}" destId="{FD764ED8-143D-4C51-BF14-21CD8630058F}" srcOrd="1" destOrd="0" presId="urn:microsoft.com/office/officeart/2005/8/layout/equation1"/>
    <dgm:cxn modelId="{D140E6B2-3CA1-4B79-BA85-90BC784BA6EA}" type="presParOf" srcId="{254FB2EB-3A53-4C71-BD3A-D4BC95A4587B}" destId="{A0FF3F4F-B101-468D-8A49-D6E9074F632D}" srcOrd="2" destOrd="0" presId="urn:microsoft.com/office/officeart/2005/8/layout/equation1"/>
    <dgm:cxn modelId="{4833CB89-2335-4B6D-8E5D-1194C9237326}" type="presParOf" srcId="{254FB2EB-3A53-4C71-BD3A-D4BC95A4587B}" destId="{679ADDB5-2437-4F1E-AECE-FD8EC2D1852E}" srcOrd="3" destOrd="0" presId="urn:microsoft.com/office/officeart/2005/8/layout/equation1"/>
    <dgm:cxn modelId="{47DA94BB-D7D1-42E2-9613-351A81BAC37D}" type="presParOf" srcId="{254FB2EB-3A53-4C71-BD3A-D4BC95A4587B}" destId="{C51C0D53-4885-40BA-A41D-9B63800DE5B0}" srcOrd="4" destOrd="0" presId="urn:microsoft.com/office/officeart/2005/8/layout/equation1"/>
    <dgm:cxn modelId="{F4A17FBE-D8E0-487E-AA72-52CDC9C18B90}" type="presParOf" srcId="{254FB2EB-3A53-4C71-BD3A-D4BC95A4587B}" destId="{847969A8-97EE-473D-8916-D267E291A68C}" srcOrd="5" destOrd="0" presId="urn:microsoft.com/office/officeart/2005/8/layout/equation1"/>
    <dgm:cxn modelId="{0D6F1015-82CD-42A4-ABA6-B278B9697334}" type="presParOf" srcId="{254FB2EB-3A53-4C71-BD3A-D4BC95A4587B}" destId="{FB239722-A4C0-4499-8970-49AA9B0D812C}" srcOrd="6" destOrd="0" presId="urn:microsoft.com/office/officeart/2005/8/layout/equation1"/>
    <dgm:cxn modelId="{D2A2F743-D2AB-4B40-8C49-8BB2219E24E5}" type="presParOf" srcId="{254FB2EB-3A53-4C71-BD3A-D4BC95A4587B}" destId="{699309FC-CB14-4C15-941F-EC632362E8C7}" srcOrd="7" destOrd="0" presId="urn:microsoft.com/office/officeart/2005/8/layout/equation1"/>
    <dgm:cxn modelId="{8F139D1C-2D07-4B00-8535-AB256A08A3BC}" type="presParOf" srcId="{254FB2EB-3A53-4C71-BD3A-D4BC95A4587B}" destId="{E10045DC-51A4-44F3-BD1D-C80E15E1211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62EF-DB52-4A33-813C-77760B701AA2}">
      <dsp:nvSpPr>
        <dsp:cNvPr id="0" name=""/>
        <dsp:cNvSpPr/>
      </dsp:nvSpPr>
      <dsp:spPr>
        <a:xfrm>
          <a:off x="63237" y="141718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Вспомогательный глагол</a:t>
          </a:r>
          <a:endParaRPr lang="ru-RU" sz="16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91573" y="470054"/>
        <a:ext cx="1585349" cy="1585349"/>
      </dsp:txXfrm>
    </dsp:sp>
    <dsp:sp modelId="{A0FF3F4F-B101-468D-8A49-D6E9074F632D}">
      <dsp:nvSpPr>
        <dsp:cNvPr id="0" name=""/>
        <dsp:cNvSpPr/>
      </dsp:nvSpPr>
      <dsp:spPr>
        <a:xfrm>
          <a:off x="2425764" y="638919"/>
          <a:ext cx="1300372" cy="1300372"/>
        </a:xfrm>
        <a:prstGeom prst="mathPlus">
          <a:avLst/>
        </a:prstGeom>
        <a:solidFill>
          <a:srgbClr val="1CADE4">
            <a:tint val="60000"/>
            <a:hueOff val="0"/>
            <a:satOff val="0"/>
            <a:lumOff val="0"/>
            <a:alphaOff val="0"/>
          </a:srgbClr>
        </a:solidFill>
        <a:ln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598128" y="1136181"/>
        <a:ext cx="955644" cy="305848"/>
      </dsp:txXfrm>
    </dsp:sp>
    <dsp:sp modelId="{C51C0D53-4885-40BA-A41D-9B63800DE5B0}">
      <dsp:nvSpPr>
        <dsp:cNvPr id="0" name=""/>
        <dsp:cNvSpPr/>
      </dsp:nvSpPr>
      <dsp:spPr>
        <a:xfrm>
          <a:off x="3908189" y="141718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Зависимый инфинитив</a:t>
          </a:r>
          <a:endParaRPr lang="ru-RU" sz="2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236525" y="470054"/>
        <a:ext cx="1585349" cy="1585349"/>
      </dsp:txXfrm>
    </dsp:sp>
    <dsp:sp modelId="{FB239722-A4C0-4499-8970-49AA9B0D812C}">
      <dsp:nvSpPr>
        <dsp:cNvPr id="0" name=""/>
        <dsp:cNvSpPr/>
      </dsp:nvSpPr>
      <dsp:spPr>
        <a:xfrm>
          <a:off x="6244340" y="586163"/>
          <a:ext cx="1300372" cy="1300372"/>
        </a:xfrm>
        <a:prstGeom prst="mathEqual">
          <a:avLst/>
        </a:prstGeom>
        <a:solidFill>
          <a:srgbClr val="1CADE4">
            <a:tint val="60000"/>
            <a:hueOff val="0"/>
            <a:satOff val="0"/>
            <a:lumOff val="0"/>
            <a:alphaOff val="0"/>
          </a:srgbClr>
        </a:solidFill>
        <a:ln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416704" y="854040"/>
        <a:ext cx="955644" cy="764618"/>
      </dsp:txXfrm>
    </dsp:sp>
    <dsp:sp modelId="{E10045DC-51A4-44F3-BD1D-C80E15E12114}">
      <dsp:nvSpPr>
        <dsp:cNvPr id="0" name=""/>
        <dsp:cNvSpPr/>
      </dsp:nvSpPr>
      <dsp:spPr>
        <a:xfrm>
          <a:off x="7746040" y="115352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Составное глагольное сказуемое</a:t>
          </a:r>
          <a:endParaRPr lang="ru-RU" sz="2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8074376" y="443688"/>
        <a:ext cx="1585349" cy="1585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62EF-DB52-4A33-813C-77760B701AA2}">
      <dsp:nvSpPr>
        <dsp:cNvPr id="0" name=""/>
        <dsp:cNvSpPr/>
      </dsp:nvSpPr>
      <dsp:spPr>
        <a:xfrm>
          <a:off x="1691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Глагольная связка</a:t>
          </a:r>
          <a:endParaRPr lang="ru-RU" sz="21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30027" y="1173443"/>
        <a:ext cx="1585349" cy="1585349"/>
      </dsp:txXfrm>
    </dsp:sp>
    <dsp:sp modelId="{A0FF3F4F-B101-468D-8A49-D6E9074F632D}">
      <dsp:nvSpPr>
        <dsp:cNvPr id="0" name=""/>
        <dsp:cNvSpPr/>
      </dsp:nvSpPr>
      <dsp:spPr>
        <a:xfrm>
          <a:off x="2425764" y="1315932"/>
          <a:ext cx="1300372" cy="1300372"/>
        </a:xfrm>
        <a:prstGeom prst="mathPlus">
          <a:avLst/>
        </a:prstGeom>
        <a:solidFill>
          <a:srgbClr val="1CADE4">
            <a:tint val="60000"/>
            <a:hueOff val="0"/>
            <a:satOff val="0"/>
            <a:lumOff val="0"/>
            <a:alphaOff val="0"/>
          </a:srgbClr>
        </a:solidFill>
        <a:ln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598128" y="1813194"/>
        <a:ext cx="955644" cy="305848"/>
      </dsp:txXfrm>
    </dsp:sp>
    <dsp:sp modelId="{C51C0D53-4885-40BA-A41D-9B63800DE5B0}">
      <dsp:nvSpPr>
        <dsp:cNvPr id="0" name=""/>
        <dsp:cNvSpPr/>
      </dsp:nvSpPr>
      <dsp:spPr>
        <a:xfrm>
          <a:off x="3908189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Именная часть</a:t>
          </a:r>
          <a:endParaRPr lang="ru-RU" sz="21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236525" y="1173443"/>
        <a:ext cx="1585349" cy="1585349"/>
      </dsp:txXfrm>
    </dsp:sp>
    <dsp:sp modelId="{FB239722-A4C0-4499-8970-49AA9B0D812C}">
      <dsp:nvSpPr>
        <dsp:cNvPr id="0" name=""/>
        <dsp:cNvSpPr/>
      </dsp:nvSpPr>
      <dsp:spPr>
        <a:xfrm>
          <a:off x="6332262" y="1315932"/>
          <a:ext cx="1300372" cy="1300372"/>
        </a:xfrm>
        <a:prstGeom prst="mathEqual">
          <a:avLst/>
        </a:prstGeom>
        <a:solidFill>
          <a:srgbClr val="1CADE4">
            <a:tint val="60000"/>
            <a:hueOff val="0"/>
            <a:satOff val="0"/>
            <a:lumOff val="0"/>
            <a:alphaOff val="0"/>
          </a:srgbClr>
        </a:solidFill>
        <a:ln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504626" y="1583809"/>
        <a:ext cx="955644" cy="764618"/>
      </dsp:txXfrm>
    </dsp:sp>
    <dsp:sp modelId="{E10045DC-51A4-44F3-BD1D-C80E15E12114}">
      <dsp:nvSpPr>
        <dsp:cNvPr id="0" name=""/>
        <dsp:cNvSpPr/>
      </dsp:nvSpPr>
      <dsp:spPr>
        <a:xfrm>
          <a:off x="7814687" y="845107"/>
          <a:ext cx="2242021" cy="224202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Составное именное сказуемое</a:t>
          </a:r>
          <a:endParaRPr lang="ru-RU" sz="21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8143023" y="1173443"/>
        <a:ext cx="1585349" cy="158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67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2727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5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2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0E12-9161-4C9B-8C29-C42D2FA037A3}" type="datetimeFigureOut">
              <a:rPr lang="ru-RU" smtClean="0"/>
              <a:t>вс 06.12.20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4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251DDF3-32A7-4062-8A90-263621CEE940}" type="datetimeFigureOut">
              <a:rPr lang="ru-RU" smtClean="0"/>
              <a:t>вс 06.12.20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618923-BFA4-4FE8-B649-6A97D3D7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88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DDF3-32A7-4062-8A90-263621CEE940}" type="datetimeFigureOut">
              <a:rPr lang="ru-RU" smtClean="0"/>
              <a:t>вс 06.12.20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8923-BFA4-4FE8-B649-6A97D3D7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2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DDF3-32A7-4062-8A90-263621CEE940}" type="datetimeFigureOut">
              <a:rPr lang="ru-RU" smtClean="0"/>
              <a:t>вс 06.12.20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8923-BFA4-4FE8-B649-6A97D3D7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0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251DDF3-32A7-4062-8A90-263621CEE940}" type="datetimeFigureOut">
              <a:rPr lang="ru-RU" smtClean="0"/>
              <a:t>вс 06.12.20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1618923-BFA4-4FE8-B649-6A97D3D7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9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3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41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0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07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2727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12212727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2727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0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2727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2727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3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2727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0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0E12-9161-4C9B-8C29-C42D2FA037A3}" type="datetimeFigureOut">
              <a:rPr lang="ru-RU" smtClean="0"/>
              <a:t>вс 06.12.20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738555" y="1696915"/>
            <a:ext cx="10621108" cy="3108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-10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«Задания по тексту» (словосочетание; предложение: грамматическая основа предложения, части предложения и пр.) </a:t>
            </a:r>
            <a:endParaRPr kumimoji="0" lang="ru-RU" sz="3600" b="1" i="0" u="none" strike="noStrike" kern="1200" cap="all" spc="-10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1544515" y="5306316"/>
            <a:ext cx="8724900" cy="129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1600" b="1" i="0" u="none" strike="noStrike" kern="1200" cap="none" spc="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Ликвидация профессиональных дефицитов школьных учителей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1600" b="1" i="0" u="none" strike="noStrike" kern="1200" cap="none" spc="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Московской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1600" b="1" i="0" u="none" strike="noStrike" kern="1200" cap="none" spc="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кандидат филологических наук, доцент Астафьева О.А.</a:t>
            </a:r>
            <a:endParaRPr kumimoji="0" lang="ru-RU" sz="1600" b="1" i="0" u="none" strike="noStrike" kern="1200" cap="none" spc="8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6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0615" y="1099794"/>
            <a:ext cx="1031044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Выпишите из предложения сочетания слов, не являющиеся словосочетаниями, а также все словосочетания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82161" y="2569112"/>
            <a:ext cx="10187354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Готов к отъезду, книга прочитана, фрукты и овощи, рубка леса, будем строить, чрезвычайно полезно, книга без обложки, сломя голову, встретить друга, старые истории, лежать на песке, вовсе не готов, высокий дом, любить рисовать, серый в крапинку, строится рабочими, два яблока, самый умный, в густом тумане, оказать помощь, вследствие дождя, въехать в лес, мимо дома; то спит, то гуляет; наша директор, именно ты.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3369" y="102945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Выпишите из предложения сочетания слов, не являющиеся словосочетаниями, а также все словосочетания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4865" y="2683412"/>
            <a:ext cx="10735407" cy="323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  <a:p>
            <a:pPr marL="1005840" marR="0" lvl="3" indent="-18288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Недалеко от нас, в прибрежном овраге, спускавшемся из леса к морю, быстро прыгала по каменистому ложу мелкая прозрачная речка (И. Бунин).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3369" y="101187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Выделение грамматической основы предложения. Подлежащее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73369" y="2383470"/>
            <a:ext cx="10539046" cy="436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Цельное словосочетание: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а) с количественным значением: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Прошло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несколько месяцев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б) со значением совместности: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Маша с летчиком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медленно пошли по росе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(К. Паустовский).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в) со значением избирательности: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Никто из них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не хотел начинать разговор первым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(С. Крутилин).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г) со значением неопределенности: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Что-то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слышится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родное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в долгих песнях ямщика (А. С. Пушкин)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4247001"/>
            <a:ext cx="599859" cy="640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4" y="5287424"/>
            <a:ext cx="599860" cy="6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4915" y="1020663"/>
            <a:ext cx="10058400" cy="711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ВЫДЕЛЕНИЕ ГРАММАТИЧЕСКОЙ ОСНОВЫ ПРЕДЛОЖЕНИЯ. СКАЗУЕМОЕ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2369" y="1732084"/>
            <a:ext cx="11201400" cy="497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Способы выражения: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1) глагол в спрягаемой форме: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Октябрь уж </a:t>
            </a:r>
            <a:r>
              <a:rPr kumimoji="0" lang="ru-RU" sz="2000" b="0" i="1" u="dbl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наступил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(А. Пушкин).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 буду читать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сказуемое простое глагольное, но вы­ражено сложной формой будущего времени.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2) инфинитив: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 царица </a:t>
            </a:r>
            <a:r>
              <a:rPr kumimoji="0" lang="ru-RU" sz="2000" b="0" i="1" u="dbl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хохотать.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3) глагольно-именной обо­рот (= одному слову: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Он </a:t>
            </a:r>
            <a:r>
              <a:rPr kumimoji="0" lang="ru-RU" sz="2000" b="0" i="1" u="dbl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оказал помощь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другу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(= помог).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Ср: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проходить службу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 служить,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дать оценку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 оценить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4) глагольный фразеологизм: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сесть в калоши, смотреть сквозь пальцы, прийти в себя.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1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Он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0" i="1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смотрел сквозь пальцы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 прогулы ученика.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5) разговорные усечённые или стяжённые формы: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хвать, бряк, хлоп, стук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000" b="0" i="1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Он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хвать сумку и бежать.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1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87669" y="1011871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Выделение грамматической основы предложения. Сказуемое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162734"/>
              </p:ext>
            </p:extLst>
          </p:nvPr>
        </p:nvGraphicFramePr>
        <p:xfrm>
          <a:off x="987669" y="2472715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0822" y="5257800"/>
            <a:ext cx="145952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ф</a:t>
            </a:r>
            <a:r>
              <a:rPr lang="ru-RU" dirty="0" smtClean="0">
                <a:latin typeface="Century Gothic" panose="020B0502020202020204" pitchFamily="34" charset="0"/>
              </a:rPr>
              <a:t>азисное</a:t>
            </a:r>
            <a:r>
              <a:rPr lang="ru-RU" dirty="0" smtClean="0"/>
              <a:t> </a:t>
            </a:r>
            <a:r>
              <a:rPr lang="ru-RU" dirty="0" smtClean="0">
                <a:latin typeface="Century Gothic" panose="020B0502020202020204" pitchFamily="34" charset="0"/>
              </a:rPr>
              <a:t>значение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193" y="5257800"/>
            <a:ext cx="15796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м</a:t>
            </a:r>
            <a:r>
              <a:rPr lang="ru-RU" dirty="0" smtClean="0">
                <a:latin typeface="Century Gothic" panose="020B0502020202020204" pitchFamily="34" charset="0"/>
              </a:rPr>
              <a:t>одальное</a:t>
            </a:r>
            <a:r>
              <a:rPr lang="ru-RU" dirty="0" smtClean="0"/>
              <a:t> </a:t>
            </a:r>
            <a:r>
              <a:rPr lang="ru-RU" dirty="0" smtClean="0">
                <a:latin typeface="Century Gothic" panose="020B0502020202020204" pitchFamily="34" charset="0"/>
              </a:rPr>
              <a:t>значение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81654" y="4254156"/>
            <a:ext cx="9144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>
            <a:off x="920262" y="4298778"/>
            <a:ext cx="914400" cy="91440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6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1295"/>
              </p:ext>
            </p:extLst>
          </p:nvPr>
        </p:nvGraphicFramePr>
        <p:xfrm>
          <a:off x="764930" y="1107830"/>
          <a:ext cx="11016762" cy="498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381">
                  <a:extLst>
                    <a:ext uri="{9D8B030D-6E8A-4147-A177-3AD203B41FA5}">
                      <a16:colId xmlns:a16="http://schemas.microsoft.com/office/drawing/2014/main" val="2987279995"/>
                    </a:ext>
                  </a:extLst>
                </a:gridCol>
                <a:gridCol w="5508381">
                  <a:extLst>
                    <a:ext uri="{9D8B030D-6E8A-4147-A177-3AD203B41FA5}">
                      <a16:colId xmlns:a16="http://schemas.microsoft.com/office/drawing/2014/main" val="4174593250"/>
                    </a:ext>
                  </a:extLst>
                </a:gridCol>
              </a:tblGrid>
              <a:tr h="95132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entury Gothic" panose="020B0502020202020204" pitchFamily="34" charset="0"/>
                        </a:rPr>
                        <a:t>Фазисный</a:t>
                      </a:r>
                      <a:r>
                        <a:rPr lang="ru-RU" sz="3200" baseline="0" dirty="0" smtClean="0">
                          <a:latin typeface="Century Gothic" panose="020B0502020202020204" pitchFamily="34" charset="0"/>
                        </a:rPr>
                        <a:t> глагол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entury Gothic" panose="020B0502020202020204" pitchFamily="34" charset="0"/>
                        </a:rPr>
                        <a:t>Модальный глагол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47503"/>
                  </a:ext>
                </a:extLst>
              </a:tr>
              <a:tr h="95132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entury Gothic" panose="020B0502020202020204" pitchFamily="34" charset="0"/>
                        </a:rPr>
                        <a:t>Я начал (стал) работать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entury Gothic" panose="020B0502020202020204" pitchFamily="34" charset="0"/>
                        </a:rPr>
                        <a:t>Я хочу работать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452348"/>
                  </a:ext>
                </a:extLst>
              </a:tr>
              <a:tr h="95132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entury Gothic" panose="020B0502020202020204" pitchFamily="34" charset="0"/>
                        </a:rPr>
                        <a:t>Я продолжил работать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entury Gothic" panose="020B0502020202020204" pitchFamily="34" charset="0"/>
                        </a:rPr>
                        <a:t>Я люблю работать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272565"/>
                  </a:ext>
                </a:extLst>
              </a:tr>
              <a:tr h="95132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entury Gothic" panose="020B0502020202020204" pitchFamily="34" charset="0"/>
                        </a:rPr>
                        <a:t>Я закончил (прекратил) работать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entury Gothic" panose="020B0502020202020204" pitchFamily="34" charset="0"/>
                        </a:rPr>
                        <a:t>Я мечтаю работать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977515"/>
                  </a:ext>
                </a:extLst>
              </a:tr>
              <a:tr h="9513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Действия относятся к одному лицу: Я начал и работаю!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43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83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46991" y="100307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Выделение грамматической основы предложения. Сказуемое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091150"/>
              </p:ext>
            </p:extLst>
          </p:nvPr>
        </p:nvGraphicFramePr>
        <p:xfrm>
          <a:off x="846991" y="2375435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16200000">
            <a:off x="594946" y="4843901"/>
            <a:ext cx="914400" cy="91440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373924" y="4843901"/>
            <a:ext cx="9144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84638" y="5758301"/>
            <a:ext cx="1749670" cy="61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твлеченная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33247" y="5758301"/>
            <a:ext cx="1995853" cy="61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полуотвлеченные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5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54868"/>
              </p:ext>
            </p:extLst>
          </p:nvPr>
        </p:nvGraphicFramePr>
        <p:xfrm>
          <a:off x="553914" y="1037493"/>
          <a:ext cx="11007970" cy="514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378">
                  <a:extLst>
                    <a:ext uri="{9D8B030D-6E8A-4147-A177-3AD203B41FA5}">
                      <a16:colId xmlns:a16="http://schemas.microsoft.com/office/drawing/2014/main" val="1017047717"/>
                    </a:ext>
                  </a:extLst>
                </a:gridCol>
                <a:gridCol w="7552592">
                  <a:extLst>
                    <a:ext uri="{9D8B030D-6E8A-4147-A177-3AD203B41FA5}">
                      <a16:colId xmlns:a16="http://schemas.microsoft.com/office/drawing/2014/main" val="4002867729"/>
                    </a:ext>
                  </a:extLst>
                </a:gridCol>
              </a:tblGrid>
              <a:tr h="5081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Типы глагольных связок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38356"/>
                  </a:ext>
                </a:extLst>
              </a:tr>
              <a:tr h="50819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Отвлеченная 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Я был учителем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821033"/>
                  </a:ext>
                </a:extLst>
              </a:tr>
              <a:tr h="508195">
                <a:tc>
                  <a:txBody>
                    <a:bodyPr/>
                    <a:lstStyle/>
                    <a:p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Я учитель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84280"/>
                  </a:ext>
                </a:extLst>
              </a:tr>
              <a:tr h="914752">
                <a:tc>
                  <a:txBody>
                    <a:bodyPr/>
                    <a:lstStyle/>
                    <a:p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Я буду учителем</a:t>
                      </a:r>
                    </a:p>
                    <a:p>
                      <a:pPr algn="just"/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Но: </a:t>
                      </a:r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Я был в школе.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45923"/>
                  </a:ext>
                </a:extLst>
              </a:tr>
              <a:tr h="1321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Century Gothic" panose="020B0502020202020204" pitchFamily="34" charset="0"/>
                        </a:rPr>
                        <a:t>Полуотвлеченные</a:t>
                      </a:r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ru-RU" sz="28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Делаться, являться, считаться, называться, становиться,</a:t>
                      </a:r>
                      <a:r>
                        <a:rPr lang="ru-RU" sz="2800" baseline="0" dirty="0" smtClean="0">
                          <a:latin typeface="Century Gothic" panose="020B0502020202020204" pitchFamily="34" charset="0"/>
                        </a:rPr>
                        <a:t> казаться, слыть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07823"/>
                  </a:ext>
                </a:extLst>
              </a:tr>
              <a:tr h="1321308">
                <a:tc>
                  <a:txBody>
                    <a:bodyPr/>
                    <a:lstStyle/>
                    <a:p>
                      <a:endParaRPr lang="ru-RU" sz="28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Мама кажется усталой</a:t>
                      </a:r>
                    </a:p>
                    <a:p>
                      <a:r>
                        <a:rPr lang="ru-RU" sz="2800" dirty="0" smtClean="0">
                          <a:latin typeface="Century Gothic" panose="020B0502020202020204" pitchFamily="34" charset="0"/>
                        </a:rPr>
                        <a:t>Он</a:t>
                      </a:r>
                      <a:r>
                        <a:rPr lang="ru-RU" sz="2800" baseline="0" dirty="0" smtClean="0">
                          <a:latin typeface="Century Gothic" panose="020B0502020202020204" pitchFamily="34" charset="0"/>
                        </a:rPr>
                        <a:t> является лучшим учеником в классе.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6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1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59424" y="941878"/>
            <a:ext cx="9829800" cy="56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Синтаксические функции инфинитива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08227"/>
              </p:ext>
            </p:extLst>
          </p:nvPr>
        </p:nvGraphicFramePr>
        <p:xfrm>
          <a:off x="738554" y="1565032"/>
          <a:ext cx="10709031" cy="4870344"/>
        </p:xfrm>
        <a:graphic>
          <a:graphicData uri="http://schemas.openxmlformats.org/drawingml/2006/table">
            <a:tbl>
              <a:tblPr firstRow="1" firstCol="1" bandRow="1"/>
              <a:tblGrid>
                <a:gridCol w="6180992">
                  <a:extLst>
                    <a:ext uri="{9D8B030D-6E8A-4147-A177-3AD203B41FA5}">
                      <a16:colId xmlns:a16="http://schemas.microsoft.com/office/drawing/2014/main" val="3165541060"/>
                    </a:ext>
                  </a:extLst>
                </a:gridCol>
                <a:gridCol w="4528039">
                  <a:extLst>
                    <a:ext uri="{9D8B030D-6E8A-4147-A177-3AD203B41FA5}">
                      <a16:colId xmlns:a16="http://schemas.microsoft.com/office/drawing/2014/main" val="310276936"/>
                    </a:ext>
                  </a:extLst>
                </a:gridCol>
              </a:tblGrid>
              <a:tr h="43434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СИНТАКСИЧЕСКАЯ ФУНКЦИЯ: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095948"/>
                  </a:ext>
                </a:extLst>
              </a:tr>
              <a:tr h="36912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подлежащее: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наша задача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58189"/>
                  </a:ext>
                </a:extLst>
              </a:tr>
              <a:tr h="36912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простое глагольное сказуемое: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царица </a:t>
                      </a:r>
                      <a:r>
                        <a:rPr lang="ru-RU" sz="2000" b="1" i="1" u="dbl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хохотать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616509"/>
                  </a:ext>
                </a:extLst>
              </a:tr>
              <a:tr h="113098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компонент составного глагольного сказуемого, при вспомогательных глаголах с фазисным или модальным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значением.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относятся к одному лицу.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начал (продолжил, закончил) </a:t>
                      </a:r>
                      <a:r>
                        <a:rPr lang="ru-RU" sz="2000" b="1" i="1" u="dbl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Я хочу (желаю, мечтаю) </a:t>
                      </a:r>
                      <a:r>
                        <a:rPr lang="ru-RU" sz="2000" b="1" i="1" u="dbl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04273"/>
                  </a:ext>
                </a:extLst>
              </a:tr>
              <a:tr h="109024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дополнением при глаголах со значением волеизъявления (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решил, приказал, попросил, заставил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относятся к разным лицам.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Отец велел мне </a:t>
                      </a:r>
                      <a:r>
                        <a:rPr lang="ru-RU" sz="2000" b="1" i="1" u="dash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(велел что?).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761887"/>
                  </a:ext>
                </a:extLst>
              </a:tr>
              <a:tr h="73825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 несогласованное определение при абстрактных существительных.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Желание </a:t>
                      </a:r>
                      <a:r>
                        <a:rPr lang="ru-RU" sz="2000" b="1" i="1" u="wavyHeavy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напало на меня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(желание какое?).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971924"/>
                  </a:ext>
                </a:extLst>
              </a:tr>
              <a:tr h="73825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 обстоятельство при глаголах со значением движения.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поехал в город </a:t>
                      </a:r>
                      <a:r>
                        <a:rPr lang="ru-RU" sz="2000" b="1" i="1" u="dotDash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(поехал зачем? с какой целью?).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9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08620"/>
              </p:ext>
            </p:extLst>
          </p:nvPr>
        </p:nvGraphicFramePr>
        <p:xfrm>
          <a:off x="703385" y="1046284"/>
          <a:ext cx="10937630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138">
                  <a:extLst>
                    <a:ext uri="{9D8B030D-6E8A-4147-A177-3AD203B41FA5}">
                      <a16:colId xmlns:a16="http://schemas.microsoft.com/office/drawing/2014/main" val="576930935"/>
                    </a:ext>
                  </a:extLst>
                </a:gridCol>
                <a:gridCol w="5609492">
                  <a:extLst>
                    <a:ext uri="{9D8B030D-6E8A-4147-A177-3AD203B41FA5}">
                      <a16:colId xmlns:a16="http://schemas.microsoft.com/office/drawing/2014/main" val="2030710344"/>
                    </a:ext>
                  </a:extLst>
                </a:gridCol>
              </a:tblGrid>
              <a:tr h="81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Простое глагольное сказуемое </a:t>
                      </a:r>
                      <a:r>
                        <a:rPr lang="ru-RU" sz="2400" dirty="0" smtClean="0">
                          <a:effectLst/>
                          <a:latin typeface="Century Gothic" panose="020B0502020202020204" pitchFamily="34" charset="0"/>
                        </a:rPr>
                        <a:t>может осложняться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endParaRPr lang="ru-RU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Составное глагольное сказуемое может осложняться:</a:t>
                      </a:r>
                      <a:endParaRPr lang="ru-RU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69039"/>
                  </a:ext>
                </a:extLst>
              </a:tr>
              <a:tr h="3763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1) за счёт включения частиц, которые привносят различные оттенки значений: </a:t>
                      </a: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Снегопад всё усиливался.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Новые друзья ну обниматься, ну целоваться. День как будто дремал.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 он возьми да и приди.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2) за счёт повторов: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 он всё думал-думал.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Река льётся-течёт. </a:t>
                      </a:r>
                      <a:endParaRPr lang="ru-RU" sz="24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1) краткими прилагательными: намерен, рад, должен, готов, горазд, вынужден, склонен: </a:t>
                      </a: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Всегда я рад заметить разность между Онегиным и мной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(А. Пушкин).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2)модальными существительными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мастер, мастерица, охотник, охотница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Он мастер рассказывать сказки.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92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05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53916" y="1037492"/>
            <a:ext cx="1093763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Региональная диагностическая работа по русскому языку для обучающихся 10-х классов общеобразовательных организаций Московской области 17 сентября 2020 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916" y="2832203"/>
            <a:ext cx="679645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Century Gothic" panose="020B0502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1033 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муниципальных образовательных</a:t>
            </a:r>
          </a:p>
          <a:p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рганизаций Московской области</a:t>
            </a:r>
            <a:endParaRPr lang="ru-R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 г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осударственных образовательных учреждения РФ</a:t>
            </a:r>
            <a:endParaRPr lang="ru-R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10 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государственных образовательных учреждения субъекта РФ</a:t>
            </a:r>
            <a:endParaRPr lang="ru-R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51 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негосударственна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я</a:t>
            </a:r>
            <a:r>
              <a:rPr lang="ru-RU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образовательная организация</a:t>
            </a:r>
            <a:endParaRPr lang="ru-RU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4349" y="2467199"/>
            <a:ext cx="4888520" cy="4285293"/>
          </a:xfrm>
          <a:prstGeom prst="rect">
            <a:avLst/>
          </a:prstGeom>
          <a:solidFill>
            <a:srgbClr val="E3DED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0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0954" y="888778"/>
            <a:ext cx="10058400" cy="74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Примеры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41838" y="1635369"/>
            <a:ext cx="10556631" cy="5090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Подвод в обозе было около двадцати.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Человек он был хороший. Ср: Я сегодня был в школе.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Ты будешь большой,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Ассоль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(А. Грин).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4. Мать учила его кроить и шить (К. Паустовский).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5. Всегда был ему по душе этот старинный русский город (О.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Туберовская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6. У писателя Александра Степановича Грина был в тихом старом Крыму невзрачный песик-дворняга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Тобик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(К. Паустовский).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7. Бывает, собака-щенок, играя с бумажкой, привязанной на ниточку, вдруг что-то заметит, может быть, даже разгадает секрет игры и глазами, как будто освещенными настоящим светом разума, заглянет в глаза самому человеку (М. Пришвин).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746" y="90636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Сложности в определении типов односоставного предложения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75592" y="2349305"/>
            <a:ext cx="10407162" cy="3931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Люблю грозу в начале мая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(Ф. Тютчев).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Приветствую тебя, пустынный уголок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(А. Пушкин).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НО: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Пришел, увидел, победил (Гай Юлий Цезарь).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Двусоставное неполное предложение со свободной позицией подлежащего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559669" y="4536830"/>
            <a:ext cx="738554" cy="74734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3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8700" y="1062968"/>
            <a:ext cx="10225454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ru-RU" sz="2400" b="1" dirty="0">
                <a:solidFill>
                  <a:prstClr val="black"/>
                </a:solidFill>
                <a:latin typeface="Century Gothic" panose="020B0502020202020204"/>
              </a:rPr>
              <a:t>Влияние порядка слов на квалификацию членов предложения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: 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Различай: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Дождливая осень.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Осень </a:t>
            </a:r>
            <a:r>
              <a:rPr lang="ru-RU" sz="2400" dirty="0" smtClean="0">
                <a:solidFill>
                  <a:prstClr val="black"/>
                </a:solidFill>
                <a:latin typeface="Century Gothic" panose="020B0502020202020204"/>
              </a:rPr>
              <a:t>дождливая.</a:t>
            </a:r>
            <a:endParaRPr lang="ru-RU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endParaRPr lang="ru-RU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Трудно работать несколько часов подряд без отдыха.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Работать несколько часов подряд без отдыха трудно.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endParaRPr lang="ru-RU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Охранять леса – прекрасное дело!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ru-RU" sz="2400" dirty="0">
                <a:solidFill>
                  <a:prstClr val="black"/>
                </a:solidFill>
                <a:latin typeface="Century Gothic" panose="020B0502020202020204"/>
              </a:rPr>
              <a:t>Прекрасное дело – охранять леса!</a:t>
            </a:r>
            <a:endParaRPr lang="ru-RU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8667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8124" y="458821"/>
            <a:ext cx="9888415" cy="940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Задание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75677" y="1470620"/>
            <a:ext cx="10058400" cy="4804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Волшебная осень парков. Тихо. Чуть-чуть сыровато. Листья нехотя отрываются и словно нависают на невидимых паутинках. Долго-долго падают кленовые листья. Как хороши! Хотелось сказать садовнику, чтобы не подметал.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Как поймать дыхание осени? Кажется, листья падают не беззвучно. Кажется, полет сопровождает какая-то музыка. Бом-бом! Стройная музыка в парке. Один ли я слышу?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Нет. Вот девочка подняла голову, блестящими глазами провожает листья. Рядом женщина под зонтиком. Книга. Но она не читает. Она слушает золотой хоровод. Вспоминаю: скорее бы поймать этот миг! Поймать хоть отрывок музыки листопада.                                                                                                            </a:t>
            </a:r>
          </a:p>
          <a:p>
            <a:pPr marL="182880" marR="0" lvl="0" indent="-182880" algn="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(По В.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Пескову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  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51391" y="92667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Способы осложнения простого предложения. Приложение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164365"/>
              </p:ext>
            </p:extLst>
          </p:nvPr>
        </p:nvGraphicFramePr>
        <p:xfrm>
          <a:off x="1070087" y="2298279"/>
          <a:ext cx="10526967" cy="3856336"/>
        </p:xfrm>
        <a:graphic>
          <a:graphicData uri="http://schemas.openxmlformats.org/drawingml/2006/table">
            <a:tbl>
              <a:tblPr/>
              <a:tblGrid>
                <a:gridCol w="4957034">
                  <a:extLst>
                    <a:ext uri="{9D8B030D-6E8A-4147-A177-3AD203B41FA5}">
                      <a16:colId xmlns:a16="http://schemas.microsoft.com/office/drawing/2014/main" val="875216020"/>
                    </a:ext>
                  </a:extLst>
                </a:gridCol>
                <a:gridCol w="5569933">
                  <a:extLst>
                    <a:ext uri="{9D8B030D-6E8A-4147-A177-3AD203B41FA5}">
                      <a16:colId xmlns:a16="http://schemas.microsoft.com/office/drawing/2014/main" val="3350033484"/>
                    </a:ext>
                  </a:extLst>
                </a:gridCol>
              </a:tblGrid>
              <a:tr h="46963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Определение</a:t>
                      </a:r>
                      <a:endParaRPr lang="ru-RU" sz="2800" b="1" i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Приложение</a:t>
                      </a:r>
                      <a:endParaRPr lang="ru-RU" sz="2800" b="1" i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42944"/>
                  </a:ext>
                </a:extLst>
              </a:tr>
              <a:tr h="150815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Мелкий дождь, </a:t>
                      </a:r>
                      <a:r>
                        <a:rPr lang="ru-RU" sz="2800" i="1" u="wavyHeavy" baseline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холодный и колючий</a:t>
                      </a:r>
                      <a:r>
                        <a:rPr lang="ru-RU" sz="2800" i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, кропит землю.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Мелкий дождь, </a:t>
                      </a:r>
                      <a:r>
                        <a:rPr lang="ru-RU" sz="2800" i="1" u="wavyHeavy" baseline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предвестник осени</a:t>
                      </a:r>
                      <a:r>
                        <a:rPr lang="ru-RU" sz="2800" i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, кропит землю (М.Г.).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676448"/>
                  </a:ext>
                </a:extLst>
              </a:tr>
              <a:tr h="187854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Способ выражения: </a:t>
                      </a:r>
                      <a:endParaRPr lang="ru-RU" sz="2800" i="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i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прилагательное</a:t>
                      </a:r>
                      <a:r>
                        <a:rPr lang="ru-RU" sz="280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, причастный оборот.</a:t>
                      </a:r>
                      <a:endParaRPr lang="ru-RU" sz="2800" i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Способ выражения: </a:t>
                      </a:r>
                      <a:endParaRPr lang="ru-RU" sz="2800" i="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i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Одиночное  </a:t>
                      </a:r>
                      <a:r>
                        <a:rPr lang="ru-RU" sz="280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существительное </a:t>
                      </a:r>
                      <a:endParaRPr lang="ru-RU" sz="2800" i="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i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или </a:t>
                      </a:r>
                      <a:r>
                        <a:rPr lang="ru-RU" sz="2800" i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существительное  с зависимыми словами.</a:t>
                      </a:r>
                      <a:endParaRPr lang="ru-RU" sz="2800" i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79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6" y="1116579"/>
            <a:ext cx="3915557" cy="5539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716" y="1116579"/>
            <a:ext cx="3754789" cy="5539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863" y="1116579"/>
            <a:ext cx="3837181" cy="55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3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57091" y="1996655"/>
            <a:ext cx="9070848" cy="258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-10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Спасибо за внимание!</a:t>
            </a:r>
            <a:endParaRPr kumimoji="0" lang="ru-RU" sz="6000" b="1" i="0" u="none" strike="noStrike" kern="1200" cap="all" spc="-10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0085" y="984739"/>
            <a:ext cx="10058400" cy="1653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Региональная диагностическая работа по русскому языкудля обучающихся 10-х классов общеобразовательных организаций Московской области 17 сентября 2020 г.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970085" y="292608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Количество обучающихся 10-х классов, выполнявших диагностическую работу по русскому языку,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28703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Количество 10-х классов, участвовавших в выполнении диагностической работы по русскому языку,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1611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Количество школ, участвовавших в выполнении диагностической работы по русскому языку,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1096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61975" y="1007474"/>
            <a:ext cx="10734675" cy="967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Обучающиеся, набравшие МАХ и 0 баллов за задание</a:t>
            </a:r>
            <a:b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группа – ЗАДАНИЯ ПО ТЕКСТУ (задания №№ 1-5)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149530"/>
              </p:ext>
            </p:extLst>
          </p:nvPr>
        </p:nvGraphicFramePr>
        <p:xfrm>
          <a:off x="598425" y="2059477"/>
          <a:ext cx="10661773" cy="464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8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5977" y="1063870"/>
            <a:ext cx="11005038" cy="85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группа – ЗАДАНИЯ ПО ТЕКСТУ (задания №№ 1 –5)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476250" y="1916724"/>
            <a:ext cx="11324491" cy="2787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Знать и применять орфографические, синтаксические, пунктуационные и грамматические нормы(морфологические).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Уметь выделять значимые части слова (морфемы); уметь выполнять морфемный анализ языковой единицы; знать основные способы словообразования; уметь выполнять словообразовательный анализ, уметь использовать приобретённые знания и умения в практической деятельности.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Знать самостоятельные части речи. Знать служебные части речи. Уметь выполнять морфологический анализ слова и использовать приобретённые знания в практической деятельности.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413238" y="4416668"/>
            <a:ext cx="11324491" cy="2036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prstClr val="black">
                  <a:lumMod val="85000"/>
                  <a:lumOff val="15000"/>
                </a:prstClr>
              </a:buClr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/>
              </a:rPr>
              <a:t>Знать: словосочетание; предложение (грамматическая основа предложения ; подлежащее и сказуемое как главные члены предложения); второстепенные члены предложения; двусоставные и односоставные предложения; распространённые и нераспространённые предложения; полные и неполные предложения; осложнённое простое предложение; сложное предложение; осложнённое простое предложение; сложное предложение с разными видами связи; уметь выполнять синтаксический анализ простого и сложного предложения.</a:t>
            </a:r>
            <a:endParaRPr lang="ru-RU" b="1" dirty="0">
              <a:solidFill>
                <a:srgbClr val="FF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322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0166" y="96219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Как синтаксическая функция влияет на определение части речи?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40166" y="233379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На празднике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красиво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Он говорил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красиво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Его лицо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красиво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163067" y="2359509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63067" y="3486262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210352" y="4613015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4028" y="2305663"/>
            <a:ext cx="3194538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Слово категории состояния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04028" y="3385350"/>
            <a:ext cx="3194538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Наречие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12821" y="4465037"/>
            <a:ext cx="3185745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Краткое прилагательное</a:t>
            </a:r>
          </a:p>
        </p:txBody>
      </p:sp>
    </p:spTree>
    <p:extLst>
      <p:ext uri="{BB962C8B-B14F-4D97-AF65-F5344CB8AC3E}">
        <p14:creationId xmlns:p14="http://schemas.microsoft.com/office/powerpoint/2010/main" val="30764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79939" y="959117"/>
            <a:ext cx="10058400" cy="76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Словосочетание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01162" y="1723292"/>
            <a:ext cx="11095892" cy="502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Не являются словосочетаниями: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Грамматическая основа двусоставного предложения: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Горит восток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зарёю новой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(А. Пушкин).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Сочетание определяемого слова и обособленного второстепенного члена (полупредикативные отношения):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Заносил в свою тетрадку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строки, жившие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вразброс.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Ряды однородных членов: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пращ,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стрела,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лукавый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кинжал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щадят победителя   годы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(А. Пушкин).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746" y="932741"/>
            <a:ext cx="10058400" cy="79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Словосочетание</a:t>
            </a: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99746" y="2136530"/>
            <a:ext cx="10158046" cy="442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4. Группа сказуемого в страдательном обороте: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Задание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выполняется студентами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5. Объединения форм некоторых местоимений (соположение форм):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все мы, мы сами, все вместе, она одна.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6.Соединение служебного и знаменательного слова: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около леса, вследствие болезни, у дороги, не писал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6654" y="906363"/>
            <a:ext cx="10058400" cy="83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Словосочетание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76654" y="1881554"/>
            <a:ext cx="10767646" cy="4540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7. Аналитические формы степеней сравнения прилагательных: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более удобный, самый умный.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8. Глагольные формы будущего сложного времени, сослагательного и повелительного наклонений: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буду писать, погулял бы, пусть читает, давайте говорить.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9. Фразеологизмы: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бить баклуши, точить лясы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10. Описательные глагольно-именные обороты: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проходить службу, дать оценку.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144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авон">
    <a:dk1>
      <a:sysClr val="windowText" lastClr="000000"/>
    </a:dk1>
    <a:lt1>
      <a:sysClr val="window" lastClr="FFFFFF"/>
    </a:lt1>
    <a:dk2>
      <a:srgbClr val="1485A4"/>
    </a:dk2>
    <a:lt2>
      <a:srgbClr val="E3DED1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F49100"/>
    </a:hlink>
    <a:folHlink>
      <a:srgbClr val="739D9B"/>
    </a:folHlink>
  </a:clrScheme>
  <a:fontScheme name="Савон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авон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5000"/>
              <a:lumMod val="105000"/>
            </a:schemeClr>
          </a:gs>
          <a:gs pos="100000">
            <a:schemeClr val="phClr">
              <a:tint val="65000"/>
              <a:satMod val="100000"/>
              <a:lumMod val="10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0000"/>
              <a:lumMod val="100000"/>
            </a:schemeClr>
          </a:gs>
          <a:gs pos="50000">
            <a:schemeClr val="phClr">
              <a:shade val="99000"/>
              <a:satMod val="105000"/>
              <a:lumMod val="100000"/>
            </a:schemeClr>
          </a:gs>
          <a:gs pos="100000">
            <a:schemeClr val="phClr">
              <a:shade val="98000"/>
              <a:satMod val="105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12700" dir="5400000" algn="ctr" rotWithShape="0">
            <a:srgbClr val="000000">
              <a:alpha val="63000"/>
            </a:srgbClr>
          </a:outerShdw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shade val="92000"/>
              <a:satMod val="160000"/>
            </a:schemeClr>
          </a:gs>
          <a:gs pos="77000">
            <a:schemeClr val="phClr">
              <a:tint val="100000"/>
              <a:shade val="73000"/>
              <a:satMod val="155000"/>
            </a:schemeClr>
          </a:gs>
          <a:gs pos="100000">
            <a:schemeClr val="phClr">
              <a:tint val="100000"/>
              <a:shade val="67000"/>
              <a:satMod val="145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2000"/>
              <a:satMod val="115000"/>
            </a:schemeClr>
          </a:duotone>
        </a:blip>
        <a:tile tx="0" ty="0" sx="60000" sy="6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Совещание 26.11</Template>
  <TotalTime>1074</TotalTime>
  <Words>1574</Words>
  <Application>Microsoft Office PowerPoint</Application>
  <PresentationFormat>Широкоэкранный</PresentationFormat>
  <Paragraphs>178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Calibri</vt:lpstr>
      <vt:lpstr>Century Gothic</vt:lpstr>
      <vt:lpstr>Garamond</vt:lpstr>
      <vt:lpstr>Times New Roman</vt:lpstr>
      <vt:lpstr>Wingdings</vt:lpstr>
      <vt:lpstr>3_Специальное оформление</vt:lpstr>
      <vt:lpstr>Презентация144</vt:lpstr>
      <vt:lpstr>Тема Office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Астафьева Ольга Александровна</dc:creator>
  <cp:lastModifiedBy>Пользователь</cp:lastModifiedBy>
  <cp:revision>119</cp:revision>
  <dcterms:created xsi:type="dcterms:W3CDTF">2020-12-02T10:32:42Z</dcterms:created>
  <dcterms:modified xsi:type="dcterms:W3CDTF">2020-12-06T12:28:58Z</dcterms:modified>
</cp:coreProperties>
</file>