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96" r:id="rId12"/>
    <p:sldId id="286" r:id="rId13"/>
    <p:sldId id="289" r:id="rId14"/>
    <p:sldId id="287" r:id="rId15"/>
    <p:sldId id="288" r:id="rId16"/>
    <p:sldId id="290" r:id="rId17"/>
    <p:sldId id="291" r:id="rId18"/>
    <p:sldId id="292" r:id="rId19"/>
    <p:sldId id="293" r:id="rId20"/>
    <p:sldId id="294" r:id="rId21"/>
    <p:sldId id="301" r:id="rId22"/>
    <p:sldId id="297" r:id="rId23"/>
    <p:sldId id="27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1" userDrawn="1">
          <p15:clr>
            <a:srgbClr val="A4A3A4"/>
          </p15:clr>
        </p15:guide>
        <p15:guide id="2" pos="4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AEAEA"/>
    <a:srgbClr val="000000"/>
    <a:srgbClr val="F2F2F2"/>
    <a:srgbClr val="2B2A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43" autoAdjust="0"/>
    <p:restoredTop sz="94660" autoAdjust="0"/>
  </p:normalViewPr>
  <p:slideViewPr>
    <p:cSldViewPr>
      <p:cViewPr varScale="1">
        <p:scale>
          <a:sx n="87" d="100"/>
          <a:sy n="87" d="100"/>
        </p:scale>
        <p:origin x="1542" y="90"/>
      </p:cViewPr>
      <p:guideLst>
        <p:guide orient="horz" pos="981"/>
        <p:guide pos="43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4A80A-D0C3-4362-8F79-27BDB67A76EC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A33AD-B6BF-4321-B361-74DC3F73D47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150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782A-666C-4AEC-8A54-00D0510C0B8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447C-4478-4498-8106-E777109B3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646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782A-666C-4AEC-8A54-00D0510C0B8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447C-4478-4498-8106-E777109B3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263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782A-666C-4AEC-8A54-00D0510C0B8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447C-4478-4498-8106-E777109B3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674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08" y="1817168"/>
            <a:ext cx="8229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782A-666C-4AEC-8A54-00D0510C0B8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447C-4478-4498-8106-E777109B3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405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782A-666C-4AEC-8A54-00D0510C0B8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447C-4478-4498-8106-E777109B3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9753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782A-666C-4AEC-8A54-00D0510C0B8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447C-4478-4498-8106-E777109B3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426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782A-666C-4AEC-8A54-00D0510C0B8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447C-4478-4498-8106-E777109B3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682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782A-666C-4AEC-8A54-00D0510C0B8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447C-4478-4498-8106-E777109B3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40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782A-666C-4AEC-8A54-00D0510C0B8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447C-4478-4498-8106-E777109B3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435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782A-666C-4AEC-8A54-00D0510C0B8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447C-4478-4498-8106-E777109B3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316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7782A-666C-4AEC-8A54-00D0510C0B8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96447C-4478-4498-8106-E777109B3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799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7782A-666C-4AEC-8A54-00D0510C0B80}" type="datetimeFigureOut">
              <a:rPr lang="ru-RU" smtClean="0"/>
              <a:t>03.12.2020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96447C-4478-4498-8106-E777109B3E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673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ТЕМА УРОКА: </a:t>
            </a:r>
            <a:br>
              <a:rPr lang="ru-RU" dirty="0"/>
            </a:br>
            <a:r>
              <a:rPr lang="ru-RU" dirty="0"/>
              <a:t>Часть 2. Задания с развернутым ответом. </a:t>
            </a:r>
            <a:br>
              <a:rPr lang="ru-RU" dirty="0"/>
            </a:br>
            <a:r>
              <a:rPr lang="ru-RU" dirty="0"/>
              <a:t>Задание 27.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80520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9532" y="656692"/>
            <a:ext cx="8229600" cy="5256584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3600" dirty="0">
                <a:latin typeface="+mj-lt"/>
              </a:rPr>
              <a:t>К какому типу (в зависимости от структуры) можно отнести эту семью? </a:t>
            </a:r>
            <a:endParaRPr lang="ru-RU" sz="3600" dirty="0" smtClean="0">
              <a:latin typeface="+mj-lt"/>
            </a:endParaRPr>
          </a:p>
          <a:p>
            <a:pPr algn="just"/>
            <a:r>
              <a:rPr lang="ru-RU" sz="3600" dirty="0" smtClean="0">
                <a:latin typeface="+mj-lt"/>
              </a:rPr>
              <a:t>Какая </a:t>
            </a:r>
            <a:r>
              <a:rPr lang="ru-RU" sz="3600" dirty="0">
                <a:latin typeface="+mj-lt"/>
              </a:rPr>
              <a:t>информация Вам необходима для того, чтобы установить: является семья Мироновых патриархальной или демократической? (Сформулируйте два вопроса, необходимых для получения данной информации.) </a:t>
            </a:r>
            <a:endParaRPr lang="ru-RU" sz="3600" dirty="0" smtClean="0">
              <a:latin typeface="+mj-lt"/>
            </a:endParaRPr>
          </a:p>
          <a:p>
            <a:pPr algn="just"/>
            <a:r>
              <a:rPr lang="ru-RU" sz="3600" dirty="0" smtClean="0">
                <a:latin typeface="+mj-lt"/>
              </a:rPr>
              <a:t>Какую </a:t>
            </a:r>
            <a:r>
              <a:rPr lang="ru-RU" sz="3600" dirty="0">
                <a:latin typeface="+mj-lt"/>
              </a:rPr>
              <a:t>функцию семьи иллюстрирует приведённый в задании пример деятельности семьи Мироновых? </a:t>
            </a:r>
            <a:endParaRPr lang="ru-RU" sz="3600" dirty="0" smtClean="0">
              <a:latin typeface="+mj-lt"/>
            </a:endParaRPr>
          </a:p>
          <a:p>
            <a:pPr algn="just"/>
            <a:r>
              <a:rPr lang="ru-RU" sz="3600" dirty="0" smtClean="0">
                <a:latin typeface="+mj-lt"/>
              </a:rPr>
              <a:t>Каковы </a:t>
            </a:r>
            <a:r>
              <a:rPr lang="ru-RU" sz="3600" dirty="0">
                <a:latin typeface="+mj-lt"/>
              </a:rPr>
              <a:t>источники (виды) доходов семейного бюджета семьи Мироновых (назовите два источника (вида). </a:t>
            </a:r>
            <a:r>
              <a:rPr lang="ru-RU" sz="3600" i="1" dirty="0">
                <a:latin typeface="+mj-lt"/>
              </a:rPr>
              <a:t>Назовите не вид деятельности, а  вид дохода</a:t>
            </a:r>
            <a:r>
              <a:rPr lang="ru-RU" sz="3600" dirty="0">
                <a:latin typeface="+mj-lt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37756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287524" y="620688"/>
          <a:ext cx="8229600" cy="432048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289540"/>
                <a:gridCol w="940060"/>
              </a:tblGrid>
              <a:tr h="543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+mj-lt"/>
                        </a:rPr>
                        <a:t>Правильно даны ответы на четыре вопроса</a:t>
                      </a:r>
                      <a:endParaRPr lang="ru-RU" sz="2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543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+mj-lt"/>
                        </a:rPr>
                        <a:t>Правильно даны ответы на любые три вопроса </a:t>
                      </a:r>
                      <a:endParaRPr lang="ru-RU" sz="2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543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+mj-lt"/>
                        </a:rPr>
                        <a:t>Правильно даны ответы на любые два вопроса </a:t>
                      </a:r>
                      <a:endParaRPr lang="ru-RU" sz="2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2148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+mj-lt"/>
                        </a:rPr>
                        <a:t>Правильно дан ответ на любой один вопрос.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+mj-lt"/>
                        </a:rPr>
                        <a:t>ИЛИ Приведены рассуждения общего характера, не соответствующие требованию задания.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+mj-lt"/>
                        </a:rPr>
                        <a:t>ИЛИ Ответ неправильный</a:t>
                      </a:r>
                      <a:endParaRPr lang="ru-RU" sz="2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54304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Максимальный балл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39413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512676"/>
            <a:ext cx="8229600" cy="561662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600" dirty="0">
                <a:latin typeface="+mj-lt"/>
              </a:rPr>
              <a:t>Граждане РФ Андрей и Александра, состоящие 10 лет в зарегистрированном браке, решили заключить брачный договор. По обоюдному согласию они включили в него пункты о своих правах и обязанностях по взаимному содержанию, порядке несения каждым из них семейных расходов, а также определили имущество, которое будет передано каждому из супругов в случае расторжения брака. </a:t>
            </a:r>
            <a:endParaRPr lang="ru-RU" sz="3600" dirty="0" smtClean="0">
              <a:latin typeface="+mj-lt"/>
            </a:endParaRPr>
          </a:p>
          <a:p>
            <a:pPr algn="just"/>
            <a:r>
              <a:rPr lang="ru-RU" sz="3600" dirty="0" smtClean="0">
                <a:latin typeface="+mj-lt"/>
              </a:rPr>
              <a:t>Будет </a:t>
            </a:r>
            <a:r>
              <a:rPr lang="ru-RU" sz="3600" dirty="0">
                <a:latin typeface="+mj-lt"/>
              </a:rPr>
              <a:t>ли брачный договор с такими пунктами удостоверен нотариусом? Свой ответ обоснуйте. Назовите любые два личных неимущественных права супругов, установленных Семейным кодексом РФ.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8901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1539263"/>
              </p:ext>
            </p:extLst>
          </p:nvPr>
        </p:nvGraphicFramePr>
        <p:xfrm>
          <a:off x="359532" y="1016732"/>
          <a:ext cx="8142366" cy="480409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216257"/>
                <a:gridCol w="926109"/>
              </a:tblGrid>
              <a:tr h="1758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>
                          <a:effectLst/>
                          <a:latin typeface="+mj-lt"/>
                        </a:rPr>
                        <a:t>Правильно даны ответ на вопрос, обоснование, названы два личных неимущественных права супругов</a:t>
                      </a:r>
                      <a:endParaRPr lang="ru-RU" sz="1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18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1758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>
                          <a:effectLst/>
                          <a:latin typeface="+mj-lt"/>
                        </a:rPr>
                        <a:t>Правильно даны ответ на вопрос, обоснование, названо одно личное право.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>
                          <a:effectLst/>
                          <a:latin typeface="+mj-lt"/>
                        </a:rPr>
                        <a:t>ИЛИ Правильно дан ответ на вопрос и названы два личных права</a:t>
                      </a:r>
                      <a:endParaRPr lang="ru-RU" sz="1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ru-RU" sz="18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1758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>
                          <a:effectLst/>
                          <a:latin typeface="+mj-lt"/>
                        </a:rPr>
                        <a:t>Правильно даны ответ на вопрос и обоснование.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>
                          <a:effectLst/>
                          <a:latin typeface="+mj-lt"/>
                        </a:rPr>
                        <a:t>ИЛИ Правильно дан ответ на вопрос и названо одно личное право </a:t>
                      </a:r>
                      <a:endParaRPr lang="ru-RU" sz="1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ru-RU" sz="18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17589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>
                          <a:effectLst/>
                          <a:latin typeface="+mj-lt"/>
                        </a:rPr>
                        <a:t>Правильно дан только ответ на вопрос.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>
                          <a:effectLst/>
                          <a:latin typeface="+mj-lt"/>
                        </a:rPr>
                        <a:t>ИЛИ Ответ на вопрос отсутствует (дан неправильный ответ) независимо от наличия других элементов ответа.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spc="-30" dirty="0">
                          <a:effectLst/>
                          <a:latin typeface="+mj-lt"/>
                        </a:rPr>
                        <a:t>ИЛИ Приведены рассуждения общего характера, не соответствующие требованию задания.</a:t>
                      </a:r>
                      <a:endParaRPr lang="ru-RU" sz="1800" b="0" dirty="0">
                        <a:effectLst/>
                        <a:latin typeface="+mj-lt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>
                          <a:effectLst/>
                          <a:latin typeface="+mj-lt"/>
                        </a:rPr>
                        <a:t>ИЛИ Ответ неправильный</a:t>
                      </a:r>
                      <a:endParaRPr lang="ru-RU" sz="18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ru-RU" sz="18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17589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Максимальный балл</a:t>
                      </a:r>
                      <a:endParaRPr lang="ru-RU" sz="18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18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1163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12676"/>
            <a:ext cx="8229600" cy="554461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ru-RU" sz="2800" dirty="0">
                <a:latin typeface="+mj-lt"/>
              </a:rPr>
              <a:t>В государстве </a:t>
            </a:r>
            <a:r>
              <a:rPr lang="en-US" sz="2800" dirty="0">
                <a:latin typeface="+mj-lt"/>
              </a:rPr>
              <a:t>Z</a:t>
            </a:r>
            <a:r>
              <a:rPr lang="ru-RU" sz="2800" dirty="0">
                <a:latin typeface="+mj-lt"/>
              </a:rPr>
              <a:t> в период с 2012 по 2017 г. проводилась реформа образования. За пять лет в школах страны </a:t>
            </a:r>
            <a:r>
              <a:rPr lang="en-US" sz="2800" dirty="0">
                <a:latin typeface="+mj-lt"/>
              </a:rPr>
              <a:t>Z</a:t>
            </a:r>
            <a:r>
              <a:rPr lang="ru-RU" sz="2800" dirty="0">
                <a:latin typeface="+mj-lt"/>
              </a:rPr>
              <a:t> на треть увеличилось количество занятий с использованием интернет-технологий, число получающих дистанционное образование выросло в два раза. Кроме того, учащиеся и их родители отмечают тенденцию </a:t>
            </a:r>
            <a:r>
              <a:rPr lang="ru-RU" sz="2800" dirty="0" err="1">
                <a:latin typeface="+mj-lt"/>
              </a:rPr>
              <a:t>гуманизации</a:t>
            </a:r>
            <a:r>
              <a:rPr lang="ru-RU" sz="2800" dirty="0">
                <a:latin typeface="+mj-lt"/>
              </a:rPr>
              <a:t> образования. </a:t>
            </a:r>
            <a:endParaRPr lang="ru-RU" sz="2800" dirty="0" smtClean="0">
              <a:latin typeface="+mj-lt"/>
            </a:endParaRPr>
          </a:p>
          <a:p>
            <a:pPr algn="just"/>
            <a:r>
              <a:rPr lang="ru-RU" sz="2800" dirty="0"/>
              <a:t>Число желающих поступить в университеты неуклонно растёт, потому что наличие качественного образования и профессии позволяет гражданам страны </a:t>
            </a:r>
            <a:r>
              <a:rPr lang="en-US" sz="2800" dirty="0"/>
              <a:t>Z</a:t>
            </a:r>
            <a:r>
              <a:rPr lang="ru-RU" sz="2800" dirty="0"/>
              <a:t> повышать свой социальный статус, занимать более престижные места в социальной иерархии. В условиях инновационного развития экономики образование становится непрерывным на протяжении всей жизни человека.</a:t>
            </a:r>
          </a:p>
          <a:p>
            <a:pPr algn="just"/>
            <a:endParaRPr lang="ru-RU" sz="2800" dirty="0">
              <a:latin typeface="+mj-lt"/>
            </a:endParaRPr>
          </a:p>
          <a:p>
            <a:pPr algn="just"/>
            <a:endParaRPr lang="ru-RU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407421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5516" y="368660"/>
            <a:ext cx="8229600" cy="6048672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3300" dirty="0">
                <a:latin typeface="+mj-lt"/>
              </a:rPr>
              <a:t>Какая тенденция развития образования описана, но не названа в условии задачи? (Приведите название этой тенденции.) </a:t>
            </a:r>
            <a:endParaRPr lang="ru-RU" sz="3300" dirty="0" smtClean="0">
              <a:latin typeface="+mj-lt"/>
            </a:endParaRPr>
          </a:p>
          <a:p>
            <a:pPr algn="just"/>
            <a:r>
              <a:rPr lang="ru-RU" sz="3300" dirty="0" smtClean="0">
                <a:latin typeface="+mj-lt"/>
              </a:rPr>
              <a:t>В </a:t>
            </a:r>
            <a:r>
              <a:rPr lang="ru-RU" sz="3300" dirty="0">
                <a:latin typeface="+mj-lt"/>
              </a:rPr>
              <a:t>чём может проявляться тенденция </a:t>
            </a:r>
            <a:r>
              <a:rPr lang="ru-RU" sz="3300" dirty="0" err="1">
                <a:latin typeface="+mj-lt"/>
              </a:rPr>
              <a:t>гуманизации</a:t>
            </a:r>
            <a:r>
              <a:rPr lang="ru-RU" sz="3300" dirty="0">
                <a:latin typeface="+mj-lt"/>
              </a:rPr>
              <a:t> образования? (Приведите собственный пример.) </a:t>
            </a:r>
            <a:endParaRPr lang="ru-RU" sz="3300" dirty="0" smtClean="0">
              <a:latin typeface="+mj-lt"/>
            </a:endParaRPr>
          </a:p>
          <a:p>
            <a:pPr algn="just"/>
            <a:r>
              <a:rPr lang="ru-RU" sz="3300" dirty="0" smtClean="0">
                <a:latin typeface="+mj-lt"/>
              </a:rPr>
              <a:t>Почему </a:t>
            </a:r>
            <a:r>
              <a:rPr lang="ru-RU" sz="3300" dirty="0">
                <a:latin typeface="+mj-lt"/>
              </a:rPr>
              <a:t>в условиях инновационного развития экономики образование становится непрерывным на протяжении всей жизни человека? (Приведите собственное объяснение.) </a:t>
            </a:r>
            <a:endParaRPr lang="ru-RU" sz="3300" dirty="0" smtClean="0">
              <a:latin typeface="+mj-lt"/>
            </a:endParaRPr>
          </a:p>
          <a:p>
            <a:pPr algn="just"/>
            <a:r>
              <a:rPr lang="ru-RU" sz="3300" dirty="0" smtClean="0">
                <a:latin typeface="+mj-lt"/>
              </a:rPr>
              <a:t>Какой </a:t>
            </a:r>
            <a:r>
              <a:rPr lang="ru-RU" sz="3300" dirty="0">
                <a:latin typeface="+mj-lt"/>
              </a:rPr>
              <a:t>факт в условии задачи иллюстрирует функцию образования как социального лифта?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2020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8143515"/>
              </p:ext>
            </p:extLst>
          </p:nvPr>
        </p:nvGraphicFramePr>
        <p:xfrm>
          <a:off x="431540" y="1916832"/>
          <a:ext cx="8229600" cy="298856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289540"/>
                <a:gridCol w="940060"/>
              </a:tblGrid>
              <a:tr h="357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+mj-lt"/>
                        </a:rPr>
                        <a:t>Правильно даны ответы на четыре вопроса</a:t>
                      </a:r>
                      <a:endParaRPr lang="ru-RU" sz="2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357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+mj-lt"/>
                        </a:rPr>
                        <a:t>Правильно даны ответы на любые три вопроса </a:t>
                      </a:r>
                      <a:endParaRPr lang="ru-RU" sz="2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3575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+mj-lt"/>
                        </a:rPr>
                        <a:t>Правильно даны ответы на любые два вопроса </a:t>
                      </a:r>
                      <a:endParaRPr lang="ru-RU" sz="2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1414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+mj-lt"/>
                        </a:rPr>
                        <a:t>Правильно дан ответ на один любой вопрос.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+mj-lt"/>
                        </a:rPr>
                        <a:t>ИЛИ Приведены рассуждения общего характера, не соответствующие требованию задания.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+mj-lt"/>
                        </a:rPr>
                        <a:t>ИЛИ Ответ неправильный</a:t>
                      </a:r>
                      <a:endParaRPr lang="ru-RU" sz="2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35757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Максимальный балл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85624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476672"/>
            <a:ext cx="8229600" cy="594066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sz="3100" dirty="0">
                <a:latin typeface="+mj-lt"/>
              </a:rPr>
              <a:t>В государстве </a:t>
            </a:r>
            <a:r>
              <a:rPr lang="en-US" sz="3100" dirty="0">
                <a:latin typeface="+mj-lt"/>
              </a:rPr>
              <a:t>Z</a:t>
            </a:r>
            <a:r>
              <a:rPr lang="ru-RU" sz="3100" dirty="0">
                <a:latin typeface="+mj-lt"/>
              </a:rPr>
              <a:t> в период с 2009 по 2019 г. наметился рост популярности дистанционного обучения, в школах на 40% увеличилось количество занятий с использованием интернет-технологий. В среднем число учеников, имеющих доступ к </a:t>
            </a:r>
            <a:r>
              <a:rPr lang="ru-RU" sz="3100" dirty="0" err="1">
                <a:latin typeface="+mj-lt"/>
              </a:rPr>
              <a:t>видеоурокам</a:t>
            </a:r>
            <a:r>
              <a:rPr lang="ru-RU" sz="3100" dirty="0">
                <a:latin typeface="+mj-lt"/>
              </a:rPr>
              <a:t>, другим цифровым учебным материалам, выросло в 15 раз. Кроме того, учащиеся и их родители отмечают тенденцию </a:t>
            </a:r>
            <a:r>
              <a:rPr lang="ru-RU" sz="3100" dirty="0" err="1">
                <a:latin typeface="+mj-lt"/>
              </a:rPr>
              <a:t>гуманизации</a:t>
            </a:r>
            <a:r>
              <a:rPr lang="ru-RU" sz="3100" dirty="0">
                <a:latin typeface="+mj-lt"/>
              </a:rPr>
              <a:t> образования. </a:t>
            </a:r>
          </a:p>
          <a:p>
            <a:pPr algn="just"/>
            <a:r>
              <a:rPr lang="ru-RU" sz="3100" dirty="0">
                <a:latin typeface="+mj-lt"/>
              </a:rPr>
              <a:t>Число желающих поступить в университеты неуклонно растёт, потому что наличие качественного образования и профессии позволяет гражданам государства </a:t>
            </a:r>
            <a:r>
              <a:rPr lang="en-US" sz="3100" dirty="0">
                <a:latin typeface="+mj-lt"/>
              </a:rPr>
              <a:t>Z</a:t>
            </a:r>
            <a:r>
              <a:rPr lang="ru-RU" sz="3100" dirty="0">
                <a:latin typeface="+mj-lt"/>
              </a:rPr>
              <a:t> повышать свой социальный статус, занимать более престижные места в социальной иерархии. В условиях инновационного развития экономики образование становится непрерывным на протяжении всей жизни человека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7893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404664"/>
            <a:ext cx="8229600" cy="536459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3600" dirty="0">
                <a:latin typeface="+mj-lt"/>
              </a:rPr>
              <a:t>Какая тенденция образования описана, но не названа в условии задачи? (Приведите название этой тенденции.) </a:t>
            </a:r>
            <a:endParaRPr lang="ru-RU" sz="3600" dirty="0" smtClean="0">
              <a:latin typeface="+mj-lt"/>
            </a:endParaRPr>
          </a:p>
          <a:p>
            <a:pPr algn="just"/>
            <a:r>
              <a:rPr lang="ru-RU" sz="3600" dirty="0" smtClean="0">
                <a:latin typeface="+mj-lt"/>
              </a:rPr>
              <a:t>В </a:t>
            </a:r>
            <a:r>
              <a:rPr lang="ru-RU" sz="3600" dirty="0">
                <a:latin typeface="+mj-lt"/>
              </a:rPr>
              <a:t>чём может проявляться тенденция </a:t>
            </a:r>
            <a:r>
              <a:rPr lang="ru-RU" sz="3600" dirty="0" err="1">
                <a:latin typeface="+mj-lt"/>
              </a:rPr>
              <a:t>гуманизации</a:t>
            </a:r>
            <a:r>
              <a:rPr lang="ru-RU" sz="3600" dirty="0">
                <a:latin typeface="+mj-lt"/>
              </a:rPr>
              <a:t> образования? (Приведите собственный пример</a:t>
            </a:r>
            <a:r>
              <a:rPr lang="ru-RU" sz="3600" dirty="0" smtClean="0">
                <a:latin typeface="+mj-lt"/>
              </a:rPr>
              <a:t>.)</a:t>
            </a:r>
          </a:p>
          <a:p>
            <a:pPr algn="just"/>
            <a:r>
              <a:rPr lang="ru-RU" sz="3600" dirty="0" smtClean="0">
                <a:latin typeface="+mj-lt"/>
              </a:rPr>
              <a:t> </a:t>
            </a:r>
            <a:r>
              <a:rPr lang="ru-RU" sz="3600" dirty="0">
                <a:latin typeface="+mj-lt"/>
              </a:rPr>
              <a:t>Почему </a:t>
            </a:r>
            <a:r>
              <a:rPr lang="ru-RU" sz="3600" dirty="0" smtClean="0">
                <a:latin typeface="+mj-lt"/>
              </a:rPr>
              <a:t>в </a:t>
            </a:r>
            <a:r>
              <a:rPr lang="ru-RU" sz="3600" dirty="0">
                <a:latin typeface="+mj-lt"/>
              </a:rPr>
              <a:t>условиях инновационного развития экономики образование становится непрерывным на протяжении всей жизни человека? (Приведите собственное объяснение.) </a:t>
            </a:r>
            <a:endParaRPr lang="ru-RU" sz="3600" dirty="0" smtClean="0">
              <a:latin typeface="+mj-lt"/>
            </a:endParaRPr>
          </a:p>
          <a:p>
            <a:pPr algn="just"/>
            <a:r>
              <a:rPr lang="ru-RU" sz="3600" dirty="0" smtClean="0">
                <a:latin typeface="+mj-lt"/>
              </a:rPr>
              <a:t>Какой </a:t>
            </a:r>
            <a:r>
              <a:rPr lang="ru-RU" sz="3600" dirty="0">
                <a:latin typeface="+mj-lt"/>
              </a:rPr>
              <a:t>факт в условии задачи иллюстрирует функцию образования как социального лифта?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4821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9396894"/>
              </p:ext>
            </p:extLst>
          </p:nvPr>
        </p:nvGraphicFramePr>
        <p:xfrm>
          <a:off x="358775" y="872716"/>
          <a:ext cx="8229600" cy="45725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289540"/>
                <a:gridCol w="940060"/>
              </a:tblGrid>
              <a:tr h="57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Правильно даны ответы на четыре вопроса</a:t>
                      </a:r>
                      <a:endParaRPr lang="ru-RU" sz="2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57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Правильно даны ответы на любые три вопроса </a:t>
                      </a:r>
                      <a:endParaRPr lang="ru-RU" sz="2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57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Правильно даны ответы на любые два вопроса </a:t>
                      </a:r>
                      <a:endParaRPr lang="ru-RU" sz="2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22862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Правильно дан ответ на один любой вопрос.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ИЛИ Приведены рассуждения общего характера, не соответствующие требованию задания.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ИЛИ Ответ неправильный</a:t>
                      </a:r>
                      <a:endParaRPr lang="ru-RU" sz="2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57156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Максимальный </a:t>
                      </a: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балл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347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50" t="6396"/>
          <a:stretch/>
        </p:blipFill>
        <p:spPr>
          <a:xfrm>
            <a:off x="-508" y="8620"/>
            <a:ext cx="9137104" cy="6849380"/>
          </a:xfrm>
          <a:prstGeom prst="rect">
            <a:avLst/>
          </a:prstGeom>
        </p:spPr>
      </p:pic>
      <p:grpSp>
        <p:nvGrpSpPr>
          <p:cNvPr id="10" name="Группа 9"/>
          <p:cNvGrpSpPr/>
          <p:nvPr/>
        </p:nvGrpSpPr>
        <p:grpSpPr>
          <a:xfrm>
            <a:off x="-14728" y="3057542"/>
            <a:ext cx="6768244" cy="981236"/>
            <a:chOff x="2375756" y="1835696"/>
            <a:chExt cx="6768244" cy="981236"/>
          </a:xfrm>
          <a:solidFill>
            <a:srgbClr val="EAEAEA">
              <a:alpha val="76000"/>
            </a:srgbClr>
          </a:solidFill>
        </p:grpSpPr>
        <p:sp>
          <p:nvSpPr>
            <p:cNvPr id="8" name="Прямоугольник 7"/>
            <p:cNvSpPr/>
            <p:nvPr/>
          </p:nvSpPr>
          <p:spPr>
            <a:xfrm>
              <a:off x="2375756" y="1835696"/>
              <a:ext cx="6768244" cy="981236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dirty="0">
                <a:latin typeface="Frank Regular" panose="02000000000000000000" pitchFamily="50" charset="-52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3002043" y="1910816"/>
              <a:ext cx="614195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ru-RU" sz="2400" dirty="0">
                <a:latin typeface="Frank Regular" panose="02000000000000000000" pitchFamily="50" charset="-52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-14729" y="4216080"/>
            <a:ext cx="6798443" cy="1315770"/>
            <a:chOff x="2375756" y="1835696"/>
            <a:chExt cx="6798443" cy="1315770"/>
          </a:xfrm>
          <a:solidFill>
            <a:srgbClr val="EAEAEA">
              <a:alpha val="76000"/>
            </a:srgbClr>
          </a:solidFill>
        </p:grpSpPr>
        <p:sp>
          <p:nvSpPr>
            <p:cNvPr id="13" name="Прямоугольник 12"/>
            <p:cNvSpPr/>
            <p:nvPr/>
          </p:nvSpPr>
          <p:spPr>
            <a:xfrm>
              <a:off x="2375756" y="1835696"/>
              <a:ext cx="6768244" cy="131577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400" dirty="0">
                <a:latin typeface="Frank Regular" panose="02000000000000000000" pitchFamily="50" charset="-52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3002045" y="2078083"/>
              <a:ext cx="6172154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endParaRPr lang="ru-RU" sz="2400" dirty="0">
                <a:latin typeface="Frank Regular" panose="02000000000000000000" pitchFamily="50" charset="-52"/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-14730" y="1592796"/>
            <a:ext cx="7142505" cy="936104"/>
          </a:xfrm>
          <a:prstGeom prst="rect">
            <a:avLst/>
          </a:prstGeom>
          <a:solidFill>
            <a:srgbClr val="EAEAEA">
              <a:alpha val="7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1415494"/>
            <a:ext cx="7034491" cy="867509"/>
          </a:xfrm>
          <a:noFill/>
        </p:spPr>
        <p:txBody>
          <a:bodyPr>
            <a:noAutofit/>
          </a:bodyPr>
          <a:lstStyle/>
          <a:p>
            <a:pPr algn="l"/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b="1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ЧТО </a:t>
            </a:r>
            <a:r>
              <a:rPr lang="ru-RU" sz="28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МЫ БУДЕМ СЕГОДНЯ ИЗУЧАТЬ?</a:t>
            </a:r>
            <a:r>
              <a:rPr lang="ru-RU" sz="2800" dirty="0"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5772" y="3108112"/>
            <a:ext cx="6878495" cy="8411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07000"/>
              </a:lnSpc>
              <a:spcAft>
                <a:spcPts val="0"/>
              </a:spcAft>
            </a:pP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5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Задание </a:t>
            </a:r>
            <a:r>
              <a:rPr lang="ru-RU" sz="28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развернутым </a:t>
            </a:r>
            <a:r>
              <a:rPr lang="ru-RU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ответом 27.</a:t>
            </a:r>
            <a:endParaRPr lang="ru-RU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495" y="4567420"/>
            <a:ext cx="6509733" cy="54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5000"/>
              </a:lnSpc>
              <a:spcAft>
                <a:spcPts val="800"/>
              </a:spcAft>
            </a:pPr>
            <a:r>
              <a:rPr lang="ru-RU" sz="28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2. Алгоритмы </a:t>
            </a:r>
            <a:r>
              <a:rPr lang="ru-RU" sz="28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решения задания 27. </a:t>
            </a:r>
            <a:endParaRPr lang="ru-RU" sz="2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59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540" y="296652"/>
            <a:ext cx="8229600" cy="558062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/>
              <a:t>Правительство государства </a:t>
            </a:r>
            <a:r>
              <a:rPr lang="en-US" dirty="0"/>
              <a:t>Z</a:t>
            </a:r>
            <a:r>
              <a:rPr lang="ru-RU" dirty="0"/>
              <a:t> активно сотрудничает с соседними государствами по вопросу унификации национальных систем образования, реализации единых учебных программ, взаимного признания государствами документов об образовании.</a:t>
            </a:r>
          </a:p>
          <a:p>
            <a:pPr algn="just"/>
            <a:r>
              <a:rPr lang="ru-RU" dirty="0"/>
              <a:t>Число желающих поступить в университеты неуклонно растёт, потому что наличие качественного образования и профессии позволяет гражданам государства </a:t>
            </a:r>
            <a:r>
              <a:rPr lang="en-US" dirty="0"/>
              <a:t>Z</a:t>
            </a:r>
            <a:r>
              <a:rPr lang="ru-RU" dirty="0"/>
              <a:t> повышать свой социальный статус, занимать более престижные места в социальной иерархии. В условиях инновационного развития экономики образование становится непрерывным на протяжении всей жизни человека.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21838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58775" y="872716"/>
          <a:ext cx="8229600" cy="45725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289540"/>
                <a:gridCol w="940060"/>
              </a:tblGrid>
              <a:tr h="57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Правильно даны ответы на четыре вопроса</a:t>
                      </a:r>
                      <a:endParaRPr lang="ru-RU" sz="2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57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Правильно даны ответы на любые три вопроса </a:t>
                      </a:r>
                      <a:endParaRPr lang="ru-RU" sz="2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5715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Правильно даны ответы на любые два вопроса </a:t>
                      </a:r>
                      <a:endParaRPr lang="ru-RU" sz="2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228625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Правильно дан ответ на один любой вопрос.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ИЛИ Приведены рассуждения общего характера, не соответствующие требованию задания.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ИЛИ Ответ неправильный</a:t>
                      </a:r>
                      <a:endParaRPr lang="ru-RU" sz="24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57156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Максимальный </a:t>
                      </a: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балл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2204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548" y="512676"/>
            <a:ext cx="8229600" cy="543660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x-none" dirty="0"/>
              <a:t>В КИМ ЕГЭ представлены различные задания-задачи. Они могут быть классифицированы в зависимости от содержания условия или характера требований. В зависимости от содержания условия можно выделить задачи, условия которых содержат проблемное высказывание (суждение); смоделированную социальную ситуацию правового, экономического, бытового и иного характера; конкретный реальный социальный факт или явление. По характеру требований (вопросов) могут быть выделены задачи, которые требуют подводить данные условия под общее понятие (от частного к общему); объяснять существующие взаимосвязи.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69991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916832"/>
            <a:ext cx="8316924" cy="2952328"/>
          </a:xfrm>
        </p:spPr>
        <p:txBody>
          <a:bodyPr>
            <a:normAutofit/>
          </a:bodyPr>
          <a:lstStyle/>
          <a:p>
            <a:r>
              <a:rPr lang="ru-RU" sz="2000" dirty="0"/>
              <a:t>Задание 27 представляет собой задание-задачу, содержащую условие в виде проблемной ситуации или высказывания и вопросы (предписания) к нему. Это задание высокого уровня сложности.</a:t>
            </a:r>
          </a:p>
          <a:p>
            <a:r>
              <a:rPr lang="ru-RU" sz="2000" dirty="0"/>
              <a:t> Оно требует применения усвоенных знаний в конкретной ситуации, в контексте определенной …. </a:t>
            </a:r>
            <a:endParaRPr lang="ru-RU" sz="2000" dirty="0" smtClean="0"/>
          </a:p>
          <a:p>
            <a:endParaRPr lang="ru-RU" sz="2000" dirty="0"/>
          </a:p>
          <a:p>
            <a:pPr marL="0" indent="0">
              <a:buNone/>
            </a:pPr>
            <a:r>
              <a:rPr lang="ru-RU" sz="2000" b="1" smtClean="0"/>
              <a:t>                     ВСТАВЬТЕ </a:t>
            </a:r>
            <a:r>
              <a:rPr lang="ru-RU" sz="2000" b="1" dirty="0"/>
              <a:t>ПРОПУЩЕННОЕ СЛОВО</a:t>
            </a:r>
            <a:endParaRPr lang="ru-RU" sz="2000" dirty="0"/>
          </a:p>
          <a:p>
            <a:pPr marL="0" indent="0">
              <a:buNone/>
            </a:pPr>
            <a:endParaRPr lang="ru-RU" sz="2000" dirty="0">
              <a:solidFill>
                <a:schemeClr val="bg1">
                  <a:lumMod val="75000"/>
                </a:schemeClr>
              </a:solidFill>
              <a:latin typeface="Frank Light" panose="02000000000000000000" pitchFamily="50" charset="-5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66A4771-4FD2-441A-AA1F-BB2B73AD1684}"/>
              </a:ext>
            </a:extLst>
          </p:cNvPr>
          <p:cNvSpPr txBox="1"/>
          <p:nvPr/>
        </p:nvSpPr>
        <p:spPr>
          <a:xfrm>
            <a:off x="611560" y="1016732"/>
            <a:ext cx="26642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latin typeface="Frank Medium" panose="02000000000000000000" pitchFamily="50" charset="-52"/>
              </a:rPr>
              <a:t>ВОПРОС</a:t>
            </a:r>
          </a:p>
        </p:txBody>
      </p:sp>
    </p:spTree>
    <p:extLst>
      <p:ext uri="{BB962C8B-B14F-4D97-AF65-F5344CB8AC3E}">
        <p14:creationId xmlns:p14="http://schemas.microsoft.com/office/powerpoint/2010/main" val="144888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4209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Задание 27 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229600" cy="4860540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4000" dirty="0">
                <a:latin typeface="+mj-lt"/>
              </a:rPr>
              <a:t>Задание 27 представляет собой </a:t>
            </a:r>
            <a:r>
              <a:rPr lang="ru-RU" sz="4000" dirty="0">
                <a:solidFill>
                  <a:srgbClr val="FF0000"/>
                </a:solidFill>
                <a:latin typeface="+mj-lt"/>
              </a:rPr>
              <a:t>задание-задачу,</a:t>
            </a:r>
            <a:r>
              <a:rPr lang="ru-RU" sz="4000" dirty="0">
                <a:latin typeface="+mj-lt"/>
              </a:rPr>
              <a:t> содержащую условие в виде проблемной ситуации или высказывания и вопросы (предписания) к нему. Это </a:t>
            </a:r>
            <a:r>
              <a:rPr lang="ru-RU" sz="4000" dirty="0">
                <a:solidFill>
                  <a:srgbClr val="FF0000"/>
                </a:solidFill>
                <a:latin typeface="+mj-lt"/>
              </a:rPr>
              <a:t>задание</a:t>
            </a:r>
            <a:r>
              <a:rPr lang="ru-RU" sz="4000" dirty="0">
                <a:latin typeface="+mj-lt"/>
              </a:rPr>
              <a:t> </a:t>
            </a:r>
            <a:r>
              <a:rPr lang="ru-RU" sz="4000" dirty="0">
                <a:solidFill>
                  <a:srgbClr val="FF0000"/>
                </a:solidFill>
                <a:latin typeface="+mj-lt"/>
              </a:rPr>
              <a:t>высокого уровня сложности</a:t>
            </a:r>
            <a:r>
              <a:rPr lang="ru-RU" sz="4000" dirty="0" smtClean="0">
                <a:latin typeface="+mj-lt"/>
              </a:rPr>
              <a:t>.</a:t>
            </a:r>
          </a:p>
          <a:p>
            <a:pPr algn="just"/>
            <a:endParaRPr lang="ru-RU" sz="4000" dirty="0">
              <a:latin typeface="+mj-lt"/>
            </a:endParaRPr>
          </a:p>
          <a:p>
            <a:pPr algn="just"/>
            <a:r>
              <a:rPr lang="ru-RU" sz="4000" dirty="0">
                <a:latin typeface="+mj-lt"/>
              </a:rPr>
              <a:t> Оно требует применения усвоенных знаний в конкретной ситуации, в контексте определенной проблемы. </a:t>
            </a:r>
            <a:endParaRPr lang="ru-RU" sz="4000" dirty="0" smtClean="0">
              <a:latin typeface="+mj-lt"/>
            </a:endParaRPr>
          </a:p>
          <a:p>
            <a:pPr algn="just"/>
            <a:endParaRPr lang="ru-RU" sz="4000" dirty="0">
              <a:latin typeface="+mj-lt"/>
            </a:endParaRPr>
          </a:p>
          <a:p>
            <a:pPr algn="just"/>
            <a:r>
              <a:rPr lang="ru-RU" sz="4000" dirty="0">
                <a:latin typeface="+mj-lt"/>
              </a:rPr>
              <a:t>За полное и правильное выполнение задания выставляется </a:t>
            </a:r>
            <a:r>
              <a:rPr lang="ru-RU" sz="4000" dirty="0">
                <a:solidFill>
                  <a:srgbClr val="FF0000"/>
                </a:solidFill>
                <a:latin typeface="+mj-lt"/>
              </a:rPr>
              <a:t>3 балла</a:t>
            </a:r>
            <a:r>
              <a:rPr lang="ru-RU" sz="4000" dirty="0">
                <a:latin typeface="+mj-lt"/>
              </a:rPr>
              <a:t>. При неполном правильном ответе – </a:t>
            </a:r>
            <a:r>
              <a:rPr lang="ru-RU" sz="4000" dirty="0">
                <a:solidFill>
                  <a:srgbClr val="FF0000"/>
                </a:solidFill>
                <a:latin typeface="+mj-lt"/>
              </a:rPr>
              <a:t>2 или 1 балл</a:t>
            </a:r>
            <a:r>
              <a:rPr lang="ru-RU" sz="4000" dirty="0">
                <a:latin typeface="+mj-lt"/>
              </a:rPr>
              <a:t>. </a:t>
            </a:r>
          </a:p>
          <a:p>
            <a:pPr algn="just"/>
            <a:endParaRPr lang="ru-RU" sz="3600" dirty="0" smtClean="0">
              <a:latin typeface="+mj-lt"/>
            </a:endParaRPr>
          </a:p>
          <a:p>
            <a:pPr algn="just"/>
            <a:r>
              <a:rPr lang="ru-RU" sz="3600" dirty="0">
                <a:latin typeface="+mj-lt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9857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Задание 27 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507656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x-none" sz="3300" dirty="0">
                <a:latin typeface="+mj-lt"/>
              </a:rPr>
              <a:t>В зависимости от содержания условия можно выделить задачи, условия которых </a:t>
            </a:r>
            <a:r>
              <a:rPr lang="x-none" sz="3300" dirty="0" smtClean="0">
                <a:latin typeface="+mj-lt"/>
              </a:rPr>
              <a:t>содержат</a:t>
            </a:r>
            <a:endParaRPr lang="ru-RU" sz="3300" dirty="0" smtClean="0">
              <a:latin typeface="+mj-lt"/>
            </a:endParaRPr>
          </a:p>
          <a:p>
            <a:pPr marL="0" indent="0" algn="just">
              <a:buNone/>
            </a:pPr>
            <a:r>
              <a:rPr lang="x-none" sz="3300" dirty="0" smtClean="0">
                <a:latin typeface="+mj-lt"/>
              </a:rPr>
              <a:t> </a:t>
            </a:r>
            <a:r>
              <a:rPr lang="x-none" sz="3300" dirty="0">
                <a:solidFill>
                  <a:srgbClr val="FF0000"/>
                </a:solidFill>
                <a:latin typeface="+mj-lt"/>
              </a:rPr>
              <a:t>проблемное высказывание </a:t>
            </a:r>
            <a:r>
              <a:rPr lang="x-none" sz="3300" dirty="0">
                <a:latin typeface="+mj-lt"/>
              </a:rPr>
              <a:t>(суждение); </a:t>
            </a:r>
            <a:r>
              <a:rPr lang="x-none" sz="3300" dirty="0">
                <a:solidFill>
                  <a:srgbClr val="FF0000"/>
                </a:solidFill>
                <a:latin typeface="+mj-lt"/>
              </a:rPr>
              <a:t>смоделированную социальную ситуацию </a:t>
            </a:r>
            <a:r>
              <a:rPr lang="x-none" sz="3300" dirty="0">
                <a:latin typeface="+mj-lt"/>
              </a:rPr>
              <a:t>правового, экономического, бытового и иного характера; </a:t>
            </a:r>
            <a:endParaRPr lang="ru-RU" sz="3300" dirty="0" smtClean="0">
              <a:latin typeface="+mj-lt"/>
            </a:endParaRPr>
          </a:p>
          <a:p>
            <a:pPr marL="0" indent="0" algn="just">
              <a:buNone/>
            </a:pPr>
            <a:r>
              <a:rPr lang="x-none" sz="3300" dirty="0" smtClean="0">
                <a:latin typeface="+mj-lt"/>
              </a:rPr>
              <a:t>конкретный </a:t>
            </a:r>
            <a:r>
              <a:rPr lang="x-none" sz="3300" dirty="0">
                <a:latin typeface="+mj-lt"/>
              </a:rPr>
              <a:t>реальный </a:t>
            </a:r>
            <a:r>
              <a:rPr lang="x-none" sz="3300" dirty="0">
                <a:solidFill>
                  <a:srgbClr val="FF0000"/>
                </a:solidFill>
                <a:latin typeface="+mj-lt"/>
              </a:rPr>
              <a:t>социальный факт </a:t>
            </a:r>
            <a:r>
              <a:rPr lang="x-none" sz="3300" dirty="0">
                <a:latin typeface="+mj-lt"/>
              </a:rPr>
              <a:t>или </a:t>
            </a:r>
            <a:r>
              <a:rPr lang="x-none" sz="3300" dirty="0">
                <a:solidFill>
                  <a:srgbClr val="FF0000"/>
                </a:solidFill>
                <a:latin typeface="+mj-lt"/>
              </a:rPr>
              <a:t>явление</a:t>
            </a:r>
            <a:r>
              <a:rPr lang="x-none" sz="3300" dirty="0">
                <a:latin typeface="+mj-lt"/>
              </a:rPr>
              <a:t>. </a:t>
            </a:r>
            <a:endParaRPr lang="ru-RU" sz="3300" dirty="0" smtClean="0">
              <a:latin typeface="+mj-lt"/>
            </a:endParaRPr>
          </a:p>
          <a:p>
            <a:pPr marL="0" indent="0" algn="just">
              <a:buNone/>
            </a:pPr>
            <a:r>
              <a:rPr lang="x-none" sz="3300" dirty="0" smtClean="0">
                <a:latin typeface="+mj-lt"/>
              </a:rPr>
              <a:t>По </a:t>
            </a:r>
            <a:r>
              <a:rPr lang="x-none" sz="3300" dirty="0">
                <a:latin typeface="+mj-lt"/>
              </a:rPr>
              <a:t>характеру требований (вопросов) могут быть выделены задачи, которые требуют подводить данные условия под общее понятие (от частного к общему); объяснять существующие взаимосвязи.</a:t>
            </a:r>
            <a:endParaRPr lang="ru-RU" sz="3300" dirty="0">
              <a:latin typeface="+mj-l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116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512676"/>
            <a:ext cx="8229600" cy="5472608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2400" dirty="0">
                <a:latin typeface="+mj-lt"/>
              </a:rPr>
              <a:t>В государстве </a:t>
            </a:r>
            <a:r>
              <a:rPr lang="en-US" sz="2400" dirty="0">
                <a:latin typeface="+mj-lt"/>
              </a:rPr>
              <a:t>Z</a:t>
            </a:r>
            <a:r>
              <a:rPr lang="ru-RU" sz="2400" dirty="0">
                <a:latin typeface="+mj-lt"/>
              </a:rPr>
              <a:t> развиваются новейшие коммуникационные технологии </a:t>
            </a:r>
            <a:r>
              <a:rPr lang="ru-RU" sz="2400" dirty="0" smtClean="0">
                <a:latin typeface="+mj-lt"/>
              </a:rPr>
              <a:t>и </a:t>
            </a:r>
            <a:r>
              <a:rPr lang="ru-RU" sz="2400" dirty="0">
                <a:latin typeface="+mj-lt"/>
              </a:rPr>
              <a:t>сервисы, внедряются инновации, осуществляется переход к электронике </a:t>
            </a:r>
            <a:r>
              <a:rPr lang="ru-RU" sz="2400" dirty="0" smtClean="0">
                <a:latin typeface="+mj-lt"/>
              </a:rPr>
              <a:t>на </a:t>
            </a:r>
            <a:r>
              <a:rPr lang="ru-RU" sz="2400" dirty="0">
                <a:latin typeface="+mj-lt"/>
              </a:rPr>
              <a:t>всех уровнях производственной деятельности, постоянно возрастает роль науки и образования в жизни общества. </a:t>
            </a:r>
            <a:endParaRPr lang="ru-RU" sz="2400" dirty="0" smtClean="0">
              <a:latin typeface="+mj-lt"/>
            </a:endParaRPr>
          </a:p>
          <a:p>
            <a:pPr algn="just"/>
            <a:endParaRPr lang="ru-RU" sz="2400" dirty="0">
              <a:latin typeface="+mj-lt"/>
            </a:endParaRPr>
          </a:p>
          <a:p>
            <a:pPr algn="just"/>
            <a:r>
              <a:rPr lang="ru-RU" sz="2400" dirty="0">
                <a:latin typeface="+mj-lt"/>
              </a:rPr>
              <a:t>В ходе социологических опросов было установлено, что в государстве </a:t>
            </a:r>
            <a:r>
              <a:rPr lang="en-US" sz="2400" dirty="0">
                <a:latin typeface="+mj-lt"/>
              </a:rPr>
              <a:t>Z</a:t>
            </a:r>
            <a:r>
              <a:rPr lang="ru-RU" sz="2400" dirty="0">
                <a:latin typeface="+mj-lt"/>
              </a:rPr>
              <a:t> </a:t>
            </a:r>
            <a:r>
              <a:rPr lang="ru-RU" sz="2400" dirty="0" smtClean="0">
                <a:latin typeface="+mj-lt"/>
              </a:rPr>
              <a:t>в </a:t>
            </a:r>
            <a:r>
              <a:rPr lang="ru-RU" sz="2400" dirty="0">
                <a:latin typeface="+mj-lt"/>
              </a:rPr>
              <a:t>период с 2013 по 2018 г. на 25% выросла доля учащихся школ, воспользовавшихся правом выбора наиболее удобной формы обучения </a:t>
            </a:r>
            <a:r>
              <a:rPr lang="ru-RU" sz="2400" dirty="0" smtClean="0">
                <a:latin typeface="+mj-lt"/>
              </a:rPr>
              <a:t>в </a:t>
            </a:r>
            <a:r>
              <a:rPr lang="ru-RU" sz="2400" dirty="0">
                <a:latin typeface="+mj-lt"/>
              </a:rPr>
              <a:t>соответствии со своими целями и интересами. Школьники и их родители отмечают общую ориентированность системы образования на развитие </a:t>
            </a:r>
            <a:br>
              <a:rPr lang="ru-RU" sz="2400" dirty="0">
                <a:latin typeface="+mj-lt"/>
              </a:rPr>
            </a:br>
            <a:r>
              <a:rPr lang="ru-RU" sz="2400" dirty="0">
                <a:latin typeface="+mj-lt"/>
              </a:rPr>
              <a:t>и становление отношений взаимного уважения учащихся и педагогов; сохранение и укрепление здоровья учеников. </a:t>
            </a:r>
          </a:p>
          <a:p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49207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540" y="512676"/>
            <a:ext cx="8229600" cy="543660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/>
              <a:t>Социологические опросы показали, что в государстве </a:t>
            </a:r>
            <a:r>
              <a:rPr lang="en-US" dirty="0"/>
              <a:t>Z</a:t>
            </a:r>
            <a:r>
              <a:rPr lang="ru-RU" dirty="0"/>
              <a:t> преобладают семьи демократического типа.</a:t>
            </a:r>
          </a:p>
          <a:p>
            <a:pPr algn="just"/>
            <a:r>
              <a:rPr lang="ru-RU" dirty="0"/>
              <a:t>Государство </a:t>
            </a:r>
            <a:r>
              <a:rPr lang="en-US" dirty="0"/>
              <a:t>Z</a:t>
            </a:r>
            <a:r>
              <a:rPr lang="ru-RU" dirty="0"/>
              <a:t> включает в себя 8 территориальных единиц, не обладающих политической самостоятельностью. Законодательную власть осуществляет парламент, а всенародно избираемый глава государства формирует правительство и возглавляет исполнительную власть. </a:t>
            </a:r>
          </a:p>
          <a:p>
            <a:pPr algn="just"/>
            <a:r>
              <a:rPr lang="ru-RU" dirty="0"/>
              <a:t>К какому типу относится общество </a:t>
            </a:r>
            <a:r>
              <a:rPr lang="en-US" dirty="0"/>
              <a:t>Z</a:t>
            </a:r>
            <a:r>
              <a:rPr lang="ru-RU" dirty="0"/>
              <a:t>? Какую тенденцию развития образования иллюстрируют приведённые данные? Что характеризует семью демократического типа? (Приведите любые две характеристики.) Какой факт из условия задачи позволяет сделать вывод, что </a:t>
            </a:r>
            <a:r>
              <a:rPr lang="en-US" dirty="0"/>
              <a:t>Z</a:t>
            </a:r>
            <a:r>
              <a:rPr lang="ru-RU" dirty="0"/>
              <a:t> – унитарное государство?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250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6155689"/>
              </p:ext>
            </p:extLst>
          </p:nvPr>
        </p:nvGraphicFramePr>
        <p:xfrm>
          <a:off x="287524" y="620688"/>
          <a:ext cx="8229600" cy="432048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289540"/>
                <a:gridCol w="940060"/>
              </a:tblGrid>
              <a:tr h="543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+mj-lt"/>
                        </a:rPr>
                        <a:t>Правильно даны ответы на четыре вопроса</a:t>
                      </a:r>
                      <a:endParaRPr lang="ru-RU" sz="2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543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+mj-lt"/>
                        </a:rPr>
                        <a:t>Правильно даны ответы на любые три вопроса </a:t>
                      </a:r>
                      <a:endParaRPr lang="ru-RU" sz="2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2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5430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+mj-lt"/>
                        </a:rPr>
                        <a:t>Правильно даны ответы на любые два вопроса </a:t>
                      </a:r>
                      <a:endParaRPr lang="ru-RU" sz="2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1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21482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+mj-lt"/>
                        </a:rPr>
                        <a:t>Правильно дан ответ на любой один вопрос.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+mj-lt"/>
                        </a:rPr>
                        <a:t>ИЛИ Приведены рассуждения общего характера, не соответствующие требованию задания.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effectLst/>
                          <a:latin typeface="+mj-lt"/>
                        </a:rPr>
                        <a:t>ИЛИ Ответ неправильный</a:t>
                      </a:r>
                      <a:endParaRPr lang="ru-RU" sz="2400" b="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0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  <a:tr h="54304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Максимальный балл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3</a:t>
                      </a:r>
                      <a:endParaRPr lang="ru-RU" sz="2400" b="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470" marR="6847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2525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4102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FF0000"/>
                </a:solidFill>
              </a:rPr>
              <a:t>Пример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5556" y="1340768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/>
              <a:t>Постиндустриальный тип общества</a:t>
            </a:r>
          </a:p>
          <a:p>
            <a:pPr algn="just"/>
            <a:r>
              <a:rPr lang="ru-RU" sz="2800" dirty="0" smtClean="0"/>
              <a:t>Тенденция </a:t>
            </a:r>
            <a:r>
              <a:rPr lang="ru-RU" sz="2800" dirty="0" err="1" smtClean="0"/>
              <a:t>гуманизации</a:t>
            </a:r>
            <a:endParaRPr lang="ru-RU" sz="2800" dirty="0" smtClean="0"/>
          </a:p>
          <a:p>
            <a:pPr algn="just"/>
            <a:r>
              <a:rPr lang="ru-RU" sz="2800" dirty="0" smtClean="0"/>
              <a:t>- совместное решение всех вопросов</a:t>
            </a:r>
          </a:p>
          <a:p>
            <a:pPr algn="just"/>
            <a:r>
              <a:rPr lang="ru-RU" sz="2800" dirty="0" smtClean="0"/>
              <a:t>- финансовая независимость женщины и мужчины</a:t>
            </a:r>
          </a:p>
          <a:p>
            <a:pPr algn="just"/>
            <a:r>
              <a:rPr lang="ru-RU" sz="2800" dirty="0" smtClean="0"/>
              <a:t>Территориальные единицы не обладают политической самостоятельностью</a:t>
            </a:r>
          </a:p>
          <a:p>
            <a:pPr algn="just"/>
            <a:r>
              <a:rPr lang="ru-RU" sz="2800" dirty="0" smtClean="0"/>
              <a:t>3 балла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261620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1540" y="764704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latin typeface="+mj-lt"/>
              </a:rPr>
              <a:t>Семья Мироновых состоит из шести человек: Степана, Дарьи, двух их сыновей и родителей Дарьи. Дарья ведёт домашнее хозяйство; Степан и его тесть работают по найму; мать Дарьи – предприниматель, она владеет туристической фирмой; дети учатся в школе. Средства расходуются </a:t>
            </a:r>
            <a:r>
              <a:rPr lang="ru-RU" sz="2800" dirty="0" smtClean="0">
                <a:latin typeface="+mj-lt"/>
              </a:rPr>
              <a:t>на </a:t>
            </a:r>
            <a:r>
              <a:rPr lang="ru-RU" sz="2800" dirty="0">
                <a:latin typeface="+mj-lt"/>
              </a:rPr>
              <a:t>приобретение еды, одежды, оплату транспортных и коммунальных услуг, обслуживание двух личных автомобилей.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70248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2">
      <a:dk1>
        <a:srgbClr val="3C3C3C"/>
      </a:dk1>
      <a:lt1>
        <a:srgbClr val="3C3C3C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2">
      <a:majorFont>
        <a:latin typeface="Frank Medium"/>
        <a:ea typeface=""/>
        <a:cs typeface=""/>
      </a:majorFont>
      <a:minorFont>
        <a:latin typeface="Frank Ligh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1364</Words>
  <Application>Microsoft Office PowerPoint</Application>
  <PresentationFormat>Экран (4:3)</PresentationFormat>
  <Paragraphs>133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30" baseType="lpstr">
      <vt:lpstr>Arial</vt:lpstr>
      <vt:lpstr>Calibri</vt:lpstr>
      <vt:lpstr>Frank Light</vt:lpstr>
      <vt:lpstr>Frank Medium</vt:lpstr>
      <vt:lpstr>Frank Regular</vt:lpstr>
      <vt:lpstr>Times New Roman</vt:lpstr>
      <vt:lpstr>Тема Office</vt:lpstr>
      <vt:lpstr> ТЕМА УРОКА:  Часть 2. Задания с развернутым ответом.  Задание 27. </vt:lpstr>
      <vt:lpstr>  ЧТО МЫ БУДЕМ СЕГОДНЯ ИЗУЧАТЬ? </vt:lpstr>
      <vt:lpstr>Задание 27 </vt:lpstr>
      <vt:lpstr>Задание 27 </vt:lpstr>
      <vt:lpstr>Презентация PowerPoint</vt:lpstr>
      <vt:lpstr>Презентация PowerPoint</vt:lpstr>
      <vt:lpstr>Презентация PowerPoint</vt:lpstr>
      <vt:lpstr>Пример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</dc:creator>
  <cp:lastModifiedBy>Ольга Щенина</cp:lastModifiedBy>
  <cp:revision>79</cp:revision>
  <dcterms:created xsi:type="dcterms:W3CDTF">2020-04-07T20:13:18Z</dcterms:created>
  <dcterms:modified xsi:type="dcterms:W3CDTF">2020-12-03T06:35:02Z</dcterms:modified>
</cp:coreProperties>
</file>