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5.xml" ContentType="application/vnd.openxmlformats-officedocument.theme+xml"/>
  <Override PartName="/ppt/slideLayouts/slideLayout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7" r:id="rId1"/>
    <p:sldMasterId id="2147483660" r:id="rId2"/>
    <p:sldMasterId id="2147483720" r:id="rId3"/>
    <p:sldMasterId id="2147483732" r:id="rId4"/>
    <p:sldMasterId id="2147483798" r:id="rId5"/>
    <p:sldMasterId id="2147483685" r:id="rId6"/>
  </p:sldMasterIdLst>
  <p:notesMasterIdLst>
    <p:notesMasterId r:id="rId17"/>
  </p:notesMasterIdLst>
  <p:sldIdLst>
    <p:sldId id="274" r:id="rId7"/>
    <p:sldId id="775" r:id="rId8"/>
    <p:sldId id="782" r:id="rId9"/>
    <p:sldId id="806" r:id="rId10"/>
    <p:sldId id="783" r:id="rId11"/>
    <p:sldId id="809" r:id="rId12"/>
    <p:sldId id="812" r:id="rId13"/>
    <p:sldId id="810" r:id="rId14"/>
    <p:sldId id="808" r:id="rId15"/>
    <p:sldId id="813" r:id="rId16"/>
  </p:sldIdLst>
  <p:sldSz cx="9144000" cy="5143500" type="screen16x9"/>
  <p:notesSz cx="6858000" cy="9144000"/>
  <p:defaultTextStyle>
    <a:lvl1pPr>
      <a:defRPr>
        <a:latin typeface="+mj-lt"/>
        <a:ea typeface="+mj-ea"/>
        <a:cs typeface="+mj-cs"/>
        <a:sym typeface="Helvetica Neue"/>
      </a:defRPr>
    </a:lvl1pPr>
    <a:lvl2pPr>
      <a:defRPr>
        <a:latin typeface="+mj-lt"/>
        <a:ea typeface="+mj-ea"/>
        <a:cs typeface="+mj-cs"/>
        <a:sym typeface="Helvetica Neue"/>
      </a:defRPr>
    </a:lvl2pPr>
    <a:lvl3pPr>
      <a:defRPr>
        <a:latin typeface="+mj-lt"/>
        <a:ea typeface="+mj-ea"/>
        <a:cs typeface="+mj-cs"/>
        <a:sym typeface="Helvetica Neue"/>
      </a:defRPr>
    </a:lvl3pPr>
    <a:lvl4pPr>
      <a:defRPr>
        <a:latin typeface="+mj-lt"/>
        <a:ea typeface="+mj-ea"/>
        <a:cs typeface="+mj-cs"/>
        <a:sym typeface="Helvetica Neue"/>
      </a:defRPr>
    </a:lvl4pPr>
    <a:lvl5pPr>
      <a:defRPr>
        <a:latin typeface="+mj-lt"/>
        <a:ea typeface="+mj-ea"/>
        <a:cs typeface="+mj-cs"/>
        <a:sym typeface="Helvetica Neue"/>
      </a:defRPr>
    </a:lvl5pPr>
    <a:lvl6pPr>
      <a:defRPr>
        <a:latin typeface="+mj-lt"/>
        <a:ea typeface="+mj-ea"/>
        <a:cs typeface="+mj-cs"/>
        <a:sym typeface="Helvetica Neue"/>
      </a:defRPr>
    </a:lvl6pPr>
    <a:lvl7pPr>
      <a:defRPr>
        <a:latin typeface="+mj-lt"/>
        <a:ea typeface="+mj-ea"/>
        <a:cs typeface="+mj-cs"/>
        <a:sym typeface="Helvetica Neue"/>
      </a:defRPr>
    </a:lvl7pPr>
    <a:lvl8pPr>
      <a:defRPr>
        <a:latin typeface="+mj-lt"/>
        <a:ea typeface="+mj-ea"/>
        <a:cs typeface="+mj-cs"/>
        <a:sym typeface="Helvetica Neue"/>
      </a:defRPr>
    </a:lvl8pPr>
    <a:lvl9pPr>
      <a:defRPr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1720" userDrawn="1">
          <p15:clr>
            <a:srgbClr val="A4A3A4"/>
          </p15:clr>
        </p15:guide>
        <p15:guide id="4" pos="119" userDrawn="1">
          <p15:clr>
            <a:srgbClr val="A4A3A4"/>
          </p15:clr>
        </p15:guide>
        <p15:guide id="5" pos="4201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159">
          <p15:clr>
            <a:srgbClr val="A4A3A4"/>
          </p15:clr>
        </p15:guide>
        <p15:guide id="8" pos="5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9330"/>
    <a:srgbClr val="172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9" autoAdjust="0"/>
    <p:restoredTop sz="95282" autoAdjust="0"/>
  </p:normalViewPr>
  <p:slideViewPr>
    <p:cSldViewPr snapToGrid="0" snapToObjects="1">
      <p:cViewPr varScale="1">
        <p:scale>
          <a:sx n="151" d="100"/>
          <a:sy n="151" d="100"/>
        </p:scale>
        <p:origin x="424" y="176"/>
      </p:cViewPr>
      <p:guideLst>
        <p:guide orient="horz" pos="463"/>
        <p:guide pos="2160"/>
        <p:guide orient="horz" pos="1720"/>
        <p:guide pos="119"/>
        <p:guide pos="4201"/>
        <p:guide pos="2880"/>
        <p:guide pos="159"/>
        <p:guide pos="56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CA35C-AB3F-0D44-9877-2CB12F260F89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E08E2-07CB-A548-A84E-407746EF6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1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4186918" y="706955"/>
            <a:ext cx="4453374" cy="857250"/>
          </a:xfrm>
        </p:spPr>
        <p:txBody>
          <a:bodyPr>
            <a:noAutofit/>
          </a:bodyPr>
          <a:lstStyle>
            <a:lvl1pPr>
              <a:defRPr sz="240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5287702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hasCustomPrompt="1"/>
          </p:nvPr>
        </p:nvSpPr>
        <p:spPr>
          <a:xfrm>
            <a:off x="562190" y="402828"/>
            <a:ext cx="5840772" cy="728070"/>
          </a:xfrm>
        </p:spPr>
        <p:txBody>
          <a:bodyPr anchor="t" anchorCtr="0">
            <a:normAutofit/>
          </a:bodyPr>
          <a:lstStyle>
            <a:lvl1pPr algn="l">
              <a:defRPr sz="2000" baseline="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en-US" dirty="0"/>
            </a:br>
            <a:r>
              <a:rPr lang="ru-RU" dirty="0"/>
              <a:t>в две строки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2190" y="1079256"/>
            <a:ext cx="5840772" cy="413156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563034" y="1650000"/>
            <a:ext cx="8123767" cy="2944226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 Light"/>
                <a:cs typeface="Calibri Light"/>
              </a:defRPr>
            </a:lvl1pPr>
            <a:lvl2pPr>
              <a:defRPr sz="1400" b="0" i="0">
                <a:latin typeface="Calibri Light"/>
                <a:cs typeface="Calibri Light"/>
              </a:defRPr>
            </a:lvl2pPr>
            <a:lvl3pPr>
              <a:defRPr sz="1400" b="0" i="0">
                <a:latin typeface="Calibri Light"/>
                <a:cs typeface="Calibri Light"/>
              </a:defRPr>
            </a:lvl3pPr>
            <a:lvl4pPr>
              <a:defRPr sz="1400" b="0" i="0">
                <a:latin typeface="Calibri Light"/>
                <a:cs typeface="Calibri Light"/>
              </a:defRPr>
            </a:lvl4pPr>
            <a:lvl5pPr>
              <a:defRPr sz="1400"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текста</a:t>
            </a:r>
            <a:endParaRPr lang="en-US" dirty="0"/>
          </a:p>
          <a:p>
            <a:pPr lvl="1"/>
            <a:r>
              <a:rPr lang="en-US" dirty="0" err="1"/>
              <a:t>Второй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2"/>
            <a:r>
              <a:rPr lang="en-US" dirty="0" err="1"/>
              <a:t>Третий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3"/>
            <a:r>
              <a:rPr lang="en-US" dirty="0" err="1"/>
              <a:t>Четвертый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4"/>
            <a:r>
              <a:rPr lang="en-US" dirty="0" err="1"/>
              <a:t>Пятый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11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6E80-BC1A-49C1-993C-B8CFFE467826}" type="datetime1">
              <a:rPr lang="ru-RU" smtClean="0"/>
              <a:t>21.11.2023</a:t>
            </a:fld>
            <a:endParaRPr lang="ru-RU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2658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2064276" y="2236433"/>
            <a:ext cx="5166869" cy="857250"/>
          </a:xfrm>
        </p:spPr>
        <p:txBody>
          <a:bodyPr>
            <a:normAutofit/>
          </a:bodyPr>
          <a:lstStyle>
            <a:lvl1pPr>
              <a:defRPr sz="2400">
                <a:latin typeface="Verdana"/>
                <a:cs typeface="Verdana"/>
              </a:defRPr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969094" y="206375"/>
            <a:ext cx="3717705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три строки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 spd="med"/>
  <p:txStyles>
    <p:titleStyle>
      <a:lvl1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1pPr>
      <a:lvl2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2pPr>
      <a:lvl3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3pPr>
      <a:lvl4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4pPr>
      <a:lvl5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5pPr>
      <a:lvl6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6pPr>
      <a:lvl7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7pPr>
      <a:lvl8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8pPr>
      <a:lvl9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9pPr>
    </p:titleStyle>
    <p:bodyStyle>
      <a:lvl1pPr marL="0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1pPr>
      <a:lvl2pPr marL="257162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2pPr>
      <a:lvl3pPr marL="514325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3pPr>
      <a:lvl4pPr marL="771487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4pPr>
      <a:lvl5pPr marL="1028649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5pPr>
      <a:lvl6pPr marL="1485826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6pPr>
      <a:lvl7pPr marL="1742989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7pPr>
      <a:lvl8pPr marL="2000150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8pPr>
      <a:lvl9pPr marL="2257313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9pPr>
    </p:bodyStyle>
    <p:otherStyle>
      <a:lvl1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740441" y="27826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614" y="428848"/>
            <a:ext cx="534007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127997940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17991137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rgbClr val="FFFFFF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417489612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9D1BD-0BEB-464B-9104-5773324B228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658A9-4423-2241-B885-4157D860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1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1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7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635B3-C2B0-A94F-BF40-36C103B64EE6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2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F12AA-2900-5846-91D2-F5331677F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69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342884" rtl="0" eaLnBrk="1" latinLnBrk="0" hangingPunct="1"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634885" y="668196"/>
            <a:ext cx="5387248" cy="1335185"/>
          </a:xfrm>
        </p:spPr>
        <p:txBody>
          <a:bodyPr/>
          <a:lstStyle/>
          <a:p>
            <a:pPr algn="ctr"/>
            <a:r>
              <a:rPr lang="ru-RU" sz="2200" kern="1200" dirty="0">
                <a:solidFill>
                  <a:schemeClr val="tx1"/>
                </a:solidFill>
                <a:ea typeface="+mj-ea"/>
              </a:rPr>
              <a:t>Математическая грамотность</a:t>
            </a: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r>
              <a:rPr lang="ru-RU" sz="2200" b="1" kern="1200" dirty="0">
                <a:solidFill>
                  <a:schemeClr val="tx1"/>
                </a:solidFill>
                <a:ea typeface="+mj-ea"/>
              </a:rPr>
              <a:t>Урок окружающего мира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4789" y="2632222"/>
            <a:ext cx="4453374" cy="123110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r"/>
            <a:r>
              <a:rPr lang="ru-RU" sz="1600" b="1" dirty="0" err="1">
                <a:latin typeface="Calibri Light"/>
                <a:cs typeface="Calibri Light"/>
              </a:rPr>
              <a:t>Копачевская</a:t>
            </a:r>
            <a:r>
              <a:rPr lang="ru-RU" sz="1600" b="1" dirty="0">
                <a:latin typeface="Calibri Light"/>
                <a:cs typeface="Calibri Light"/>
              </a:rPr>
              <a:t> Лариса Валентиновна</a:t>
            </a:r>
            <a:endParaRPr lang="ru-RU" sz="1400" dirty="0">
              <a:latin typeface="Calibri Light"/>
              <a:cs typeface="Calibri Light"/>
            </a:endParaRP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кандидат педагогических наук,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доцент кафедры общеобразовательных дисциплин</a:t>
            </a:r>
            <a:r>
              <a:rPr lang="ru-RU" sz="1600" dirty="0">
                <a:latin typeface="Calibri Light"/>
                <a:cs typeface="Calibri Light"/>
              </a:rPr>
              <a:t>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региональный координатор направления «математическая грамотность» </a:t>
            </a:r>
          </a:p>
        </p:txBody>
      </p:sp>
    </p:spTree>
    <p:extLst>
      <p:ext uri="{BB962C8B-B14F-4D97-AF65-F5344CB8AC3E}">
        <p14:creationId xmlns:p14="http://schemas.microsoft.com/office/powerpoint/2010/main" val="355168397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599"/>
            <a:ext cx="3068639" cy="4741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У чего/кого температура может быть больше у человека или у воды?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Когда?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Можно это сказать глядя на водный и медицинский термометры?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Почему?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7" name="Объект 1">
            <a:extLst>
              <a:ext uri="{FF2B5EF4-FFF2-40B4-BE49-F238E27FC236}">
                <a16:creationId xmlns:a16="http://schemas.microsoft.com/office/drawing/2014/main" id="{27915A3C-C6C0-83DC-2C59-85E581680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5838" y="741362"/>
            <a:ext cx="554672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04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02E082-C106-6B26-3F70-AD97A9466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4" y="182007"/>
            <a:ext cx="7772400" cy="2832152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48DBC5-D023-93A1-272D-CBDB33C2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ABF99FC1-1E2D-F660-2A01-518AA53B363C}"/>
              </a:ext>
            </a:extLst>
          </p:cNvPr>
          <p:cNvCxnSpPr>
            <a:cxnSpLocks/>
          </p:cNvCxnSpPr>
          <p:nvPr/>
        </p:nvCxnSpPr>
        <p:spPr>
          <a:xfrm>
            <a:off x="6256866" y="2427817"/>
            <a:ext cx="71120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B34D3781-FA9F-7D41-75BF-C2CF662FCC05}"/>
              </a:ext>
            </a:extLst>
          </p:cNvPr>
          <p:cNvCxnSpPr>
            <a:cxnSpLocks/>
          </p:cNvCxnSpPr>
          <p:nvPr/>
        </p:nvCxnSpPr>
        <p:spPr>
          <a:xfrm>
            <a:off x="6256866" y="1860548"/>
            <a:ext cx="71120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121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2946401" cy="4077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«Актуализация»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будете проводить актуализацию?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Есть ли там математические объекты?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Можно встроить?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6" name="Объект 1">
            <a:extLst>
              <a:ext uri="{FF2B5EF4-FFF2-40B4-BE49-F238E27FC236}">
                <a16:creationId xmlns:a16="http://schemas.microsoft.com/office/drawing/2014/main" id="{2AC2134F-0E2F-8276-6701-0741CCD63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5838" y="741362"/>
            <a:ext cx="554672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71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8600"/>
            <a:ext cx="2878668" cy="4077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«Проблема»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Какая бывает температура?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Большая/высокая – это сколько?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маленькая/низкая – это сколько?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Какие </a:t>
            </a:r>
            <a:r>
              <a:rPr lang="ru-RU" b="1" dirty="0">
                <a:solidFill>
                  <a:schemeClr val="tx1"/>
                </a:solidFill>
              </a:rPr>
              <a:t>математические</a:t>
            </a:r>
            <a:r>
              <a:rPr lang="ru-RU" dirty="0">
                <a:solidFill>
                  <a:schemeClr val="tx1"/>
                </a:solidFill>
              </a:rPr>
              <a:t> объекты помогают нам понять холодно или жарко?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6" name="Объект 1">
            <a:extLst>
              <a:ext uri="{FF2B5EF4-FFF2-40B4-BE49-F238E27FC236}">
                <a16:creationId xmlns:a16="http://schemas.microsoft.com/office/drawing/2014/main" id="{0D7A73BB-7C3C-6FC5-5CF2-A71E1964E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5838" y="741362"/>
            <a:ext cx="554672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55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0"/>
            <a:ext cx="3160348" cy="46397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На что похож термометр?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называются штрихи, нанесенные на линейке?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Что они вместе образуют?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Эти </a:t>
            </a:r>
            <a:r>
              <a:rPr lang="ru-RU" b="1" dirty="0">
                <a:solidFill>
                  <a:schemeClr val="tx1"/>
                </a:solidFill>
              </a:rPr>
              <a:t>математические объекты </a:t>
            </a:r>
            <a:r>
              <a:rPr lang="ru-RU" dirty="0">
                <a:solidFill>
                  <a:schemeClr val="tx1"/>
                </a:solidFill>
              </a:rPr>
              <a:t>есть на термометре?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мы будем их называть? (Также или по другому)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1AA1AA28-6253-E0A3-D46E-A9A3FBD883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27623" r="51897" b="47398"/>
          <a:stretch/>
        </p:blipFill>
        <p:spPr>
          <a:xfrm>
            <a:off x="3506324" y="101599"/>
            <a:ext cx="4603617" cy="18070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BADE4C-82E2-6DDB-65BF-60D5DD4AC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548" y="1844579"/>
            <a:ext cx="3807685" cy="292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42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3160348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 каких </a:t>
            </a:r>
            <a:r>
              <a:rPr lang="ru-RU" b="1" dirty="0">
                <a:solidFill>
                  <a:schemeClr val="tx1"/>
                </a:solidFill>
              </a:rPr>
              <a:t>единицах измеряется </a:t>
            </a:r>
            <a:r>
              <a:rPr lang="ru-RU" dirty="0">
                <a:solidFill>
                  <a:schemeClr val="tx1"/>
                </a:solidFill>
              </a:rPr>
              <a:t>одно деление линейки?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Мы можем оставить эти же единицы измерения на термометре?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Почему?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1AA1AA28-6253-E0A3-D46E-A9A3FBD883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27623" r="51897" b="47398"/>
          <a:stretch/>
        </p:blipFill>
        <p:spPr>
          <a:xfrm>
            <a:off x="3506324" y="101599"/>
            <a:ext cx="4603617" cy="18070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BADE4C-82E2-6DDB-65BF-60D5DD4AC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548" y="1844579"/>
            <a:ext cx="3807685" cy="292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24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3160348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Шкалы</a:t>
            </a:r>
            <a:r>
              <a:rPr lang="ru-RU" dirty="0">
                <a:solidFill>
                  <a:schemeClr val="tx1"/>
                </a:solidFill>
              </a:rPr>
              <a:t> у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термометров одинаковые или разные?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что различается?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Деления одинаковые или разные?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цифры?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Почему?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Сколько термометров должно быть дома?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1F1F0621-124A-5CEF-409A-11BF25D13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27623" r="51897" b="47398"/>
          <a:stretch/>
        </p:blipFill>
        <p:spPr>
          <a:xfrm>
            <a:off x="3506324" y="101599"/>
            <a:ext cx="4603617" cy="18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91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3160348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Может быть линейку нужно тоже сделать «в обе стороны» от нуля?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Почему не надо? (+Критическое мышление)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1F1F0621-124A-5CEF-409A-11BF25D13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27623" r="51897" b="47398"/>
          <a:stretch/>
        </p:blipFill>
        <p:spPr>
          <a:xfrm>
            <a:off x="3506324" y="101599"/>
            <a:ext cx="4603617" cy="18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32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599"/>
            <a:ext cx="3068639" cy="4741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Какая часть термометра содержит математические данные?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Нужно уметь считать, чтоб пользоваться термометром?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До </a:t>
            </a:r>
            <a:r>
              <a:rPr lang="ru-RU" dirty="0" err="1">
                <a:solidFill>
                  <a:schemeClr val="tx1"/>
                </a:solidFill>
              </a:rPr>
              <a:t>скольки</a:t>
            </a:r>
            <a:r>
              <a:rPr lang="ru-RU" dirty="0">
                <a:solidFill>
                  <a:schemeClr val="tx1"/>
                </a:solidFill>
              </a:rPr>
              <a:t>? (между числами 10 делений, которые не подписаны)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7" name="Объект 1">
            <a:extLst>
              <a:ext uri="{FF2B5EF4-FFF2-40B4-BE49-F238E27FC236}">
                <a16:creationId xmlns:a16="http://schemas.microsoft.com/office/drawing/2014/main" id="{27915A3C-C6C0-83DC-2C59-85E581680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5838" y="741362"/>
            <a:ext cx="554672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35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АСОУтитул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Городской по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8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9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по умолчанию.thmx</Template>
  <TotalTime>49685</TotalTime>
  <Words>280</Words>
  <Application>Microsoft Macintosh PowerPoint</Application>
  <PresentationFormat>Экран (16:9)</PresentationFormat>
  <Paragraphs>56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Verdana</vt:lpstr>
      <vt:lpstr>ТемаАСОУтитул</vt:lpstr>
      <vt:lpstr>Специальное оформление</vt:lpstr>
      <vt:lpstr>8_Специальное оформление</vt:lpstr>
      <vt:lpstr>9_Специальное оформление</vt:lpstr>
      <vt:lpstr>1_Специальное оформление</vt:lpstr>
      <vt:lpstr>2_Специальное оформление</vt:lpstr>
      <vt:lpstr>Математическая грамотность  Урок окружающего мира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 Skvortsova</dc:creator>
  <cp:lastModifiedBy>Лариса Форкунова</cp:lastModifiedBy>
  <cp:revision>270</cp:revision>
  <dcterms:created xsi:type="dcterms:W3CDTF">2020-04-09T22:49:10Z</dcterms:created>
  <dcterms:modified xsi:type="dcterms:W3CDTF">2023-11-21T12:55:18Z</dcterms:modified>
</cp:coreProperties>
</file>