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5.xml" ContentType="application/vnd.openxmlformats-officedocument.theme+xml"/>
  <Override PartName="/ppt/slideLayouts/slideLayout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7" r:id="rId1"/>
    <p:sldMasterId id="2147483660" r:id="rId2"/>
    <p:sldMasterId id="2147483720" r:id="rId3"/>
    <p:sldMasterId id="2147483732" r:id="rId4"/>
    <p:sldMasterId id="2147483798" r:id="rId5"/>
    <p:sldMasterId id="2147483685" r:id="rId6"/>
  </p:sldMasterIdLst>
  <p:notesMasterIdLst>
    <p:notesMasterId r:id="rId29"/>
  </p:notesMasterIdLst>
  <p:sldIdLst>
    <p:sldId id="274" r:id="rId7"/>
    <p:sldId id="779" r:id="rId8"/>
    <p:sldId id="770" r:id="rId9"/>
    <p:sldId id="771" r:id="rId10"/>
    <p:sldId id="772" r:id="rId11"/>
    <p:sldId id="769" r:id="rId12"/>
    <p:sldId id="775" r:id="rId13"/>
    <p:sldId id="776" r:id="rId14"/>
    <p:sldId id="782" r:id="rId15"/>
    <p:sldId id="783" r:id="rId16"/>
    <p:sldId id="784" r:id="rId17"/>
    <p:sldId id="786" r:id="rId18"/>
    <p:sldId id="785" r:id="rId19"/>
    <p:sldId id="787" r:id="rId20"/>
    <p:sldId id="788" r:id="rId21"/>
    <p:sldId id="789" r:id="rId22"/>
    <p:sldId id="790" r:id="rId23"/>
    <p:sldId id="791" r:id="rId24"/>
    <p:sldId id="792" r:id="rId25"/>
    <p:sldId id="793" r:id="rId26"/>
    <p:sldId id="795" r:id="rId27"/>
    <p:sldId id="796" r:id="rId28"/>
  </p:sldIdLst>
  <p:sldSz cx="9144000" cy="5143500" type="screen16x9"/>
  <p:notesSz cx="6858000" cy="9144000"/>
  <p:defaultTextStyle>
    <a:lvl1pPr>
      <a:defRPr>
        <a:latin typeface="+mj-lt"/>
        <a:ea typeface="+mj-ea"/>
        <a:cs typeface="+mj-cs"/>
        <a:sym typeface="Helvetica Neue"/>
      </a:defRPr>
    </a:lvl1pPr>
    <a:lvl2pPr>
      <a:defRPr>
        <a:latin typeface="+mj-lt"/>
        <a:ea typeface="+mj-ea"/>
        <a:cs typeface="+mj-cs"/>
        <a:sym typeface="Helvetica Neue"/>
      </a:defRPr>
    </a:lvl2pPr>
    <a:lvl3pPr>
      <a:defRPr>
        <a:latin typeface="+mj-lt"/>
        <a:ea typeface="+mj-ea"/>
        <a:cs typeface="+mj-cs"/>
        <a:sym typeface="Helvetica Neue"/>
      </a:defRPr>
    </a:lvl3pPr>
    <a:lvl4pPr>
      <a:defRPr>
        <a:latin typeface="+mj-lt"/>
        <a:ea typeface="+mj-ea"/>
        <a:cs typeface="+mj-cs"/>
        <a:sym typeface="Helvetica Neue"/>
      </a:defRPr>
    </a:lvl4pPr>
    <a:lvl5pPr>
      <a:defRPr>
        <a:latin typeface="+mj-lt"/>
        <a:ea typeface="+mj-ea"/>
        <a:cs typeface="+mj-cs"/>
        <a:sym typeface="Helvetica Neue"/>
      </a:defRPr>
    </a:lvl5pPr>
    <a:lvl6pPr>
      <a:defRPr>
        <a:latin typeface="+mj-lt"/>
        <a:ea typeface="+mj-ea"/>
        <a:cs typeface="+mj-cs"/>
        <a:sym typeface="Helvetica Neue"/>
      </a:defRPr>
    </a:lvl6pPr>
    <a:lvl7pPr>
      <a:defRPr>
        <a:latin typeface="+mj-lt"/>
        <a:ea typeface="+mj-ea"/>
        <a:cs typeface="+mj-cs"/>
        <a:sym typeface="Helvetica Neue"/>
      </a:defRPr>
    </a:lvl7pPr>
    <a:lvl8pPr>
      <a:defRPr>
        <a:latin typeface="+mj-lt"/>
        <a:ea typeface="+mj-ea"/>
        <a:cs typeface="+mj-cs"/>
        <a:sym typeface="Helvetica Neue"/>
      </a:defRPr>
    </a:lvl8pPr>
    <a:lvl9pPr>
      <a:defRPr>
        <a:latin typeface="+mj-lt"/>
        <a:ea typeface="+mj-ea"/>
        <a:cs typeface="+mj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63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1720" userDrawn="1">
          <p15:clr>
            <a:srgbClr val="A4A3A4"/>
          </p15:clr>
        </p15:guide>
        <p15:guide id="4" pos="119" userDrawn="1">
          <p15:clr>
            <a:srgbClr val="A4A3A4"/>
          </p15:clr>
        </p15:guide>
        <p15:guide id="5" pos="4201" userDrawn="1">
          <p15:clr>
            <a:srgbClr val="A4A3A4"/>
          </p15:clr>
        </p15:guide>
        <p15:guide id="6" pos="2880">
          <p15:clr>
            <a:srgbClr val="A4A3A4"/>
          </p15:clr>
        </p15:guide>
        <p15:guide id="7" pos="159">
          <p15:clr>
            <a:srgbClr val="A4A3A4"/>
          </p15:clr>
        </p15:guide>
        <p15:guide id="8" pos="56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9330"/>
    <a:srgbClr val="172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9" autoAdjust="0"/>
    <p:restoredTop sz="95282" autoAdjust="0"/>
  </p:normalViewPr>
  <p:slideViewPr>
    <p:cSldViewPr snapToGrid="0" snapToObjects="1">
      <p:cViewPr varScale="1">
        <p:scale>
          <a:sx n="151" d="100"/>
          <a:sy n="151" d="100"/>
        </p:scale>
        <p:origin x="424" y="176"/>
      </p:cViewPr>
      <p:guideLst>
        <p:guide orient="horz" pos="463"/>
        <p:guide pos="2160"/>
        <p:guide orient="horz" pos="1720"/>
        <p:guide pos="119"/>
        <p:guide pos="4201"/>
        <p:guide pos="2880"/>
        <p:guide pos="159"/>
        <p:guide pos="56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presProps" Target="presProps.xml"/><Relationship Id="rId8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2CA35C-AB3F-0D44-9877-2CB12F260F89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E08E2-07CB-A548-A84E-407746EF6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516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4186918" y="706955"/>
            <a:ext cx="4453374" cy="857250"/>
          </a:xfrm>
        </p:spPr>
        <p:txBody>
          <a:bodyPr>
            <a:noAutofit/>
          </a:bodyPr>
          <a:lstStyle>
            <a:lvl1pPr>
              <a:defRPr sz="2400">
                <a:solidFill>
                  <a:srgbClr val="172440"/>
                </a:solidFill>
                <a:latin typeface="Verdana"/>
                <a:cs typeface="Verdana"/>
              </a:defRPr>
            </a:lvl1pPr>
          </a:lstStyle>
          <a:p>
            <a:r>
              <a:rPr lang="ru-RU" dirty="0"/>
              <a:t>Образец заголовка </a:t>
            </a:r>
            <a:br>
              <a:rPr lang="ru-RU" dirty="0"/>
            </a:br>
            <a:r>
              <a:rPr lang="ru-RU" dirty="0"/>
              <a:t>в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25287702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 hasCustomPrompt="1"/>
          </p:nvPr>
        </p:nvSpPr>
        <p:spPr>
          <a:xfrm>
            <a:off x="562190" y="402828"/>
            <a:ext cx="5840772" cy="728070"/>
          </a:xfrm>
        </p:spPr>
        <p:txBody>
          <a:bodyPr anchor="t" anchorCtr="0">
            <a:normAutofit/>
          </a:bodyPr>
          <a:lstStyle>
            <a:lvl1pPr algn="l">
              <a:defRPr sz="2000" baseline="0">
                <a:solidFill>
                  <a:srgbClr val="172440"/>
                </a:solidFill>
                <a:latin typeface="Verdana"/>
                <a:cs typeface="Verdana"/>
              </a:defRPr>
            </a:lvl1pPr>
          </a:lstStyle>
          <a:p>
            <a:r>
              <a:rPr lang="ru-RU" dirty="0"/>
              <a:t>Образец заголовка</a:t>
            </a:r>
            <a:br>
              <a:rPr lang="en-US" dirty="0"/>
            </a:br>
            <a:r>
              <a:rPr lang="ru-RU" dirty="0"/>
              <a:t>в две строки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2190" y="1079256"/>
            <a:ext cx="5840772" cy="413156"/>
          </a:xfrm>
        </p:spPr>
        <p:txBody>
          <a:bodyPr>
            <a:normAutofit/>
          </a:bodyPr>
          <a:lstStyle>
            <a:lvl1pPr marL="0" indent="0" algn="l">
              <a:buNone/>
              <a:defRPr sz="16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563034" y="1650000"/>
            <a:ext cx="8123767" cy="2944226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Calibri Light"/>
                <a:cs typeface="Calibri Light"/>
              </a:defRPr>
            </a:lvl1pPr>
            <a:lvl2pPr>
              <a:defRPr sz="1400" b="0" i="0">
                <a:latin typeface="Calibri Light"/>
                <a:cs typeface="Calibri Light"/>
              </a:defRPr>
            </a:lvl2pPr>
            <a:lvl3pPr>
              <a:defRPr sz="1400" b="0" i="0">
                <a:latin typeface="Calibri Light"/>
                <a:cs typeface="Calibri Light"/>
              </a:defRPr>
            </a:lvl3pPr>
            <a:lvl4pPr>
              <a:defRPr sz="1400" b="0" i="0">
                <a:latin typeface="Calibri Light"/>
                <a:cs typeface="Calibri Light"/>
              </a:defRPr>
            </a:lvl4pPr>
            <a:lvl5pPr>
              <a:defRPr sz="1400" b="0" i="0">
                <a:latin typeface="Calibri Light"/>
                <a:cs typeface="Calibri Light"/>
              </a:defRPr>
            </a:lvl5pPr>
          </a:lstStyle>
          <a:p>
            <a:pPr lvl="0"/>
            <a:r>
              <a:rPr lang="en-US" dirty="0" err="1"/>
              <a:t>Образец</a:t>
            </a:r>
            <a:r>
              <a:rPr lang="en-US" dirty="0"/>
              <a:t> </a:t>
            </a:r>
            <a:r>
              <a:rPr lang="en-US" dirty="0" err="1"/>
              <a:t>текста</a:t>
            </a:r>
            <a:endParaRPr lang="en-US" dirty="0"/>
          </a:p>
          <a:p>
            <a:pPr lvl="1"/>
            <a:r>
              <a:rPr lang="en-US" dirty="0" err="1"/>
              <a:t>Второй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2"/>
            <a:r>
              <a:rPr lang="en-US" dirty="0" err="1"/>
              <a:t>Третий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3"/>
            <a:r>
              <a:rPr lang="en-US" dirty="0" err="1"/>
              <a:t>Четвертый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4"/>
            <a:r>
              <a:rPr lang="en-US" dirty="0" err="1"/>
              <a:t>Пятый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0117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26E80-BC1A-49C1-993C-B8CFFE467826}" type="datetime1">
              <a:rPr lang="ru-RU" smtClean="0"/>
              <a:t>21.11.2023</a:t>
            </a:fld>
            <a:endParaRPr lang="ru-RU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92658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2064276" y="2236433"/>
            <a:ext cx="5166869" cy="857250"/>
          </a:xfrm>
        </p:spPr>
        <p:txBody>
          <a:bodyPr>
            <a:normAutofit/>
          </a:bodyPr>
          <a:lstStyle>
            <a:lvl1pPr>
              <a:defRPr sz="2400">
                <a:latin typeface="Verdana"/>
                <a:cs typeface="Verdana"/>
              </a:defRPr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48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969094" y="206375"/>
            <a:ext cx="3717705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 </a:t>
            </a:r>
            <a:br>
              <a:rPr lang="ru-RU" dirty="0"/>
            </a:br>
            <a:r>
              <a:rPr lang="ru-RU" dirty="0"/>
              <a:t>в три строки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 spd="med"/>
  <p:txStyles>
    <p:titleStyle>
      <a:lvl1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1pPr>
      <a:lvl2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2pPr>
      <a:lvl3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3pPr>
      <a:lvl4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4pPr>
      <a:lvl5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5pPr>
      <a:lvl6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6pPr>
      <a:lvl7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7pPr>
      <a:lvl8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8pPr>
      <a:lvl9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9pPr>
    </p:titleStyle>
    <p:bodyStyle>
      <a:lvl1pPr marL="0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1pPr>
      <a:lvl2pPr marL="257162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2pPr>
      <a:lvl3pPr marL="514325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3pPr>
      <a:lvl4pPr marL="771487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4pPr>
      <a:lvl5pPr marL="1028649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5pPr>
      <a:lvl6pPr marL="1485826" indent="-200015" eaLnBrk="1" hangingPunct="1">
        <a:lnSpc>
          <a:spcPct val="90000"/>
        </a:lnSpc>
        <a:spcBef>
          <a:spcPts val="563"/>
        </a:spcBef>
        <a:buSzPct val="100000"/>
        <a:buFont typeface="Arial"/>
        <a:buChar char="•"/>
        <a:defRPr sz="1575">
          <a:latin typeface="Calibri"/>
          <a:ea typeface="Calibri"/>
          <a:cs typeface="Calibri"/>
          <a:sym typeface="Calibri"/>
        </a:defRPr>
      </a:lvl6pPr>
      <a:lvl7pPr marL="1742989" indent="-200015" eaLnBrk="1" hangingPunct="1">
        <a:lnSpc>
          <a:spcPct val="90000"/>
        </a:lnSpc>
        <a:spcBef>
          <a:spcPts val="563"/>
        </a:spcBef>
        <a:buSzPct val="100000"/>
        <a:buFont typeface="Arial"/>
        <a:buChar char="•"/>
        <a:defRPr sz="1575">
          <a:latin typeface="Calibri"/>
          <a:ea typeface="Calibri"/>
          <a:cs typeface="Calibri"/>
          <a:sym typeface="Calibri"/>
        </a:defRPr>
      </a:lvl7pPr>
      <a:lvl8pPr marL="2000150" indent="-200015" eaLnBrk="1" hangingPunct="1">
        <a:lnSpc>
          <a:spcPct val="90000"/>
        </a:lnSpc>
        <a:spcBef>
          <a:spcPts val="563"/>
        </a:spcBef>
        <a:buSzPct val="100000"/>
        <a:buFont typeface="Arial"/>
        <a:buChar char="•"/>
        <a:defRPr sz="1575">
          <a:latin typeface="Calibri"/>
          <a:ea typeface="Calibri"/>
          <a:cs typeface="Calibri"/>
          <a:sym typeface="Calibri"/>
        </a:defRPr>
      </a:lvl8pPr>
      <a:lvl9pPr marL="2257313" indent="-200015" eaLnBrk="1" hangingPunct="1">
        <a:lnSpc>
          <a:spcPct val="90000"/>
        </a:lnSpc>
        <a:spcBef>
          <a:spcPts val="563"/>
        </a:spcBef>
        <a:buSzPct val="100000"/>
        <a:buFont typeface="Arial"/>
        <a:buChar char="•"/>
        <a:defRPr sz="1575">
          <a:latin typeface="Calibri"/>
          <a:ea typeface="Calibri"/>
          <a:cs typeface="Calibri"/>
          <a:sym typeface="Calibri"/>
        </a:defRPr>
      </a:lvl9pPr>
    </p:bodyStyle>
    <p:otherStyle>
      <a:lvl1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740441" y="278262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614" y="428848"/>
            <a:ext cx="5340077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 в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127997940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342884" rtl="0" eaLnBrk="1" latinLnBrk="0" hangingPunct="1">
        <a:spcBef>
          <a:spcPct val="0"/>
        </a:spcBef>
        <a:buNone/>
        <a:defRPr sz="2400" b="0" i="0" kern="1200" baseline="0">
          <a:solidFill>
            <a:schemeClr val="bg1"/>
          </a:solidFill>
          <a:latin typeface="Verdana"/>
          <a:ea typeface="+mj-ea"/>
          <a:cs typeface="Verdana"/>
        </a:defRPr>
      </a:lvl1pPr>
    </p:titleStyle>
    <p:bodyStyle>
      <a:lvl1pPr marL="257162" indent="-257162" algn="l" defTabSz="34288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85" indent="-214303" algn="l" defTabSz="342884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34288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3428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3428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605686" y="426614"/>
            <a:ext cx="5859081" cy="7969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r>
              <a:rPr lang="en-US" dirty="0"/>
              <a:t> </a:t>
            </a:r>
            <a:r>
              <a:rPr lang="ru-RU" dirty="0"/>
              <a:t>в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2179911371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342884" rtl="0" eaLnBrk="1" latinLnBrk="0" hangingPunct="1">
        <a:spcBef>
          <a:spcPct val="0"/>
        </a:spcBef>
        <a:buNone/>
        <a:defRPr sz="2400" kern="1200">
          <a:solidFill>
            <a:srgbClr val="FFFFFF"/>
          </a:solidFill>
          <a:latin typeface="Verdana"/>
          <a:ea typeface="+mj-ea"/>
          <a:cs typeface="Verdana"/>
        </a:defRPr>
      </a:lvl1pPr>
    </p:titleStyle>
    <p:bodyStyle>
      <a:lvl1pPr marL="257162" indent="-257162" algn="l" defTabSz="34288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85" indent="-214303" algn="l" defTabSz="342884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34288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3428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3428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05686" y="426614"/>
            <a:ext cx="5859081" cy="7969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r>
              <a:rPr lang="en-US" dirty="0"/>
              <a:t> </a:t>
            </a:r>
            <a:r>
              <a:rPr lang="ru-RU" dirty="0"/>
              <a:t>в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4174896121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342884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Verdana"/>
          <a:ea typeface="+mj-ea"/>
          <a:cs typeface="Verdana"/>
        </a:defRPr>
      </a:lvl1pPr>
    </p:titleStyle>
    <p:bodyStyle>
      <a:lvl1pPr marL="257162" indent="-257162" algn="l" defTabSz="34288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57185" indent="-214303" algn="l" defTabSz="342884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07" indent="-171442" algn="l" defTabSz="34288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090" indent="-171442" algn="l" defTabSz="3428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bg1"/>
          </a:solidFill>
          <a:latin typeface="+mn-lt"/>
          <a:ea typeface="+mn-ea"/>
          <a:cs typeface="+mn-cs"/>
        </a:defRPr>
      </a:lvl4pPr>
      <a:lvl5pPr marL="1542974" indent="-171442" algn="l" defTabSz="3428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856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9D1BD-0BEB-464B-9104-5773324B228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658A9-4423-2241-B885-4157D860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812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1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7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72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635B3-C2B0-A94F-BF40-36C103B64EE6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72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72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F12AA-2900-5846-91D2-F5331677FA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698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ctr" defTabSz="342884" rtl="0" eaLnBrk="1" latinLnBrk="0" hangingPunct="1">
        <a:spcBef>
          <a:spcPct val="0"/>
        </a:spcBef>
        <a:buNone/>
        <a:defRPr sz="33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57162" indent="-257162" algn="l" defTabSz="34288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57185" indent="-214303" algn="l" defTabSz="342884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07" indent="-171442" algn="l" defTabSz="34288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090" indent="-171442" algn="l" defTabSz="3428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bg1"/>
          </a:solidFill>
          <a:latin typeface="+mn-lt"/>
          <a:ea typeface="+mn-ea"/>
          <a:cs typeface="+mn-cs"/>
        </a:defRPr>
      </a:lvl4pPr>
      <a:lvl5pPr marL="1542974" indent="-171442" algn="l" defTabSz="3428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856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634885" y="668196"/>
            <a:ext cx="5387248" cy="1335185"/>
          </a:xfrm>
        </p:spPr>
        <p:txBody>
          <a:bodyPr/>
          <a:lstStyle/>
          <a:p>
            <a:pPr algn="ctr"/>
            <a:r>
              <a:rPr lang="ru-RU" sz="2200" kern="1200" dirty="0">
                <a:solidFill>
                  <a:schemeClr val="tx1"/>
                </a:solidFill>
                <a:ea typeface="+mj-ea"/>
              </a:rPr>
              <a:t>Математическая грамотность</a:t>
            </a:r>
            <a:br>
              <a:rPr lang="ru-RU" sz="2200" kern="1200" dirty="0">
                <a:solidFill>
                  <a:schemeClr val="tx1"/>
                </a:solidFill>
                <a:ea typeface="+mj-ea"/>
              </a:rPr>
            </a:br>
            <a:br>
              <a:rPr lang="ru-RU" sz="2200" kern="1200" dirty="0">
                <a:solidFill>
                  <a:schemeClr val="tx1"/>
                </a:solidFill>
                <a:ea typeface="+mj-ea"/>
              </a:rPr>
            </a:br>
            <a:r>
              <a:rPr lang="ru-RU" sz="2200" b="1" kern="1200" dirty="0">
                <a:solidFill>
                  <a:schemeClr val="tx1"/>
                </a:solidFill>
                <a:ea typeface="+mj-ea"/>
              </a:rPr>
              <a:t>Урок математики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44789" y="2632222"/>
            <a:ext cx="4453374" cy="123110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r"/>
            <a:r>
              <a:rPr lang="ru-RU" sz="1600" b="1" dirty="0" err="1">
                <a:latin typeface="Calibri Light"/>
                <a:cs typeface="Calibri Light"/>
              </a:rPr>
              <a:t>Копачевская</a:t>
            </a:r>
            <a:r>
              <a:rPr lang="ru-RU" sz="1600" b="1" dirty="0">
                <a:latin typeface="Calibri Light"/>
                <a:cs typeface="Calibri Light"/>
              </a:rPr>
              <a:t> Лариса Валентиновна</a:t>
            </a:r>
            <a:endParaRPr lang="ru-RU" sz="1400" dirty="0">
              <a:latin typeface="Calibri Light"/>
              <a:cs typeface="Calibri Light"/>
            </a:endParaRPr>
          </a:p>
          <a:p>
            <a:pPr algn="r"/>
            <a:r>
              <a:rPr lang="ru-RU" sz="1400" dirty="0">
                <a:latin typeface="Calibri Light"/>
                <a:cs typeface="Calibri Light"/>
              </a:rPr>
              <a:t>кандидат педагогических наук,</a:t>
            </a:r>
          </a:p>
          <a:p>
            <a:pPr algn="r"/>
            <a:r>
              <a:rPr lang="ru-RU" sz="1400" dirty="0">
                <a:latin typeface="Calibri Light"/>
                <a:cs typeface="Calibri Light"/>
              </a:rPr>
              <a:t>доцент кафедры общеобразовательных дисциплин</a:t>
            </a:r>
            <a:r>
              <a:rPr lang="ru-RU" sz="1600" dirty="0">
                <a:latin typeface="Calibri Light"/>
                <a:cs typeface="Calibri Light"/>
              </a:rPr>
              <a:t>,</a:t>
            </a:r>
          </a:p>
          <a:p>
            <a:pPr algn="r"/>
            <a:r>
              <a:rPr lang="ru-RU" sz="1400" dirty="0">
                <a:latin typeface="Calibri Light"/>
                <a:cs typeface="Calibri Light"/>
              </a:rPr>
              <a:t>региональный координатор направления «математическая грамотность» </a:t>
            </a:r>
          </a:p>
        </p:txBody>
      </p:sp>
    </p:spTree>
    <p:extLst>
      <p:ext uri="{BB962C8B-B14F-4D97-AF65-F5344CB8AC3E}">
        <p14:creationId xmlns:p14="http://schemas.microsoft.com/office/powerpoint/2010/main" val="3551683970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8229600" cy="44873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«Проблема»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Используем знакомую нам </a:t>
            </a:r>
            <a:r>
              <a:rPr lang="ru-RU" b="1" dirty="0">
                <a:solidFill>
                  <a:schemeClr val="tx1"/>
                </a:solidFill>
              </a:rPr>
              <a:t>модель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Что мы делаем? Палочки заменяем на цифры. Были предметы, стали математические объекты. Получили </a:t>
            </a:r>
            <a:r>
              <a:rPr lang="ru-RU" b="1" dirty="0">
                <a:solidFill>
                  <a:schemeClr val="tx1"/>
                </a:solidFill>
              </a:rPr>
              <a:t>математическую</a:t>
            </a:r>
            <a:r>
              <a:rPr lang="ru-RU" dirty="0">
                <a:solidFill>
                  <a:schemeClr val="tx1"/>
                </a:solidFill>
              </a:rPr>
              <a:t> модель.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239433-832A-9AFA-D3B4-F3E9A6CC7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947333"/>
            <a:ext cx="5029200" cy="14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742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8229600" cy="44873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«Проблема»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Какие ещё модели мы используем на уроках математики?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Это </a:t>
            </a:r>
            <a:r>
              <a:rPr lang="ru-RU" b="1" dirty="0">
                <a:solidFill>
                  <a:schemeClr val="tx1"/>
                </a:solidFill>
              </a:rPr>
              <a:t>математические</a:t>
            </a:r>
            <a:r>
              <a:rPr lang="ru-RU" dirty="0">
                <a:solidFill>
                  <a:schemeClr val="tx1"/>
                </a:solidFill>
              </a:rPr>
              <a:t> модели?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ECCFF7A-B4AD-391D-AE93-8449EC3D56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865" y="1515242"/>
            <a:ext cx="4542367" cy="169627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A163C52-4E53-8CF7-11B1-13B2D0393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500" y="3228446"/>
            <a:ext cx="5194300" cy="12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840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8229600" cy="44873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«Проблема»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На странице учебника есть ещё математические модели?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Моделями чего могут быть эти фигуры?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A38C1EE-9FB2-474A-880F-9BFE3EB060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934" y="1591177"/>
            <a:ext cx="3829699" cy="309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624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8229600" cy="44873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«Решение проблемы»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Что можно так считать в жизни вместо палочек?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Если, например, покрашенные двери, то кто работал, один человек или бригада. Если один, то один день или больше?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2B9488A-461A-A1CE-C102-1A7E9B2B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266" y="1737782"/>
            <a:ext cx="4868334" cy="181078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B4B0D1B-DBF3-B49C-06D6-6459623DD5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4266" y="3898898"/>
            <a:ext cx="4927600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695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8229600" cy="44873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«Решение проблемы»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 называется математическая модель, которую мы используем при решении этой задачи?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Какие еще математические модели мы знаем?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D7990C-6004-A9E2-7464-9A57E62B7D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128" y="1955800"/>
            <a:ext cx="5155256" cy="163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C09C9AD-60CA-3DDA-219B-DEE7B011B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8311" y="1159932"/>
            <a:ext cx="1080555" cy="2992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2916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8229600" cy="44873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«Решение проблемы»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На каком рисунке правильный ответ к этой задаче? (если как у меня, то +критическое мышление)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03C840B-78C7-9D9F-A852-063F9EC61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300" y="1454150"/>
            <a:ext cx="4851400" cy="7112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2B0C6E7-434F-3F3B-A5DD-ECA3F7A034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746" y="2518761"/>
            <a:ext cx="1496958" cy="216323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AA0A6DF-018E-BD0D-2FC7-88D4BAE495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4260" y="2518761"/>
            <a:ext cx="1643117" cy="217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949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8229600" cy="44873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«Решение проблемы»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Связь с естественнонаучной грамотностью. Расскажет Ольга Николаевна.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5F03B2-56D4-E7FC-55E9-6A3ACA722B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950" y="1579033"/>
            <a:ext cx="50673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6449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8229600" cy="44873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«Решение проблемы»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Какие ситуации в жизни привели к тому, что нужно отрезать кусочки лент? Для чего эти ленты могут использоваться?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Что случится, если мы посчитаем и отрежем неправильно?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Какие ситуации могут быть, чтобы наши неправильные подсчеты привели, например, к опасности.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8EFEA15-8B3B-70E7-8F01-F9AE4F6865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7467" y="2701132"/>
            <a:ext cx="5181600" cy="119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466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8229600" cy="44873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«Итоги и выводы»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Мог Дима истратить все 4 тетради только в клетку? Почему?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Сопоставить количество предметов, на которых нужны тетради и количество израсходованных тетрадей.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ИЛИ сразу</a:t>
            </a:r>
            <a:r>
              <a:rPr lang="ru-RU" dirty="0">
                <a:solidFill>
                  <a:schemeClr val="tx1"/>
                </a:solidFill>
              </a:rPr>
              <a:t>: сколько тетрадей в клетку и сколько тетрадей в линейку осталось у Димы.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E525DBA-C5F9-401D-B70C-257F4CB92A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098" y="2571750"/>
            <a:ext cx="7777803" cy="198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879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8229600" cy="44873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«Итоги и выводы»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Это математическая модель? Почему? (Почему модель? Почему математическая?)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Моделью чего может быть такой четырехугольник (неправильной формы)?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Зачем может быть нужно знать периметр?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015655-D7EC-078B-554C-4BD54AC49A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466565"/>
            <a:ext cx="7772400" cy="230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999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7A75178-CE21-57A0-92B5-6A3C162E6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103D380-0077-0BBC-BB2B-E68FE77204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866" y="541571"/>
            <a:ext cx="7772400" cy="406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3374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8229600" cy="44873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«Итоги и выводы»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 называется математическая модель?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65F77BF-86C6-C257-45E9-6B94C5B183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57028"/>
            <a:ext cx="7772400" cy="153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8298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8229600" cy="44873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«Итоги и выводы»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Связь с естественнонаучной грамотностью.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EEE793C-280E-0873-5833-AF79082398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64851"/>
            <a:ext cx="7772400" cy="161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8225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8229600" cy="44873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«Итоги и выводы»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Связь с естественнонаучной грамотностью.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5BAD25-35C0-CF3B-01EC-B517954C45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50964"/>
            <a:ext cx="7772400" cy="104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568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756D0EB-AA18-554F-6C52-148386DECE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200" y="319618"/>
            <a:ext cx="7696200" cy="3394075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, serif" pitchFamily="2" charset="0"/>
              </a:rPr>
              <a:t>Формулировать 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, serif" pitchFamily="2" charset="0"/>
              </a:rPr>
              <a:t>ситуацию на языке математики (при переводе реальной ситуации в математическую модель и постановке математической задачи):</a:t>
            </a:r>
            <a:endParaRPr lang="ru-RU" dirty="0">
              <a:solidFill>
                <a:schemeClr val="tx1"/>
              </a:solidFill>
              <a:effectLst/>
            </a:endParaRPr>
          </a:p>
          <a:p>
            <a:r>
              <a:rPr lang="ru-RU" sz="1800" dirty="0">
                <a:solidFill>
                  <a:schemeClr val="tx1"/>
                </a:solidFill>
                <a:latin typeface="Times New Roman, serif" pitchFamily="2" charset="0"/>
              </a:rPr>
              <a:t>р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, serif" pitchFamily="2" charset="0"/>
              </a:rPr>
              <a:t>аспознавать и выявлять возможности использовать математику;</a:t>
            </a:r>
          </a:p>
          <a:p>
            <a:r>
              <a:rPr lang="ru-RU" sz="1800" dirty="0">
                <a:solidFill>
                  <a:schemeClr val="tx1"/>
                </a:solidFill>
                <a:latin typeface="Times New Roman, serif" pitchFamily="2" charset="0"/>
              </a:rPr>
              <a:t>т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, serif" pitchFamily="2" charset="0"/>
              </a:rPr>
              <a:t>рансформировать ситуацию в форму</a:t>
            </a:r>
            <a:r>
              <a:rPr lang="ru-RU" sz="1800" dirty="0">
                <a:solidFill>
                  <a:schemeClr val="tx1"/>
                </a:solidFill>
                <a:effectLst/>
                <a:latin typeface="Calibri, serif"/>
              </a:rPr>
              <a:t>,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, serif" pitchFamily="2" charset="0"/>
              </a:rPr>
              <a:t> поддающуюся математической обработке;</a:t>
            </a:r>
            <a:endParaRPr lang="ru-RU" dirty="0">
              <a:solidFill>
                <a:schemeClr val="tx1"/>
              </a:solidFill>
              <a:effectLst/>
            </a:endParaRPr>
          </a:p>
          <a:p>
            <a:r>
              <a:rPr lang="ru-RU" sz="1800" dirty="0">
                <a:solidFill>
                  <a:schemeClr val="tx1"/>
                </a:solidFill>
                <a:latin typeface="Times New Roman, serif" pitchFamily="2" charset="0"/>
              </a:rPr>
              <a:t>с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, serif" pitchFamily="2" charset="0"/>
              </a:rPr>
              <a:t>оздавать математическую модель, отражающую особенности описанной ситуации.</a:t>
            </a:r>
          </a:p>
          <a:p>
            <a:pPr marL="0" indent="0">
              <a:buNone/>
            </a:pPr>
            <a:endParaRPr lang="ru-RU" dirty="0">
              <a:effectLst/>
            </a:endParaRPr>
          </a:p>
          <a:p>
            <a:pPr marL="0" indent="0">
              <a:buNone/>
            </a:pPr>
            <a:endParaRPr lang="ru-RU" dirty="0">
              <a:effectLst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2EC6135-8B9F-27FB-4734-3B0AE7762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3869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756D0EB-AA18-554F-6C52-148386DECE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200" y="319618"/>
            <a:ext cx="7696200" cy="4235449"/>
          </a:xfrm>
        </p:spPr>
        <p:txBody>
          <a:bodyPr>
            <a:normAutofit/>
          </a:bodyPr>
          <a:lstStyle/>
          <a:p>
            <a:pPr marL="0" indent="0" algn="l" rtl="0">
              <a:lnSpc>
                <a:spcPct val="100000"/>
              </a:lnSpc>
              <a:buNone/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, serif" pitchFamily="2" charset="0"/>
              </a:rPr>
              <a:t>Применять 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, serif" pitchFamily="2" charset="0"/>
              </a:rPr>
              <a:t>математические понятия, факты, процедуры (на этапе решения сформулированной математической задачи):</a:t>
            </a:r>
            <a:endParaRPr lang="ru-RU" sz="1400" dirty="0">
              <a:solidFill>
                <a:schemeClr val="tx1"/>
              </a:solidFill>
              <a:effectLst/>
            </a:endParaRPr>
          </a:p>
          <a:p>
            <a:pPr algn="l" rtl="0">
              <a:lnSpc>
                <a:spcPct val="100000"/>
              </a:lnSpc>
            </a:pPr>
            <a:r>
              <a:rPr lang="ru-RU" sz="1800" dirty="0">
                <a:solidFill>
                  <a:schemeClr val="tx1"/>
                </a:solidFill>
                <a:latin typeface="Times New Roman, serif" pitchFamily="2" charset="0"/>
              </a:rPr>
              <a:t>п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, serif" pitchFamily="2" charset="0"/>
              </a:rPr>
              <a:t>рименять математические понятия, факты, процедуры, рассуждения и инструменты для получения решения или выводов;</a:t>
            </a:r>
            <a:endParaRPr lang="ru-RU" sz="1400" dirty="0">
              <a:solidFill>
                <a:schemeClr val="tx1"/>
              </a:solidFill>
              <a:effectLst/>
            </a:endParaRPr>
          </a:p>
          <a:p>
            <a:pPr algn="l" rtl="0">
              <a:lnSpc>
                <a:spcPct val="100000"/>
              </a:lnSpc>
            </a:pPr>
            <a:r>
              <a:rPr lang="ru-RU" sz="1800" dirty="0">
                <a:solidFill>
                  <a:schemeClr val="tx1"/>
                </a:solidFill>
                <a:latin typeface="Times New Roman, serif" pitchFamily="2" charset="0"/>
              </a:rPr>
              <a:t>в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, serif" pitchFamily="2" charset="0"/>
              </a:rPr>
              <a:t>ыполнять математические процедуры, необходимые для получения результатов и математического решения (анализировать информацию на диаграммах и графиках, работать с геометрическими формами, анализировать данные);</a:t>
            </a:r>
            <a:endParaRPr lang="ru-RU" sz="1400" dirty="0">
              <a:solidFill>
                <a:schemeClr val="tx1"/>
              </a:solidFill>
              <a:effectLst/>
            </a:endParaRPr>
          </a:p>
          <a:p>
            <a:r>
              <a:rPr lang="ru-RU" sz="1800" dirty="0">
                <a:solidFill>
                  <a:schemeClr val="tx1"/>
                </a:solidFill>
                <a:latin typeface="Times New Roman, serif" pitchFamily="2" charset="0"/>
              </a:rPr>
              <a:t>работать с моделью;</a:t>
            </a:r>
          </a:p>
          <a:p>
            <a:r>
              <a:rPr lang="ru-RU" sz="1800" dirty="0">
                <a:solidFill>
                  <a:schemeClr val="tx1"/>
                </a:solidFill>
                <a:latin typeface="Times New Roman, serif" pitchFamily="2" charset="0"/>
              </a:rPr>
              <a:t>в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, serif" pitchFamily="2" charset="0"/>
              </a:rPr>
              <a:t>ыявлять закономерности;</a:t>
            </a:r>
            <a:endParaRPr lang="ru-RU" sz="1400" dirty="0">
              <a:solidFill>
                <a:schemeClr val="tx1"/>
              </a:solidFill>
              <a:effectLst/>
            </a:endParaRPr>
          </a:p>
          <a:p>
            <a:r>
              <a:rPr lang="ru-RU" sz="1800" dirty="0">
                <a:solidFill>
                  <a:schemeClr val="tx1"/>
                </a:solidFill>
                <a:latin typeface="Times New Roman, serif" pitchFamily="2" charset="0"/>
              </a:rPr>
              <a:t>о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, serif" pitchFamily="2" charset="0"/>
              </a:rPr>
              <a:t>пределять связи между величинами;</a:t>
            </a:r>
            <a:endParaRPr lang="ru-RU" sz="1400" dirty="0">
              <a:solidFill>
                <a:schemeClr val="tx1"/>
              </a:solidFill>
              <a:effectLst/>
            </a:endParaRPr>
          </a:p>
          <a:p>
            <a:r>
              <a:rPr lang="ru-RU" sz="1800" dirty="0">
                <a:solidFill>
                  <a:schemeClr val="tx1"/>
                </a:solidFill>
                <a:latin typeface="Times New Roman, serif" pitchFamily="2" charset="0"/>
              </a:rPr>
              <a:t>с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, serif" pitchFamily="2" charset="0"/>
              </a:rPr>
              <a:t>оздавать математические аргументы.</a:t>
            </a:r>
          </a:p>
          <a:p>
            <a:pPr marL="0" indent="0">
              <a:buNone/>
            </a:pPr>
            <a:endParaRPr lang="ru-RU" dirty="0">
              <a:effectLst/>
            </a:endParaRPr>
          </a:p>
          <a:p>
            <a:pPr marL="0" indent="0">
              <a:buNone/>
            </a:pPr>
            <a:endParaRPr lang="ru-RU" dirty="0">
              <a:effectLst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2EC6135-8B9F-27FB-4734-3B0AE7762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150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756D0EB-AA18-554F-6C52-148386DECE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200" y="319618"/>
            <a:ext cx="7696200" cy="3394075"/>
          </a:xfrm>
        </p:spPr>
        <p:txBody>
          <a:bodyPr/>
          <a:lstStyle/>
          <a:p>
            <a:pPr marL="0" indent="0" algn="l" rtl="0">
              <a:lnSpc>
                <a:spcPct val="100000"/>
              </a:lnSpc>
              <a:buNone/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, serif" pitchFamily="2" charset="0"/>
              </a:rPr>
              <a:t>Интерпретировать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, serif" pitchFamily="2" charset="0"/>
              </a:rPr>
              <a:t>, использовать и оценивать математические результаты (при обработке, анализе результата и ответа): </a:t>
            </a:r>
            <a:endParaRPr lang="ru-RU" sz="1400" dirty="0">
              <a:solidFill>
                <a:schemeClr val="tx1"/>
              </a:solidFill>
              <a:effectLst/>
            </a:endParaRPr>
          </a:p>
          <a:p>
            <a:r>
              <a:rPr lang="ru-RU" sz="1800" dirty="0">
                <a:solidFill>
                  <a:schemeClr val="tx1"/>
                </a:solidFill>
                <a:latin typeface="Times New Roman, serif" pitchFamily="2" charset="0"/>
              </a:rPr>
              <a:t>р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, serif" pitchFamily="2" charset="0"/>
              </a:rPr>
              <a:t>азмышлять над математическим решением или результатами;</a:t>
            </a:r>
          </a:p>
          <a:p>
            <a:r>
              <a:rPr lang="ru-RU" sz="1800" dirty="0">
                <a:solidFill>
                  <a:schemeClr val="tx1"/>
                </a:solidFill>
                <a:latin typeface="Times New Roman, serif" pitchFamily="2" charset="0"/>
              </a:rPr>
              <a:t>п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, serif" pitchFamily="2" charset="0"/>
              </a:rPr>
              <a:t>ереводить математическое решение в контекст реальной проблемы;</a:t>
            </a:r>
            <a:endParaRPr lang="ru-RU" dirty="0">
              <a:solidFill>
                <a:schemeClr val="tx1"/>
              </a:solidFill>
              <a:effectLst/>
            </a:endParaRPr>
          </a:p>
          <a:p>
            <a:r>
              <a:rPr lang="ru-RU" sz="1800" dirty="0">
                <a:solidFill>
                  <a:schemeClr val="tx1"/>
                </a:solidFill>
                <a:latin typeface="Times New Roman, serif" pitchFamily="2" charset="0"/>
              </a:rPr>
              <a:t>о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, serif" pitchFamily="2" charset="0"/>
              </a:rPr>
              <a:t>ценивать реальность математического решения или рассуждений по контексту проблемы.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2EC6135-8B9F-27FB-4734-3B0AE7762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3662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A44E792-2FB3-C422-2342-282D9C045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29109D-2F32-EE5F-EB61-F6482C960CE8}"/>
              </a:ext>
            </a:extLst>
          </p:cNvPr>
          <p:cNvSpPr txBox="1"/>
          <p:nvPr/>
        </p:nvSpPr>
        <p:spPr>
          <a:xfrm>
            <a:off x="516467" y="323333"/>
            <a:ext cx="7366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lnSpc>
                <a:spcPct val="100000"/>
              </a:lnSpc>
            </a:pPr>
            <a:r>
              <a:rPr lang="ru-RU" sz="1800" b="1" dirty="0">
                <a:effectLst/>
                <a:latin typeface="Times New Roman, serif" pitchFamily="2" charset="0"/>
              </a:rPr>
              <a:t>Математические рассуждения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dirty="0">
                <a:latin typeface="Times New Roman, serif" pitchFamily="2" charset="0"/>
              </a:rPr>
              <a:t>р</a:t>
            </a:r>
            <a:r>
              <a:rPr lang="ru-RU" sz="1800" dirty="0">
                <a:effectLst/>
                <a:latin typeface="Times New Roman, serif" pitchFamily="2" charset="0"/>
              </a:rPr>
              <a:t>азмышлять над различными способами представления ситуации на языке математики;</a:t>
            </a:r>
            <a:endParaRPr lang="ru-RU" dirty="0">
              <a:effectLst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dirty="0">
                <a:latin typeface="Times New Roman, serif" pitchFamily="2" charset="0"/>
              </a:rPr>
              <a:t>р</a:t>
            </a:r>
            <a:r>
              <a:rPr lang="ru-RU" sz="1800" dirty="0">
                <a:effectLst/>
                <a:latin typeface="Times New Roman, serif" pitchFamily="2" charset="0"/>
              </a:rPr>
              <a:t>азмышлять над рациональностью применяемого математического аппарата;</a:t>
            </a:r>
            <a:endParaRPr lang="ru-RU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dirty="0">
                <a:latin typeface="Times New Roman, serif" pitchFamily="2" charset="0"/>
              </a:rPr>
              <a:t>р</a:t>
            </a:r>
            <a:r>
              <a:rPr lang="ru-RU" sz="1800" dirty="0">
                <a:effectLst/>
                <a:latin typeface="Times New Roman, serif" pitchFamily="2" charset="0"/>
              </a:rPr>
              <a:t>азмышлять над аргументами,</a:t>
            </a:r>
            <a:r>
              <a:rPr lang="ru-RU" dirty="0"/>
              <a:t> </a:t>
            </a:r>
            <a:r>
              <a:rPr lang="ru-RU" sz="1800" dirty="0">
                <a:effectLst/>
                <a:latin typeface="Times New Roman, serif" pitchFamily="2" charset="0"/>
              </a:rPr>
              <a:t>обоснованиями и выводами;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dirty="0">
                <a:latin typeface="Times New Roman, serif" pitchFamily="2" charset="0"/>
              </a:rPr>
              <a:t>р</a:t>
            </a:r>
            <a:r>
              <a:rPr lang="ru-RU" sz="1800" dirty="0">
                <a:effectLst/>
                <a:latin typeface="Times New Roman, serif" pitchFamily="2" charset="0"/>
              </a:rPr>
              <a:t>азмышлять над возможностями оценки и интерпретации полученных результатов с учетом ситуации.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78119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48DBC5-D023-93A1-272D-CBDB33C2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259DDB-1EB3-2DDE-24DE-7E4A809B9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183372"/>
            <a:ext cx="7772400" cy="3845424"/>
          </a:xfrm>
          <a:prstGeom prst="rect">
            <a:avLst/>
          </a:prstGeom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6183ED5F-560D-A666-8BF5-B2FAF4729CBB}"/>
              </a:ext>
            </a:extLst>
          </p:cNvPr>
          <p:cNvCxnSpPr>
            <a:cxnSpLocks/>
          </p:cNvCxnSpPr>
          <p:nvPr/>
        </p:nvCxnSpPr>
        <p:spPr>
          <a:xfrm>
            <a:off x="4639733" y="1299634"/>
            <a:ext cx="2717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F400D617-806E-2846-CB0C-4EB6C7F2A5B2}"/>
              </a:ext>
            </a:extLst>
          </p:cNvPr>
          <p:cNvCxnSpPr>
            <a:cxnSpLocks/>
          </p:cNvCxnSpPr>
          <p:nvPr/>
        </p:nvCxnSpPr>
        <p:spPr>
          <a:xfrm>
            <a:off x="4639733" y="1833034"/>
            <a:ext cx="197273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DEEC038F-21E5-5604-A1D3-58CE7FD9F319}"/>
              </a:ext>
            </a:extLst>
          </p:cNvPr>
          <p:cNvCxnSpPr>
            <a:cxnSpLocks/>
          </p:cNvCxnSpPr>
          <p:nvPr/>
        </p:nvCxnSpPr>
        <p:spPr>
          <a:xfrm>
            <a:off x="6874933" y="2722034"/>
            <a:ext cx="4826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A41D95BD-5A30-560E-D7DA-5320F1FEA86D}"/>
              </a:ext>
            </a:extLst>
          </p:cNvPr>
          <p:cNvCxnSpPr>
            <a:cxnSpLocks/>
          </p:cNvCxnSpPr>
          <p:nvPr/>
        </p:nvCxnSpPr>
        <p:spPr>
          <a:xfrm>
            <a:off x="6328833" y="3086101"/>
            <a:ext cx="157903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DB2A864E-870D-1C1C-D1A0-ED1F95E111E7}"/>
              </a:ext>
            </a:extLst>
          </p:cNvPr>
          <p:cNvCxnSpPr>
            <a:cxnSpLocks/>
          </p:cNvCxnSpPr>
          <p:nvPr/>
        </p:nvCxnSpPr>
        <p:spPr>
          <a:xfrm>
            <a:off x="4639733" y="3272367"/>
            <a:ext cx="516467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121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386309-4EEB-2F92-E64E-D734275A5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71A722-6758-344C-ED98-8771387B45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33" y="192473"/>
            <a:ext cx="7772400" cy="3640954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78501D95-E43E-218D-68F4-2C5A0B5721B0}"/>
              </a:ext>
            </a:extLst>
          </p:cNvPr>
          <p:cNvCxnSpPr>
            <a:cxnSpLocks/>
          </p:cNvCxnSpPr>
          <p:nvPr/>
        </p:nvCxnSpPr>
        <p:spPr>
          <a:xfrm>
            <a:off x="5427133" y="385234"/>
            <a:ext cx="222673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C5CA9194-7EA6-2A41-2999-8BCDBF8D9765}"/>
              </a:ext>
            </a:extLst>
          </p:cNvPr>
          <p:cNvCxnSpPr>
            <a:cxnSpLocks/>
          </p:cNvCxnSpPr>
          <p:nvPr/>
        </p:nvCxnSpPr>
        <p:spPr>
          <a:xfrm>
            <a:off x="4572000" y="563034"/>
            <a:ext cx="2929467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77BC309-5969-D1A1-8128-0E8495F69897}"/>
              </a:ext>
            </a:extLst>
          </p:cNvPr>
          <p:cNvCxnSpPr>
            <a:cxnSpLocks/>
          </p:cNvCxnSpPr>
          <p:nvPr/>
        </p:nvCxnSpPr>
        <p:spPr>
          <a:xfrm>
            <a:off x="4572000" y="740834"/>
            <a:ext cx="770467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1BBB6786-6FF5-F48D-E0DC-19D5FAFC0CA2}"/>
              </a:ext>
            </a:extLst>
          </p:cNvPr>
          <p:cNvCxnSpPr>
            <a:cxnSpLocks/>
          </p:cNvCxnSpPr>
          <p:nvPr/>
        </p:nvCxnSpPr>
        <p:spPr>
          <a:xfrm>
            <a:off x="4572000" y="2546349"/>
            <a:ext cx="166793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1DC0AE6-75A9-E61E-6DF9-0DA53FC423A4}"/>
              </a:ext>
            </a:extLst>
          </p:cNvPr>
          <p:cNvSpPr/>
          <p:nvPr/>
        </p:nvSpPr>
        <p:spPr>
          <a:xfrm>
            <a:off x="4571999" y="3291560"/>
            <a:ext cx="3335867" cy="54186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280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28601"/>
            <a:ext cx="8229600" cy="4365626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«Актуализация»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Страница учебника начинается с нового материала.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 будете проводить актуализацию?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22714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АСОУтитул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Городской поп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8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9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по умолчанию.thmx</Template>
  <TotalTime>49459</TotalTime>
  <Words>596</Words>
  <Application>Microsoft Macintosh PowerPoint</Application>
  <PresentationFormat>Экран (16:9)</PresentationFormat>
  <Paragraphs>87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22</vt:i4>
      </vt:variant>
    </vt:vector>
  </HeadingPairs>
  <TitlesOfParts>
    <vt:vector size="34" baseType="lpstr">
      <vt:lpstr>Arial</vt:lpstr>
      <vt:lpstr>Calibri</vt:lpstr>
      <vt:lpstr>Calibri Light</vt:lpstr>
      <vt:lpstr>Calibri, serif</vt:lpstr>
      <vt:lpstr>Times New Roman, serif</vt:lpstr>
      <vt:lpstr>Verdana</vt:lpstr>
      <vt:lpstr>ТемаАСОУтитул</vt:lpstr>
      <vt:lpstr>Специальное оформление</vt:lpstr>
      <vt:lpstr>8_Специальное оформление</vt:lpstr>
      <vt:lpstr>9_Специальное оформление</vt:lpstr>
      <vt:lpstr>1_Специальное оформление</vt:lpstr>
      <vt:lpstr>2_Специальное оформление</vt:lpstr>
      <vt:lpstr>Математическая грамотность  Урок математики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 Skvortsova</dc:creator>
  <cp:lastModifiedBy>Лариса Форкунова</cp:lastModifiedBy>
  <cp:revision>267</cp:revision>
  <dcterms:created xsi:type="dcterms:W3CDTF">2020-04-09T22:49:10Z</dcterms:created>
  <dcterms:modified xsi:type="dcterms:W3CDTF">2023-11-21T12:57:20Z</dcterms:modified>
</cp:coreProperties>
</file>