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4" r:id="rId3"/>
    <p:sldId id="259" r:id="rId4"/>
    <p:sldId id="265" r:id="rId5"/>
    <p:sldId id="261" r:id="rId6"/>
    <p:sldId id="263" r:id="rId7"/>
    <p:sldId id="262" r:id="rId8"/>
    <p:sldId id="260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32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9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0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CEAC26-8CE4-4263-86DA-4A98F50AB1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DBC68FF-DC1B-4646-BF53-AA05A3AF55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3D421FA-CC2A-4DAB-BE4E-852EF878D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59D93-6D16-4485-8904-6B62A698D3FF}" type="datetimeFigureOut">
              <a:rPr lang="ru-RU" smtClean="0"/>
              <a:t>16.03.2024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16EC7CC-D3E9-4E55-B471-CB55C08B2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F5F57E5-5D7E-49EF-823F-14A21CF30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D5005-495D-4CFF-BB81-666AD112C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3424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F6DA2F-05FB-4BC8-961D-C8EE035DB9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F3F6F03-5B5C-4489-B912-7521821FDC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484F557-CC5E-49E0-A74C-209754C31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59D93-6D16-4485-8904-6B62A698D3FF}" type="datetimeFigureOut">
              <a:rPr lang="ru-RU" smtClean="0"/>
              <a:t>16.03.2024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527FE42-1F59-4610-9BA9-B7C58F653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CD45C28-7AF1-4AA1-951C-652D0648F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D5005-495D-4CFF-BB81-666AD112C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2712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4D7B4F5-76E5-482E-83DD-A2F3DD03BA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24EC5ED-53D3-49C6-BAC4-9DEA5F4133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B008986-CBC7-413F-A4CE-672F106C1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59D93-6D16-4485-8904-6B62A698D3FF}" type="datetimeFigureOut">
              <a:rPr lang="ru-RU" smtClean="0"/>
              <a:t>16.03.2024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775F61-BEAE-49E8-B81A-0948698C5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1A8A8E7-3CC0-4F9C-80FD-0691C2638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D5005-495D-4CFF-BB81-666AD112C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4087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250CF5-9177-42E2-B2B8-2BC8EE86EA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0CEB4B8-9B7B-49D7-AA15-3D9D5ACCE9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BEB2E04-CD95-4FD4-8D7E-75F1CF0F12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59D93-6D16-4485-8904-6B62A698D3FF}" type="datetimeFigureOut">
              <a:rPr lang="ru-RU" smtClean="0"/>
              <a:t>16.03.2024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535D0C8-B1A3-42F9-861F-8D98C78CB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57BA691-55F6-43CC-88D3-2AEF08985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D5005-495D-4CFF-BB81-666AD112C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4964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A5F232-E9BD-424B-96B1-AAAE66B67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5C4B6E3-D84F-4E11-8C17-613C90DDD6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B73BA85-F5F3-42B7-B462-1180BA5A5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59D93-6D16-4485-8904-6B62A698D3FF}" type="datetimeFigureOut">
              <a:rPr lang="ru-RU" smtClean="0"/>
              <a:t>16.03.2024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9400478-6073-454D-95A9-A7936C2B0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3521FD9-71AD-4AD2-BFB9-4EE95BDA1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D5005-495D-4CFF-BB81-666AD112C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5681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F916B5-36E6-490C-846E-0B9F92539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2E1A5BF-FEA1-4A46-B9A9-3A23DFA906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E3EC172-7AF5-4BF4-836E-CDDEA90E50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FE95AE4-D68F-4528-8682-553BC3A14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59D93-6D16-4485-8904-6B62A698D3FF}" type="datetimeFigureOut">
              <a:rPr lang="ru-RU" smtClean="0"/>
              <a:t>16.03.2024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9E369D2-59A5-4DF2-8492-0BC699BC9D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BF66491-4B2D-4AF9-9902-DAE0D21EA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D5005-495D-4CFF-BB81-666AD112C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1603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E0C710-9FE9-4D12-ADA2-40964ED08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98E8DE4-2198-4353-AA7E-3C21789D5C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A814136-0354-46E6-BE42-E1FD39EF56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3535B72-CF43-4349-B372-2621362DD0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31F594C-CEA2-41A8-BDCA-FABA5D1442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E05F368-62D3-41C2-A857-D4AAA9B78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59D93-6D16-4485-8904-6B62A698D3FF}" type="datetimeFigureOut">
              <a:rPr lang="ru-RU" smtClean="0"/>
              <a:t>16.03.2024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00271F0-C130-4963-AD9B-231883FCD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9AC7EB4-C976-47F4-8083-911917CD0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D5005-495D-4CFF-BB81-666AD112C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8648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27871C-12D8-4870-8DCF-1340AAA9C1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19068DC-5D4D-4593-97C7-41F0F0FEF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59D93-6D16-4485-8904-6B62A698D3FF}" type="datetimeFigureOut">
              <a:rPr lang="ru-RU" smtClean="0"/>
              <a:t>16.03.2024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4563540-65A9-41E7-B8E9-5D001D6CD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CD9C2B5-2F68-47E2-9967-D39E57029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D5005-495D-4CFF-BB81-666AD112C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9919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7066F71-8E0C-4D7B-B180-A87EB28DB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59D93-6D16-4485-8904-6B62A698D3FF}" type="datetimeFigureOut">
              <a:rPr lang="ru-RU" smtClean="0"/>
              <a:t>16.03.2024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042A821-8071-4D60-8599-3854FBA67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C004B75-802D-48D8-A605-CCB53B96F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D5005-495D-4CFF-BB81-666AD112C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0088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275C44-3486-4166-89A5-745554E68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93C86C1-D099-4CF9-BEF8-C090882C9A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7BC7785-57A4-41C1-BA37-7C3A525D25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6260892-774B-47EF-AF1F-DED3125B6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59D93-6D16-4485-8904-6B62A698D3FF}" type="datetimeFigureOut">
              <a:rPr lang="ru-RU" smtClean="0"/>
              <a:t>16.03.2024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C62CDF2-79D9-403F-B266-E05778C23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678FA2F-94A4-4058-910F-B3F74FA4F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D5005-495D-4CFF-BB81-666AD112C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9652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2D43B4-F330-4BFA-9E55-078F1A3A5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D959222-C508-4EB9-8008-A735D38C8B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93A7788-B2C2-485E-B0BD-4A2482BFC2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BA62ED2-029F-4152-A1F3-19832C26B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59D93-6D16-4485-8904-6B62A698D3FF}" type="datetimeFigureOut">
              <a:rPr lang="ru-RU" smtClean="0"/>
              <a:t>16.03.2024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23FB50D-DCEF-4C8E-BFBF-E78CA984E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22011C6-5080-4D83-BC6F-02A53361E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D5005-495D-4CFF-BB81-666AD112C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7554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C34356-58A2-4B05-9FC0-5D030DE44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CC4F2B4-7FBD-448F-A92F-3F3C270CB5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5B1BED9-4EDA-45A5-860D-3D07121CB0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F59D93-6D16-4485-8904-6B62A698D3FF}" type="datetimeFigureOut">
              <a:rPr lang="ru-RU" smtClean="0"/>
              <a:t>16.03.2024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F711C61-84D4-4FDE-8DC5-8CB4DD3A7A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52CF587-EAB8-4908-AB86-DF7E15F1CB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ED5005-495D-4CFF-BB81-666AD112C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1481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B1C44A-B12A-46E1-8FB0-9E41B0E571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86966" y="2672364"/>
            <a:ext cx="9105333" cy="1873186"/>
          </a:xfrm>
        </p:spPr>
        <p:txBody>
          <a:bodyPr anchor="t">
            <a:noAutofit/>
          </a:bodyPr>
          <a:lstStyle/>
          <a:p>
            <a:pPr algn="l"/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 математической</a:t>
            </a:r>
            <a:b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грамотности. Сказочная геометрия</a:t>
            </a:r>
            <a:b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интенсива «Эффективная начальная школа Подмосковья: лучшие практики»</a:t>
            </a:r>
            <a:b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AC03F9B-5FFB-4F09-844A-DBF2A8C154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70219" y="5737820"/>
            <a:ext cx="9022080" cy="1289304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>
                <a:solidFill>
                  <a:schemeClr val="bg1"/>
                </a:solidFill>
                <a:latin typeface="Helvetica Neue"/>
              </a:rPr>
              <a:t>Юдина Татьяна Михайловна</a:t>
            </a:r>
            <a:r>
              <a:rPr lang="ru-RU" sz="2000" b="1" i="0" dirty="0">
                <a:solidFill>
                  <a:schemeClr val="bg1"/>
                </a:solidFill>
                <a:effectLst/>
                <a:latin typeface="Helvetica Neue"/>
              </a:rPr>
              <a:t>,</a:t>
            </a:r>
            <a:r>
              <a:rPr lang="ru-RU" sz="2000" b="0" i="0" dirty="0">
                <a:solidFill>
                  <a:schemeClr val="bg1"/>
                </a:solidFill>
                <a:effectLst/>
                <a:latin typeface="Helvetica Neue"/>
              </a:rPr>
              <a:t> учитель начальных классов </a:t>
            </a:r>
          </a:p>
          <a:p>
            <a:pPr algn="l"/>
            <a:r>
              <a:rPr lang="ru-RU" sz="2000" b="0" i="0" dirty="0">
                <a:solidFill>
                  <a:schemeClr val="bg1"/>
                </a:solidFill>
                <a:effectLst/>
                <a:latin typeface="Helvetica Neue"/>
              </a:rPr>
              <a:t>МБОУ «Центр образования №33», Богородский городской округ</a:t>
            </a:r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41971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09432AA-E584-98DF-39EB-F3E9B5CD6C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B421FA6-FD20-F70C-6301-06BE81C1E77C}"/>
              </a:ext>
            </a:extLst>
          </p:cNvPr>
          <p:cNvSpPr/>
          <p:nvPr/>
        </p:nvSpPr>
        <p:spPr>
          <a:xfrm>
            <a:off x="125896" y="1501734"/>
            <a:ext cx="7801306" cy="451236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i="1" dirty="0">
                <a:solidFill>
                  <a:srgbClr val="002060"/>
                </a:solidFill>
                <a:cs typeface="Times New Roman" panose="02020603050405020304" pitchFamily="18" charset="0"/>
              </a:rPr>
              <a:t>Цель: </a:t>
            </a:r>
            <a:r>
              <a:rPr lang="ru-RU" dirty="0">
                <a:solidFill>
                  <a:srgbClr val="002060"/>
                </a:solidFill>
              </a:rPr>
              <a:t>Развитие геометрической компетенции обучающихся на уроках и во  внеурочной деятельности.</a:t>
            </a:r>
            <a:endParaRPr lang="ru-RU" b="1" i="1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endParaRPr lang="ru-RU" b="1" i="1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endParaRPr lang="ru-RU" b="1" i="1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r>
              <a:rPr lang="ru-RU" b="1" i="1" dirty="0">
                <a:solidFill>
                  <a:srgbClr val="002060"/>
                </a:solidFill>
                <a:cs typeface="Times New Roman" panose="02020603050405020304" pitchFamily="18" charset="0"/>
              </a:rPr>
              <a:t>Задачи:</a:t>
            </a:r>
          </a:p>
          <a:p>
            <a:r>
              <a:rPr lang="ru-RU" b="1" dirty="0">
                <a:solidFill>
                  <a:srgbClr val="002060"/>
                </a:solidFill>
                <a:cs typeface="Times New Roman" panose="02020603050405020304" pitchFamily="18" charset="0"/>
              </a:rPr>
              <a:t>1</a:t>
            </a:r>
            <a:r>
              <a:rPr lang="ru-RU" b="1" i="1" dirty="0">
                <a:solidFill>
                  <a:srgbClr val="002060"/>
                </a:solidFill>
                <a:cs typeface="Times New Roman" panose="02020603050405020304" pitchFamily="18" charset="0"/>
              </a:rPr>
              <a:t>. </a:t>
            </a:r>
            <a:r>
              <a:rPr lang="ru-RU" dirty="0">
                <a:solidFill>
                  <a:srgbClr val="002060"/>
                </a:solidFill>
              </a:rPr>
              <a:t>Формирование единой содержательной линии курса наглядной геометрии, обеспечивающей эффективное развитие учащихся;</a:t>
            </a:r>
          </a:p>
          <a:p>
            <a:r>
              <a:rPr lang="ru-RU" b="1" dirty="0">
                <a:solidFill>
                  <a:srgbClr val="002060"/>
                </a:solidFill>
              </a:rPr>
              <a:t>2</a:t>
            </a:r>
            <a:r>
              <a:rPr lang="ru-RU" dirty="0">
                <a:solidFill>
                  <a:srgbClr val="002060"/>
                </a:solidFill>
              </a:rPr>
              <a:t>.Формирование основных геометрических знаний во всей полноте их логических взаимосвязей;</a:t>
            </a:r>
          </a:p>
          <a:p>
            <a:r>
              <a:rPr lang="ru-RU" b="1" dirty="0">
                <a:solidFill>
                  <a:srgbClr val="002060"/>
                </a:solidFill>
              </a:rPr>
              <a:t>3. </a:t>
            </a:r>
            <a:r>
              <a:rPr lang="ru-RU" dirty="0">
                <a:solidFill>
                  <a:srgbClr val="002060"/>
                </a:solidFill>
              </a:rPr>
              <a:t>Формирование  мотивации к познанию и творчеству.</a:t>
            </a:r>
          </a:p>
          <a:p>
            <a:r>
              <a:rPr lang="ru-RU" b="1" dirty="0">
                <a:solidFill>
                  <a:srgbClr val="002060"/>
                </a:solidFill>
              </a:rPr>
              <a:t>4</a:t>
            </a:r>
            <a:r>
              <a:rPr lang="ru-RU" dirty="0">
                <a:solidFill>
                  <a:srgbClr val="002060"/>
                </a:solidFill>
              </a:rPr>
              <a:t>. Формирование навыков исследовательской деятельности.</a:t>
            </a:r>
          </a:p>
          <a:p>
            <a:endParaRPr lang="ru-RU" sz="2400" dirty="0"/>
          </a:p>
          <a:p>
            <a:endParaRPr lang="ru-RU" sz="2800" b="1" i="1" dirty="0">
              <a:cs typeface="Times New Roman" panose="02020603050405020304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09B5AD2-DD63-C51C-6FA5-C0C71313B2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202" y="1245703"/>
            <a:ext cx="4018572" cy="25122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4B76562-B391-29D6-D352-4B68B8D7D6C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482" y="4231181"/>
            <a:ext cx="3833292" cy="21535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2530247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80646" y="1182414"/>
            <a:ext cx="1148861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  <a:cs typeface="Times New Roman" panose="02020603050405020304" pitchFamily="18" charset="0"/>
              </a:rPr>
              <a:t>Работая с геометрическим материалом, дети знакомятся и используют основные свойства изучаемых геометрических фигур. Задания располагаются в порядке усложнения и постепенного обогащения новыми элементами конструкторского характера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57858" y="2533666"/>
            <a:ext cx="4418791" cy="37982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28343" y="2641919"/>
            <a:ext cx="4418790" cy="35817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831053" y="2503991"/>
            <a:ext cx="4418792" cy="38576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231312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8246" y="1187606"/>
            <a:ext cx="117816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0663" y="1771991"/>
            <a:ext cx="4725074" cy="5143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673967" y="2004648"/>
            <a:ext cx="6166340" cy="47016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TextBox 10"/>
          <p:cNvSpPr txBox="1"/>
          <p:nvPr/>
        </p:nvSpPr>
        <p:spPr>
          <a:xfrm flipH="1">
            <a:off x="841223" y="1336431"/>
            <a:ext cx="10319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Дети учатся  видеть образы геометрических фигур и находить их по существенным признакам</a:t>
            </a:r>
          </a:p>
        </p:txBody>
      </p:sp>
    </p:spTree>
    <p:extLst>
      <p:ext uri="{BB962C8B-B14F-4D97-AF65-F5344CB8AC3E}">
        <p14:creationId xmlns:p14="http://schemas.microsoft.com/office/powerpoint/2010/main" val="26025393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8246" y="1187606"/>
            <a:ext cx="117816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524004" y="2529821"/>
            <a:ext cx="4829907" cy="35005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373895" y="2335680"/>
            <a:ext cx="4798704" cy="38576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328244" y="1187606"/>
            <a:ext cx="11605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На уроках и во внеурочной деятельности  исследуем, анализируем, обобщаем свойства  геометрических фигур, находим применение их в повседневной жизни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522336" y="2107445"/>
            <a:ext cx="4861112" cy="43140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1406645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745149" y="2896333"/>
            <a:ext cx="4637943" cy="2971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266966" y="2854929"/>
            <a:ext cx="4637944" cy="30546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726831" y="1312985"/>
            <a:ext cx="11218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17231" y="1312985"/>
            <a:ext cx="11723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161926" y="2063262"/>
            <a:ext cx="5873262" cy="46379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293077" y="1230923"/>
            <a:ext cx="11652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Моделируем  и конструируем сказочных героев из геометрических фигур </a:t>
            </a:r>
          </a:p>
        </p:txBody>
      </p:sp>
    </p:spTree>
    <p:extLst>
      <p:ext uri="{BB962C8B-B14F-4D97-AF65-F5344CB8AC3E}">
        <p14:creationId xmlns:p14="http://schemas.microsoft.com/office/powerpoint/2010/main" val="9753985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715604" y="1600251"/>
            <a:ext cx="4378574" cy="39213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28951" y="1600255"/>
            <a:ext cx="4360985" cy="39213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398585" y="1078523"/>
            <a:ext cx="115589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На основе уже знакомых сказок дети придумывают свои сюжеты. Была одна сказка – стало много!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9844" y="1600257"/>
            <a:ext cx="2848708" cy="39213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128950" y="5673964"/>
            <a:ext cx="118285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сказка способствует усвоению геометрических понятий. Геометрические сказки являются средством для лучшего понимания математических понятий. Когда мы рассказываем или сочиняем сказки, мы лучше запоминаем материал, это способствует творческому развитию</a:t>
            </a:r>
          </a:p>
        </p:txBody>
      </p:sp>
    </p:spTree>
    <p:extLst>
      <p:ext uri="{BB962C8B-B14F-4D97-AF65-F5344CB8AC3E}">
        <p14:creationId xmlns:p14="http://schemas.microsoft.com/office/powerpoint/2010/main" val="10742023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B1C44A-B12A-46E1-8FB0-9E41B0E571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33757" y="2906340"/>
            <a:ext cx="3529413" cy="1223962"/>
          </a:xfrm>
        </p:spPr>
        <p:txBody>
          <a:bodyPr anchor="t">
            <a:noAutofit/>
          </a:bodyPr>
          <a:lstStyle/>
          <a:p>
            <a:pPr algn="l"/>
            <a:r>
              <a:rPr lang="ru-RU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Спасибо!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AC03F9B-5FFB-4F09-844A-DBF2A8C154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69920" y="4796873"/>
            <a:ext cx="9022080" cy="533916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Email: iudina.tanya2013@yandex.ru 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4312" y="4712983"/>
            <a:ext cx="1634520" cy="164333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169920" y="5387705"/>
            <a:ext cx="49456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https://sch33-bogorodsk.edumsko.ru/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22343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399</TotalTime>
  <Words>203</Words>
  <Application>Microsoft Office PowerPoint</Application>
  <PresentationFormat>Широкоэкранный</PresentationFormat>
  <Paragraphs>20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Helvetica Neue</vt:lpstr>
      <vt:lpstr>Times New Roman</vt:lpstr>
      <vt:lpstr>Тема Office</vt:lpstr>
      <vt:lpstr>Развитие математической грамотности. Сказочная геометрия интенсива «Эффективная начальная школа Подмосковья: лучшие практики»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Показатели эффективности ускоренного обучения  в начальной школе</dc:title>
  <dc:creator>Сергей</dc:creator>
  <cp:lastModifiedBy>Елена Шаламова</cp:lastModifiedBy>
  <cp:revision>44</cp:revision>
  <dcterms:created xsi:type="dcterms:W3CDTF">2024-03-11T10:09:06Z</dcterms:created>
  <dcterms:modified xsi:type="dcterms:W3CDTF">2024-03-16T12:12:56Z</dcterms:modified>
</cp:coreProperties>
</file>