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0" r:id="rId4"/>
    <p:sldId id="271" r:id="rId5"/>
    <p:sldId id="259" r:id="rId6"/>
    <p:sldId id="268" r:id="rId7"/>
    <p:sldId id="269" r:id="rId8"/>
    <p:sldId id="260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32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A5EEE1-BDC0-45F9-AF28-A09B66E7BA64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A75E952-EBC7-4BB9-9781-829F65FC7813}">
      <dgm:prSet phldrT="[Текст]"/>
      <dgm:spPr/>
      <dgm:t>
        <a:bodyPr/>
        <a:lstStyle/>
        <a:p>
          <a:r>
            <a:rPr lang="ru-RU" dirty="0"/>
            <a:t>Занятия по ПДД на базе МБУ ЦДПМ</a:t>
          </a:r>
        </a:p>
      </dgm:t>
    </dgm:pt>
    <dgm:pt modelId="{64FA120F-DEC2-4D2A-8EB0-0DB5E1EB7A5C}" type="parTrans" cxnId="{CFDAEC20-6C90-4CBB-A4FC-5BF8BA5A8A69}">
      <dgm:prSet/>
      <dgm:spPr/>
      <dgm:t>
        <a:bodyPr/>
        <a:lstStyle/>
        <a:p>
          <a:endParaRPr lang="ru-RU"/>
        </a:p>
      </dgm:t>
    </dgm:pt>
    <dgm:pt modelId="{2E832000-936C-4717-A523-2FD2C41852BC}" type="sibTrans" cxnId="{CFDAEC20-6C90-4CBB-A4FC-5BF8BA5A8A69}">
      <dgm:prSet/>
      <dgm:spPr/>
      <dgm:t>
        <a:bodyPr/>
        <a:lstStyle/>
        <a:p>
          <a:endParaRPr lang="ru-RU"/>
        </a:p>
      </dgm:t>
    </dgm:pt>
    <dgm:pt modelId="{9A2974F2-30AE-4E60-9A4A-615227C3210B}">
      <dgm:prSet phldrT="[Текст]"/>
      <dgm:spPr/>
      <dgm:t>
        <a:bodyPr/>
        <a:lstStyle/>
        <a:p>
          <a:r>
            <a:rPr lang="ru-RU" dirty="0"/>
            <a:t>Встречи с инспекторами ГИБДД</a:t>
          </a:r>
        </a:p>
      </dgm:t>
    </dgm:pt>
    <dgm:pt modelId="{B1CAB4C0-18D3-4C37-8D01-4BA66A28E463}" type="parTrans" cxnId="{B6743F33-ACC5-4780-A93F-7F550B7375E3}">
      <dgm:prSet/>
      <dgm:spPr/>
      <dgm:t>
        <a:bodyPr/>
        <a:lstStyle/>
        <a:p>
          <a:endParaRPr lang="ru-RU"/>
        </a:p>
      </dgm:t>
    </dgm:pt>
    <dgm:pt modelId="{38F5C88F-6273-48B4-908C-ACD4D51911EB}" type="sibTrans" cxnId="{B6743F33-ACC5-4780-A93F-7F550B7375E3}">
      <dgm:prSet/>
      <dgm:spPr/>
      <dgm:t>
        <a:bodyPr/>
        <a:lstStyle/>
        <a:p>
          <a:endParaRPr lang="ru-RU"/>
        </a:p>
      </dgm:t>
    </dgm:pt>
    <dgm:pt modelId="{C3BE33A9-225D-492F-9334-A757F00D0721}">
      <dgm:prSet phldrT="[Текст]"/>
      <dgm:spPr/>
      <dgm:t>
        <a:bodyPr/>
        <a:lstStyle/>
        <a:p>
          <a:r>
            <a:rPr lang="ru-RU" dirty="0"/>
            <a:t>Совместные мероприятия  с отрядом ЮИД</a:t>
          </a:r>
        </a:p>
      </dgm:t>
    </dgm:pt>
    <dgm:pt modelId="{AAE85FDE-1247-45E0-AC37-7065C5636913}" type="parTrans" cxnId="{3D416D66-FF6F-401B-B5FB-50D53630DBD9}">
      <dgm:prSet/>
      <dgm:spPr/>
      <dgm:t>
        <a:bodyPr/>
        <a:lstStyle/>
        <a:p>
          <a:endParaRPr lang="ru-RU"/>
        </a:p>
      </dgm:t>
    </dgm:pt>
    <dgm:pt modelId="{5F9823E2-28C8-45BB-A562-EF49E4B24B8B}" type="sibTrans" cxnId="{3D416D66-FF6F-401B-B5FB-50D53630DBD9}">
      <dgm:prSet/>
      <dgm:spPr/>
      <dgm:t>
        <a:bodyPr/>
        <a:lstStyle/>
        <a:p>
          <a:endParaRPr lang="ru-RU"/>
        </a:p>
      </dgm:t>
    </dgm:pt>
    <dgm:pt modelId="{0DCA02E8-E3DA-4BEC-A3CC-95C61075C9F7}">
      <dgm:prSet phldrT="[Текст]"/>
      <dgm:spPr/>
      <dgm:t>
        <a:bodyPr/>
        <a:lstStyle/>
        <a:p>
          <a:r>
            <a:rPr lang="ru-RU" dirty="0"/>
            <a:t>Занятия в «Городке безопасности»</a:t>
          </a:r>
        </a:p>
      </dgm:t>
    </dgm:pt>
    <dgm:pt modelId="{6275D3C5-4B5F-45DE-BCB8-F451C8B8CB82}" type="parTrans" cxnId="{52BB1CF4-A63B-457B-AC1E-B0BFA0931909}">
      <dgm:prSet/>
      <dgm:spPr/>
      <dgm:t>
        <a:bodyPr/>
        <a:lstStyle/>
        <a:p>
          <a:endParaRPr lang="ru-RU"/>
        </a:p>
      </dgm:t>
    </dgm:pt>
    <dgm:pt modelId="{DFD4DD0A-6940-4135-831E-DBA48E813927}" type="sibTrans" cxnId="{52BB1CF4-A63B-457B-AC1E-B0BFA0931909}">
      <dgm:prSet/>
      <dgm:spPr/>
      <dgm:t>
        <a:bodyPr/>
        <a:lstStyle/>
        <a:p>
          <a:endParaRPr lang="ru-RU"/>
        </a:p>
      </dgm:t>
    </dgm:pt>
    <dgm:pt modelId="{144163BB-108D-4F2F-B9AF-B4630324B647}">
      <dgm:prSet phldrT="[Текст]"/>
      <dgm:spPr/>
      <dgm:t>
        <a:bodyPr/>
        <a:lstStyle/>
        <a:p>
          <a:r>
            <a:rPr lang="ru-RU" dirty="0"/>
            <a:t>Участие в конкурсах, викторинах</a:t>
          </a:r>
        </a:p>
      </dgm:t>
    </dgm:pt>
    <dgm:pt modelId="{0AB4C4B0-5DF3-45F1-A282-CB88F35678A1}" type="parTrans" cxnId="{09338880-DBDB-43B7-BDC9-14368F4C1E1B}">
      <dgm:prSet/>
      <dgm:spPr/>
      <dgm:t>
        <a:bodyPr/>
        <a:lstStyle/>
        <a:p>
          <a:endParaRPr lang="ru-RU"/>
        </a:p>
      </dgm:t>
    </dgm:pt>
    <dgm:pt modelId="{287715A1-0E63-4D44-B053-21C9E1F7B0AE}" type="sibTrans" cxnId="{09338880-DBDB-43B7-BDC9-14368F4C1E1B}">
      <dgm:prSet/>
      <dgm:spPr/>
      <dgm:t>
        <a:bodyPr/>
        <a:lstStyle/>
        <a:p>
          <a:endParaRPr lang="ru-RU"/>
        </a:p>
      </dgm:t>
    </dgm:pt>
    <dgm:pt modelId="{8BE8582E-2830-45E1-ABF0-26F22802F989}" type="pres">
      <dgm:prSet presAssocID="{B0A5EEE1-BDC0-45F9-AF28-A09B66E7BA64}" presName="diagram" presStyleCnt="0">
        <dgm:presLayoutVars>
          <dgm:dir/>
          <dgm:resizeHandles val="exact"/>
        </dgm:presLayoutVars>
      </dgm:prSet>
      <dgm:spPr/>
    </dgm:pt>
    <dgm:pt modelId="{3E37CC7C-269B-41BA-B953-08246577E66D}" type="pres">
      <dgm:prSet presAssocID="{2A75E952-EBC7-4BB9-9781-829F65FC7813}" presName="node" presStyleLbl="node1" presStyleIdx="0" presStyleCnt="5">
        <dgm:presLayoutVars>
          <dgm:bulletEnabled val="1"/>
        </dgm:presLayoutVars>
      </dgm:prSet>
      <dgm:spPr/>
    </dgm:pt>
    <dgm:pt modelId="{3DD31012-8217-49DA-80F7-EF6860B33163}" type="pres">
      <dgm:prSet presAssocID="{2E832000-936C-4717-A523-2FD2C41852BC}" presName="sibTrans" presStyleCnt="0"/>
      <dgm:spPr/>
    </dgm:pt>
    <dgm:pt modelId="{66363542-D0E9-4958-BCAA-B161462638C9}" type="pres">
      <dgm:prSet presAssocID="{9A2974F2-30AE-4E60-9A4A-615227C3210B}" presName="node" presStyleLbl="node1" presStyleIdx="1" presStyleCnt="5">
        <dgm:presLayoutVars>
          <dgm:bulletEnabled val="1"/>
        </dgm:presLayoutVars>
      </dgm:prSet>
      <dgm:spPr/>
    </dgm:pt>
    <dgm:pt modelId="{40834FD1-447E-404C-997E-DC63755C2040}" type="pres">
      <dgm:prSet presAssocID="{38F5C88F-6273-48B4-908C-ACD4D51911EB}" presName="sibTrans" presStyleCnt="0"/>
      <dgm:spPr/>
    </dgm:pt>
    <dgm:pt modelId="{EBE2684B-1E1A-42CA-BDF5-9818CFFE6987}" type="pres">
      <dgm:prSet presAssocID="{C3BE33A9-225D-492F-9334-A757F00D0721}" presName="node" presStyleLbl="node1" presStyleIdx="2" presStyleCnt="5">
        <dgm:presLayoutVars>
          <dgm:bulletEnabled val="1"/>
        </dgm:presLayoutVars>
      </dgm:prSet>
      <dgm:spPr/>
    </dgm:pt>
    <dgm:pt modelId="{DD4668A0-E04D-4CF1-BC9E-CBA09B83959D}" type="pres">
      <dgm:prSet presAssocID="{5F9823E2-28C8-45BB-A562-EF49E4B24B8B}" presName="sibTrans" presStyleCnt="0"/>
      <dgm:spPr/>
    </dgm:pt>
    <dgm:pt modelId="{5353F11D-BF77-477F-926A-F767B3C32D40}" type="pres">
      <dgm:prSet presAssocID="{0DCA02E8-E3DA-4BEC-A3CC-95C61075C9F7}" presName="node" presStyleLbl="node1" presStyleIdx="3" presStyleCnt="5">
        <dgm:presLayoutVars>
          <dgm:bulletEnabled val="1"/>
        </dgm:presLayoutVars>
      </dgm:prSet>
      <dgm:spPr/>
    </dgm:pt>
    <dgm:pt modelId="{C1DD5479-DA59-4D02-914C-06C9D1E7F8EC}" type="pres">
      <dgm:prSet presAssocID="{DFD4DD0A-6940-4135-831E-DBA48E813927}" presName="sibTrans" presStyleCnt="0"/>
      <dgm:spPr/>
    </dgm:pt>
    <dgm:pt modelId="{83C04A39-5300-4FBC-8D72-F2D51DAC06D9}" type="pres">
      <dgm:prSet presAssocID="{144163BB-108D-4F2F-B9AF-B4630324B647}" presName="node" presStyleLbl="node1" presStyleIdx="4" presStyleCnt="5">
        <dgm:presLayoutVars>
          <dgm:bulletEnabled val="1"/>
        </dgm:presLayoutVars>
      </dgm:prSet>
      <dgm:spPr/>
    </dgm:pt>
  </dgm:ptLst>
  <dgm:cxnLst>
    <dgm:cxn modelId="{CFDAEC20-6C90-4CBB-A4FC-5BF8BA5A8A69}" srcId="{B0A5EEE1-BDC0-45F9-AF28-A09B66E7BA64}" destId="{2A75E952-EBC7-4BB9-9781-829F65FC7813}" srcOrd="0" destOrd="0" parTransId="{64FA120F-DEC2-4D2A-8EB0-0DB5E1EB7A5C}" sibTransId="{2E832000-936C-4717-A523-2FD2C41852BC}"/>
    <dgm:cxn modelId="{B6743F33-ACC5-4780-A93F-7F550B7375E3}" srcId="{B0A5EEE1-BDC0-45F9-AF28-A09B66E7BA64}" destId="{9A2974F2-30AE-4E60-9A4A-615227C3210B}" srcOrd="1" destOrd="0" parTransId="{B1CAB4C0-18D3-4C37-8D01-4BA66A28E463}" sibTransId="{38F5C88F-6273-48B4-908C-ACD4D51911EB}"/>
    <dgm:cxn modelId="{3D416D66-FF6F-401B-B5FB-50D53630DBD9}" srcId="{B0A5EEE1-BDC0-45F9-AF28-A09B66E7BA64}" destId="{C3BE33A9-225D-492F-9334-A757F00D0721}" srcOrd="2" destOrd="0" parTransId="{AAE85FDE-1247-45E0-AC37-7065C5636913}" sibTransId="{5F9823E2-28C8-45BB-A562-EF49E4B24B8B}"/>
    <dgm:cxn modelId="{09338880-DBDB-43B7-BDC9-14368F4C1E1B}" srcId="{B0A5EEE1-BDC0-45F9-AF28-A09B66E7BA64}" destId="{144163BB-108D-4F2F-B9AF-B4630324B647}" srcOrd="4" destOrd="0" parTransId="{0AB4C4B0-5DF3-45F1-A282-CB88F35678A1}" sibTransId="{287715A1-0E63-4D44-B053-21C9E1F7B0AE}"/>
    <dgm:cxn modelId="{23E69B8D-30E8-4A77-9878-8DE8FE67C59B}" type="presOf" srcId="{0DCA02E8-E3DA-4BEC-A3CC-95C61075C9F7}" destId="{5353F11D-BF77-477F-926A-F767B3C32D40}" srcOrd="0" destOrd="0" presId="urn:microsoft.com/office/officeart/2005/8/layout/default"/>
    <dgm:cxn modelId="{73FDDAA3-EA0F-4DF5-B194-AD9983013968}" type="presOf" srcId="{9A2974F2-30AE-4E60-9A4A-615227C3210B}" destId="{66363542-D0E9-4958-BCAA-B161462638C9}" srcOrd="0" destOrd="0" presId="urn:microsoft.com/office/officeart/2005/8/layout/default"/>
    <dgm:cxn modelId="{21949ACB-2FEE-40CA-B6E6-F4AA7F2403D4}" type="presOf" srcId="{B0A5EEE1-BDC0-45F9-AF28-A09B66E7BA64}" destId="{8BE8582E-2830-45E1-ABF0-26F22802F989}" srcOrd="0" destOrd="0" presId="urn:microsoft.com/office/officeart/2005/8/layout/default"/>
    <dgm:cxn modelId="{F16753D4-7FDB-4A21-BF0F-F46618668CB7}" type="presOf" srcId="{2A75E952-EBC7-4BB9-9781-829F65FC7813}" destId="{3E37CC7C-269B-41BA-B953-08246577E66D}" srcOrd="0" destOrd="0" presId="urn:microsoft.com/office/officeart/2005/8/layout/default"/>
    <dgm:cxn modelId="{8F0C6AE1-9E91-4E21-97F5-651122CB06C6}" type="presOf" srcId="{C3BE33A9-225D-492F-9334-A757F00D0721}" destId="{EBE2684B-1E1A-42CA-BDF5-9818CFFE6987}" srcOrd="0" destOrd="0" presId="urn:microsoft.com/office/officeart/2005/8/layout/default"/>
    <dgm:cxn modelId="{79A3DBF0-2558-436A-BDAC-28357809DE33}" type="presOf" srcId="{144163BB-108D-4F2F-B9AF-B4630324B647}" destId="{83C04A39-5300-4FBC-8D72-F2D51DAC06D9}" srcOrd="0" destOrd="0" presId="urn:microsoft.com/office/officeart/2005/8/layout/default"/>
    <dgm:cxn modelId="{52BB1CF4-A63B-457B-AC1E-B0BFA0931909}" srcId="{B0A5EEE1-BDC0-45F9-AF28-A09B66E7BA64}" destId="{0DCA02E8-E3DA-4BEC-A3CC-95C61075C9F7}" srcOrd="3" destOrd="0" parTransId="{6275D3C5-4B5F-45DE-BCB8-F451C8B8CB82}" sibTransId="{DFD4DD0A-6940-4135-831E-DBA48E813927}"/>
    <dgm:cxn modelId="{D9510DF2-49B5-475D-B7F7-399A4E044CFE}" type="presParOf" srcId="{8BE8582E-2830-45E1-ABF0-26F22802F989}" destId="{3E37CC7C-269B-41BA-B953-08246577E66D}" srcOrd="0" destOrd="0" presId="urn:microsoft.com/office/officeart/2005/8/layout/default"/>
    <dgm:cxn modelId="{7101694A-3B07-43F7-9286-D129CC7D80C7}" type="presParOf" srcId="{8BE8582E-2830-45E1-ABF0-26F22802F989}" destId="{3DD31012-8217-49DA-80F7-EF6860B33163}" srcOrd="1" destOrd="0" presId="urn:microsoft.com/office/officeart/2005/8/layout/default"/>
    <dgm:cxn modelId="{A9D1DDAA-D0F4-4C60-9013-A6A4B39F0859}" type="presParOf" srcId="{8BE8582E-2830-45E1-ABF0-26F22802F989}" destId="{66363542-D0E9-4958-BCAA-B161462638C9}" srcOrd="2" destOrd="0" presId="urn:microsoft.com/office/officeart/2005/8/layout/default"/>
    <dgm:cxn modelId="{9153B136-AAF6-483B-9C4B-61C8F5DEBC6F}" type="presParOf" srcId="{8BE8582E-2830-45E1-ABF0-26F22802F989}" destId="{40834FD1-447E-404C-997E-DC63755C2040}" srcOrd="3" destOrd="0" presId="urn:microsoft.com/office/officeart/2005/8/layout/default"/>
    <dgm:cxn modelId="{C5BBB0D0-0067-4525-976C-70EC8D25AC14}" type="presParOf" srcId="{8BE8582E-2830-45E1-ABF0-26F22802F989}" destId="{EBE2684B-1E1A-42CA-BDF5-9818CFFE6987}" srcOrd="4" destOrd="0" presId="urn:microsoft.com/office/officeart/2005/8/layout/default"/>
    <dgm:cxn modelId="{49827107-1950-4CF8-B3BD-0D63504417B6}" type="presParOf" srcId="{8BE8582E-2830-45E1-ABF0-26F22802F989}" destId="{DD4668A0-E04D-4CF1-BC9E-CBA09B83959D}" srcOrd="5" destOrd="0" presId="urn:microsoft.com/office/officeart/2005/8/layout/default"/>
    <dgm:cxn modelId="{1FF7FDF7-46DE-49C9-93FB-9406CA665B04}" type="presParOf" srcId="{8BE8582E-2830-45E1-ABF0-26F22802F989}" destId="{5353F11D-BF77-477F-926A-F767B3C32D40}" srcOrd="6" destOrd="0" presId="urn:microsoft.com/office/officeart/2005/8/layout/default"/>
    <dgm:cxn modelId="{ACDFC5B2-8C02-423F-B431-064954D3A094}" type="presParOf" srcId="{8BE8582E-2830-45E1-ABF0-26F22802F989}" destId="{C1DD5479-DA59-4D02-914C-06C9D1E7F8EC}" srcOrd="7" destOrd="0" presId="urn:microsoft.com/office/officeart/2005/8/layout/default"/>
    <dgm:cxn modelId="{A575A108-F129-4231-894E-BB172E3160A9}" type="presParOf" srcId="{8BE8582E-2830-45E1-ABF0-26F22802F989}" destId="{83C04A39-5300-4FBC-8D72-F2D51DAC06D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A5EEE1-BDC0-45F9-AF28-A09B66E7BA6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BE8582E-2830-45E1-ABF0-26F22802F989}" type="pres">
      <dgm:prSet presAssocID="{B0A5EEE1-BDC0-45F9-AF28-A09B66E7BA64}" presName="diagram" presStyleCnt="0">
        <dgm:presLayoutVars>
          <dgm:dir/>
          <dgm:resizeHandles val="exact"/>
        </dgm:presLayoutVars>
      </dgm:prSet>
      <dgm:spPr/>
    </dgm:pt>
  </dgm:ptLst>
  <dgm:cxnLst>
    <dgm:cxn modelId="{21949ACB-2FEE-40CA-B6E6-F4AA7F2403D4}" type="presOf" srcId="{B0A5EEE1-BDC0-45F9-AF28-A09B66E7BA64}" destId="{8BE8582E-2830-45E1-ABF0-26F22802F989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37CC7C-269B-41BA-B953-08246577E66D}">
      <dsp:nvSpPr>
        <dsp:cNvPr id="0" name=""/>
        <dsp:cNvSpPr/>
      </dsp:nvSpPr>
      <dsp:spPr>
        <a:xfrm>
          <a:off x="353258" y="3017"/>
          <a:ext cx="3065338" cy="183920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kern="1200" dirty="0"/>
            <a:t>Занятия по ПДД на базе МБУ ЦДПМ</a:t>
          </a:r>
        </a:p>
      </dsp:txBody>
      <dsp:txXfrm>
        <a:off x="353258" y="3017"/>
        <a:ext cx="3065338" cy="1839203"/>
      </dsp:txXfrm>
    </dsp:sp>
    <dsp:sp modelId="{66363542-D0E9-4958-BCAA-B161462638C9}">
      <dsp:nvSpPr>
        <dsp:cNvPr id="0" name=""/>
        <dsp:cNvSpPr/>
      </dsp:nvSpPr>
      <dsp:spPr>
        <a:xfrm>
          <a:off x="3725130" y="3017"/>
          <a:ext cx="3065338" cy="183920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kern="1200" dirty="0"/>
            <a:t>Встречи с инспекторами ГИБДД</a:t>
          </a:r>
        </a:p>
      </dsp:txBody>
      <dsp:txXfrm>
        <a:off x="3725130" y="3017"/>
        <a:ext cx="3065338" cy="1839203"/>
      </dsp:txXfrm>
    </dsp:sp>
    <dsp:sp modelId="{EBE2684B-1E1A-42CA-BDF5-9818CFFE6987}">
      <dsp:nvSpPr>
        <dsp:cNvPr id="0" name=""/>
        <dsp:cNvSpPr/>
      </dsp:nvSpPr>
      <dsp:spPr>
        <a:xfrm>
          <a:off x="7097003" y="3017"/>
          <a:ext cx="3065338" cy="183920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kern="1200" dirty="0"/>
            <a:t>Совместные мероприятия  с отрядом ЮИД</a:t>
          </a:r>
        </a:p>
      </dsp:txBody>
      <dsp:txXfrm>
        <a:off x="7097003" y="3017"/>
        <a:ext cx="3065338" cy="1839203"/>
      </dsp:txXfrm>
    </dsp:sp>
    <dsp:sp modelId="{5353F11D-BF77-477F-926A-F767B3C32D40}">
      <dsp:nvSpPr>
        <dsp:cNvPr id="0" name=""/>
        <dsp:cNvSpPr/>
      </dsp:nvSpPr>
      <dsp:spPr>
        <a:xfrm>
          <a:off x="2039194" y="2148754"/>
          <a:ext cx="3065338" cy="183920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kern="1200" dirty="0"/>
            <a:t>Занятия в «Городке безопасности»</a:t>
          </a:r>
        </a:p>
      </dsp:txBody>
      <dsp:txXfrm>
        <a:off x="2039194" y="2148754"/>
        <a:ext cx="3065338" cy="1839203"/>
      </dsp:txXfrm>
    </dsp:sp>
    <dsp:sp modelId="{83C04A39-5300-4FBC-8D72-F2D51DAC06D9}">
      <dsp:nvSpPr>
        <dsp:cNvPr id="0" name=""/>
        <dsp:cNvSpPr/>
      </dsp:nvSpPr>
      <dsp:spPr>
        <a:xfrm>
          <a:off x="5411066" y="2148754"/>
          <a:ext cx="3065338" cy="183920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kern="1200" dirty="0"/>
            <a:t>Участие в конкурсах, викторинах</a:t>
          </a:r>
        </a:p>
      </dsp:txBody>
      <dsp:txXfrm>
        <a:off x="5411066" y="2148754"/>
        <a:ext cx="3065338" cy="18392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CEAC26-8CE4-4263-86DA-4A98F50AB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DBC68FF-DC1B-4646-BF53-AA05A3AF5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D421FA-CC2A-4DAB-BE4E-852EF878D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6EC7CC-D3E9-4E55-B471-CB55C08B2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5F57E5-5D7E-49EF-823F-14A21CF30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424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F6DA2F-05FB-4BC8-961D-C8EE035DB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F3F6F03-5B5C-4489-B912-7521821FDC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84F557-CC5E-49E0-A74C-209754C31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27FE42-1F59-4610-9BA9-B7C58F653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D45C28-7AF1-4AA1-951C-652D0648F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712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D7B4F5-76E5-482E-83DD-A2F3DD03BA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4EC5ED-53D3-49C6-BAC4-9DEA5F413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008986-CBC7-413F-A4CE-672F106C1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775F61-BEAE-49E8-B81A-0948698C5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A8A8E7-3CC0-4F9C-80FD-0691C2638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087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250CF5-9177-42E2-B2B8-2BC8EE86E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CEB4B8-9B7B-49D7-AA15-3D9D5ACCE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EB2E04-CD95-4FD4-8D7E-75F1CF0F1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35D0C8-B1A3-42F9-861F-8D98C78CB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7BA691-55F6-43CC-88D3-2AEF08985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964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A5F232-E9BD-424B-96B1-AAAE66B67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C4B6E3-D84F-4E11-8C17-613C90DDD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73BA85-F5F3-42B7-B462-1180BA5A5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400478-6073-454D-95A9-A7936C2B0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521FD9-71AD-4AD2-BFB9-4EE95BDA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681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F916B5-36E6-490C-846E-0B9F92539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E1A5BF-FEA1-4A46-B9A9-3A23DFA906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3EC172-7AF5-4BF4-836E-CDDEA90E5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E95AE4-D68F-4528-8682-553BC3A14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369D2-59A5-4DF2-8492-0BC699BC9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F66491-4B2D-4AF9-9902-DAE0D21EA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603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0C710-9FE9-4D12-ADA2-40964ED08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8E8DE4-2198-4353-AA7E-3C21789D5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A814136-0354-46E6-BE42-E1FD39EF56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3535B72-CF43-4349-B372-2621362DD0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31F594C-CEA2-41A8-BDCA-FABA5D1442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E05F368-62D3-41C2-A857-D4AAA9B78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00271F0-C130-4963-AD9B-231883FCD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9AC7EB4-C976-47F4-8083-911917CD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648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7871C-12D8-4870-8DCF-1340AAA9C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9068DC-5D4D-4593-97C7-41F0F0FEF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4563540-65A9-41E7-B8E9-5D001D6CD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CD9C2B5-2F68-47E2-9967-D39E57029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919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7066F71-8E0C-4D7B-B180-A87EB28DB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42A821-8071-4D60-8599-3854FBA67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004B75-802D-48D8-A605-CCB53B96F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088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275C44-3486-4166-89A5-745554E68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3C86C1-D099-4CF9-BEF8-C090882C9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BC7785-57A4-41C1-BA37-7C3A525D25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260892-774B-47EF-AF1F-DED3125B6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62CDF2-79D9-403F-B266-E05778C23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78FA2F-94A4-4058-910F-B3F74FA4F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652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2D43B4-F330-4BFA-9E55-078F1A3A5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D959222-C508-4EB9-8008-A735D38C8B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3A7788-B2C2-485E-B0BD-4A2482BFC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A62ED2-029F-4152-A1F3-19832C26B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3FB50D-DCEF-4C8E-BFBF-E78CA984E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2011C6-5080-4D83-BC6F-02A53361E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554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C34356-58A2-4B05-9FC0-5D030DE44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C4F2B4-7FBD-448F-A92F-3F3C270CB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B1BED9-4EDA-45A5-860D-3D07121CB0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711C61-84D4-4FDE-8DC5-8CB4DD3A7A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2CF587-EAB8-4908-AB86-DF7E15F1CB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481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6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B1C44A-B12A-46E1-8FB0-9E41B0E57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633578"/>
            <a:ext cx="9022080" cy="1873186"/>
          </a:xfrm>
        </p:spPr>
        <p:txBody>
          <a:bodyPr anchor="t">
            <a:noAutofit/>
          </a:bodyPr>
          <a:lstStyle/>
          <a:p>
            <a:pPr algn="l"/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 взаимодействия с социальными партнерами</a:t>
            </a:r>
            <a:b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теме «Соблюдение правил ПДД»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C03F9B-5FFB-4F09-844A-DBF2A8C154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5605272"/>
            <a:ext cx="9022080" cy="1131859"/>
          </a:xfrm>
        </p:spPr>
        <p:txBody>
          <a:bodyPr>
            <a:normAutofit/>
          </a:bodyPr>
          <a:lstStyle/>
          <a:p>
            <a:pPr algn="l"/>
            <a:r>
              <a:rPr lang="ru-RU" sz="2000" b="1" i="0" dirty="0">
                <a:solidFill>
                  <a:schemeClr val="bg1"/>
                </a:solidFill>
                <a:effectLst/>
                <a:latin typeface="Helvetica Neue"/>
              </a:rPr>
              <a:t>Тихонова Ирина Михайловна,</a:t>
            </a:r>
            <a:r>
              <a:rPr lang="ru-RU" sz="2000" b="0" i="0" dirty="0">
                <a:solidFill>
                  <a:schemeClr val="bg1"/>
                </a:solidFill>
                <a:effectLst/>
                <a:latin typeface="Helvetica Neue"/>
              </a:rPr>
              <a:t> учитель начальных классов МБОУ «Центр образования № 5 имени Героя России Максима </a:t>
            </a:r>
            <a:r>
              <a:rPr lang="ru-RU" sz="2000" b="0" i="0" dirty="0" err="1">
                <a:solidFill>
                  <a:schemeClr val="bg1"/>
                </a:solidFill>
                <a:effectLst/>
                <a:latin typeface="Helvetica Neue"/>
              </a:rPr>
              <a:t>Сураева</a:t>
            </a:r>
            <a:r>
              <a:rPr lang="ru-RU" sz="2000" b="0" i="0" dirty="0">
                <a:solidFill>
                  <a:schemeClr val="bg1"/>
                </a:solidFill>
                <a:effectLst/>
                <a:latin typeface="Helvetica Neue"/>
              </a:rPr>
              <a:t>»,</a:t>
            </a:r>
          </a:p>
          <a:p>
            <a:pPr algn="l"/>
            <a:r>
              <a:rPr lang="ru-RU" sz="2000" dirty="0">
                <a:solidFill>
                  <a:schemeClr val="bg1"/>
                </a:solidFill>
                <a:latin typeface="Helvetica Neue"/>
                <a:cs typeface="Arial" panose="020B0604020202020204" pitchFamily="34" charset="0"/>
              </a:rPr>
              <a:t>Богородский </a:t>
            </a:r>
            <a:r>
              <a:rPr lang="ru-RU" sz="2000">
                <a:solidFill>
                  <a:schemeClr val="bg1"/>
                </a:solidFill>
                <a:latin typeface="Helvetica Neue"/>
                <a:cs typeface="Arial" panose="020B0604020202020204" pitchFamily="34" charset="0"/>
              </a:rPr>
              <a:t>городской округ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197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3D6000-2572-4E21-915E-5923571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62843"/>
            <a:ext cx="10515600" cy="1325563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Цель работы: </a:t>
            </a:r>
            <a:r>
              <a:rPr lang="ru-RU" sz="2400" b="1" dirty="0">
                <a:solidFill>
                  <a:srgbClr val="002060"/>
                </a:solidFill>
              </a:rPr>
              <a:t>формирование устойчивых практических умений и навыков безопасного поведения на улице и дорогах.</a:t>
            </a:r>
            <a:br>
              <a:rPr lang="en-US" sz="1800" dirty="0">
                <a:solidFill>
                  <a:srgbClr val="002060"/>
                </a:solidFill>
              </a:rPr>
            </a:br>
            <a:br>
              <a:rPr lang="ru-RU" sz="1800" dirty="0">
                <a:solidFill>
                  <a:srgbClr val="002060"/>
                </a:solidFill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2144110"/>
            <a:ext cx="5181600" cy="419050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Задачи: </a:t>
            </a:r>
          </a:p>
          <a:p>
            <a:r>
              <a:rPr lang="ru-RU" dirty="0">
                <a:solidFill>
                  <a:srgbClr val="002060"/>
                </a:solidFill>
              </a:rPr>
              <a:t>решение вопросов профилактики, сохранения и стимулирования здоровья обучающихся через включение образовательного учреждения в специализированные связи, социальное партнерство с другими учреждениями;</a:t>
            </a:r>
          </a:p>
          <a:p>
            <a:r>
              <a:rPr lang="ru-RU" dirty="0">
                <a:solidFill>
                  <a:srgbClr val="002060"/>
                </a:solidFill>
              </a:rPr>
              <a:t>расширение и углубление теоретических и практических знаний, совершенствования имеющихся навыков и умений обучающихся на занятиях, основанных на сетевом взаимодействии;</a:t>
            </a:r>
          </a:p>
          <a:p>
            <a:r>
              <a:rPr lang="ru-RU" dirty="0">
                <a:solidFill>
                  <a:srgbClr val="002060"/>
                </a:solidFill>
              </a:rPr>
              <a:t>применение разнообразных форм и технологий обучения правилам дорожного движения.</a:t>
            </a:r>
          </a:p>
        </p:txBody>
      </p:sp>
      <p:pic>
        <p:nvPicPr>
          <p:cNvPr id="8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4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3D6000-2572-4E21-915E-5923571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0425"/>
            <a:ext cx="10515600" cy="1325563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15326C"/>
                </a:solidFill>
              </a:rPr>
              <a:t>Модель</a:t>
            </a:r>
            <a:r>
              <a:rPr lang="ru-RU" sz="2400" b="1" dirty="0"/>
              <a:t> </a:t>
            </a:r>
            <a:r>
              <a:rPr lang="ru-RU" sz="2400" b="1" dirty="0">
                <a:solidFill>
                  <a:srgbClr val="15326C"/>
                </a:solidFill>
              </a:rPr>
              <a:t>деятельности по подготовке детей к безопасному поведению в дорожной среде </a:t>
            </a: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831244"/>
              </p:ext>
            </p:extLst>
          </p:nvPr>
        </p:nvGraphicFramePr>
        <p:xfrm>
          <a:off x="838200" y="2185988"/>
          <a:ext cx="10515600" cy="3990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64770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722476"/>
            <a:ext cx="10515600" cy="1325563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Формы организации деятельности</a:t>
            </a: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54214180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8200" y="2006314"/>
            <a:ext cx="7457902" cy="1975482"/>
          </a:xfrm>
        </p:spPr>
        <p:txBody>
          <a:bodyPr/>
          <a:lstStyle/>
          <a:p>
            <a:r>
              <a:rPr lang="ru-RU" sz="2000" dirty="0">
                <a:solidFill>
                  <a:srgbClr val="002060"/>
                </a:solidFill>
              </a:rPr>
              <a:t>Тематические дни.</a:t>
            </a:r>
          </a:p>
          <a:p>
            <a:r>
              <a:rPr lang="ru-RU" sz="2000" dirty="0">
                <a:solidFill>
                  <a:srgbClr val="002060"/>
                </a:solidFill>
              </a:rPr>
              <a:t>Встречи с сотрудниками ГИБДД.</a:t>
            </a:r>
          </a:p>
          <a:p>
            <a:r>
              <a:rPr lang="ru-RU" sz="2000" dirty="0">
                <a:solidFill>
                  <a:srgbClr val="002060"/>
                </a:solidFill>
              </a:rPr>
              <a:t>Конкурсы по ПДД.</a:t>
            </a:r>
          </a:p>
          <a:p>
            <a:r>
              <a:rPr lang="ru-RU" sz="2000" dirty="0">
                <a:solidFill>
                  <a:srgbClr val="002060"/>
                </a:solidFill>
              </a:rPr>
              <a:t>Мероприятия с участием отряда ЮИД  «</a:t>
            </a:r>
            <a:r>
              <a:rPr lang="ru-RU" sz="2000" dirty="0" err="1">
                <a:solidFill>
                  <a:srgbClr val="002060"/>
                </a:solidFill>
              </a:rPr>
              <a:t>Светофорчик</a:t>
            </a:r>
            <a:r>
              <a:rPr lang="ru-RU" sz="2000" dirty="0">
                <a:solidFill>
                  <a:srgbClr val="002060"/>
                </a:solidFill>
              </a:rPr>
              <a:t>» ЦО № 5.</a:t>
            </a:r>
          </a:p>
          <a:p>
            <a:endParaRPr lang="ru-RU" dirty="0"/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197" y="3981796"/>
            <a:ext cx="3284946" cy="2463709"/>
          </a:xfrm>
          <a:prstGeom prst="rect">
            <a:avLst/>
          </a:prstGeom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31" y="3969352"/>
            <a:ext cx="3301538" cy="2476153"/>
          </a:xfrm>
          <a:prstGeom prst="rect">
            <a:avLst/>
          </a:prstGeom>
        </p:spPr>
      </p:pic>
      <p:pic>
        <p:nvPicPr>
          <p:cNvPr id="9" name="Объект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434" y="3966006"/>
            <a:ext cx="3305998" cy="247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670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3D6000-2572-4E21-915E-5923571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202"/>
            <a:ext cx="10515600" cy="1325563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rgbClr val="15326C"/>
                </a:solidFill>
              </a:rPr>
              <a:t>Сетевое взаимодействие с Центром допризывной подготовки молодежи</a:t>
            </a:r>
          </a:p>
        </p:txBody>
      </p:sp>
      <p:pic>
        <p:nvPicPr>
          <p:cNvPr id="7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361" y="2917767"/>
            <a:ext cx="4722439" cy="3541829"/>
          </a:xfrm>
        </p:spPr>
      </p:pic>
      <p:sp>
        <p:nvSpPr>
          <p:cNvPr id="3" name="Прямоугольник 2"/>
          <p:cNvSpPr/>
          <p:nvPr/>
        </p:nvSpPr>
        <p:spPr>
          <a:xfrm>
            <a:off x="838200" y="230176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Обучающиеся повторяют и закрепляют правила дорожного движения, безопасного перехода улицы, езды на велосипеде, учатся оказанию первой помощи пострадавшим в ДТП.</a:t>
            </a:r>
          </a:p>
        </p:txBody>
      </p:sp>
      <p:pic>
        <p:nvPicPr>
          <p:cNvPr id="9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99" y="3627438"/>
            <a:ext cx="3776210" cy="283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31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3D6000-2572-4E21-915E-5923571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203"/>
            <a:ext cx="10515600" cy="1077042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rgbClr val="002060"/>
                </a:solidFill>
              </a:rPr>
              <a:t>Формы проведения обучающей деятельности:</a:t>
            </a:r>
          </a:p>
        </p:txBody>
      </p:sp>
      <p:pic>
        <p:nvPicPr>
          <p:cNvPr id="8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" b="4897"/>
          <a:stretch/>
        </p:blipFill>
        <p:spPr>
          <a:xfrm>
            <a:off x="4990326" y="4048298"/>
            <a:ext cx="3162168" cy="2249016"/>
          </a:xfrm>
        </p:spPr>
      </p:pic>
      <p:pic>
        <p:nvPicPr>
          <p:cNvPr id="9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" r="8549" b="18817"/>
          <a:stretch/>
        </p:blipFill>
        <p:spPr>
          <a:xfrm>
            <a:off x="838200" y="4048298"/>
            <a:ext cx="3177546" cy="2249016"/>
          </a:xfrm>
        </p:spPr>
      </p:pic>
      <p:sp>
        <p:nvSpPr>
          <p:cNvPr id="3" name="Прямоугольник 2"/>
          <p:cNvSpPr/>
          <p:nvPr/>
        </p:nvSpPr>
        <p:spPr>
          <a:xfrm>
            <a:off x="838200" y="1831415"/>
            <a:ext cx="397486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теоретические занятие,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практические занятие,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путешествие,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соревнование,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театрализованная деятельность,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просмотры социальной рекламы и</a:t>
            </a:r>
          </a:p>
          <a:p>
            <a:r>
              <a:rPr lang="ru-RU" sz="1600" dirty="0">
                <a:solidFill>
                  <a:srgbClr val="002060"/>
                </a:solidFill>
              </a:rPr>
              <a:t>     обучающих видеофильмов,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ситуативное обучение.</a:t>
            </a:r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020" y="1831414"/>
            <a:ext cx="2693324" cy="2019993"/>
          </a:xfrm>
          <a:prstGeom prst="rect">
            <a:avLst/>
          </a:prstGeom>
        </p:spPr>
      </p:pic>
      <p:pic>
        <p:nvPicPr>
          <p:cNvPr id="7" name="Объект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020" y="1852469"/>
            <a:ext cx="1514994" cy="2019993"/>
          </a:xfrm>
          <a:prstGeom prst="rect">
            <a:avLst/>
          </a:prstGeom>
        </p:spPr>
      </p:pic>
      <p:pic>
        <p:nvPicPr>
          <p:cNvPr id="10" name="Объект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4" r="12025"/>
          <a:stretch/>
        </p:blipFill>
        <p:spPr>
          <a:xfrm>
            <a:off x="9127075" y="4048298"/>
            <a:ext cx="1591582" cy="224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933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1069318"/>
            <a:ext cx="10515600" cy="1325563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Взаимодействие с МБУ ЦДПМ в рамках ЭНШ</a:t>
            </a:r>
          </a:p>
        </p:txBody>
      </p:sp>
      <p:pic>
        <p:nvPicPr>
          <p:cNvPr id="2" name="пдд  без подложки 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32113" y="2617788"/>
            <a:ext cx="6327775" cy="3559175"/>
          </a:xfrm>
        </p:spPr>
      </p:pic>
    </p:spTree>
    <p:extLst>
      <p:ext uri="{BB962C8B-B14F-4D97-AF65-F5344CB8AC3E}">
        <p14:creationId xmlns:p14="http://schemas.microsoft.com/office/powerpoint/2010/main" val="15934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B1C44A-B12A-46E1-8FB0-9E41B0E57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3538728"/>
            <a:ext cx="9022080" cy="1223962"/>
          </a:xfrm>
        </p:spPr>
        <p:txBody>
          <a:bodyPr anchor="t">
            <a:noAutofit/>
          </a:bodyPr>
          <a:lstStyle/>
          <a:p>
            <a:pPr algn="l"/>
            <a:r>
              <a:rPr 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C03F9B-5FFB-4F09-844A-DBF2A8C154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4762690"/>
            <a:ext cx="9022080" cy="1875854"/>
          </a:xfrm>
        </p:spPr>
        <p:txBody>
          <a:bodyPr>
            <a:normAutofit/>
          </a:bodyPr>
          <a:lstStyle/>
          <a:p>
            <a:pPr algn="l"/>
            <a:r>
              <a:rPr lang="ru-RU" b="1" i="0" dirty="0">
                <a:solidFill>
                  <a:schemeClr val="bg1"/>
                </a:solidFill>
                <a:effectLst/>
                <a:latin typeface="Helvetica Neue"/>
              </a:rPr>
              <a:t>Контакты: Тихонова Ирина Михайловна, учитель начальных классов МБОУ ЦО № 5 Богородского </a:t>
            </a:r>
            <a:r>
              <a:rPr lang="ru-RU" b="1" i="0" dirty="0" err="1">
                <a:solidFill>
                  <a:schemeClr val="bg1"/>
                </a:solidFill>
                <a:effectLst/>
                <a:latin typeface="Helvetica Neue"/>
              </a:rPr>
              <a:t>г.о</a:t>
            </a:r>
            <a:r>
              <a:rPr lang="ru-RU" b="1" i="0" dirty="0">
                <a:solidFill>
                  <a:schemeClr val="bg1"/>
                </a:solidFill>
                <a:effectLst/>
                <a:latin typeface="Helvetica Neue"/>
              </a:rPr>
              <a:t>. </a:t>
            </a:r>
            <a:endParaRPr lang="en-US" b="1" i="0" dirty="0">
              <a:solidFill>
                <a:schemeClr val="bg1"/>
              </a:solidFill>
              <a:effectLst/>
              <a:latin typeface="Helvetica Neue"/>
            </a:endParaRPr>
          </a:p>
          <a:p>
            <a:pPr algn="l"/>
            <a:r>
              <a:rPr lang="en-US" b="1" i="0" dirty="0">
                <a:solidFill>
                  <a:schemeClr val="bg1"/>
                </a:solidFill>
                <a:effectLst/>
                <a:latin typeface="Helvetica Neue"/>
              </a:rPr>
              <a:t>e-mail: irinatihonova@mail.ru </a:t>
            </a:r>
            <a:endParaRPr lang="ru-RU" b="1" i="0" dirty="0">
              <a:solidFill>
                <a:schemeClr val="bg1"/>
              </a:solidFill>
              <a:effectLst/>
              <a:latin typeface="Helvetica Neue"/>
            </a:endParaRPr>
          </a:p>
          <a:p>
            <a:pPr algn="l"/>
            <a:r>
              <a:rPr lang="ru-RU" b="1" i="0" dirty="0">
                <a:solidFill>
                  <a:schemeClr val="bg1"/>
                </a:solidFill>
                <a:effectLst/>
                <a:latin typeface="Helvetica Neue"/>
              </a:rPr>
              <a:t>тел.: 8 (916) 733-57-83</a:t>
            </a:r>
            <a:endParaRPr lang="en-US" b="1" i="0" dirty="0">
              <a:solidFill>
                <a:schemeClr val="bg1"/>
              </a:solidFill>
              <a:effectLst/>
              <a:latin typeface="Helvetica Neue"/>
            </a:endParaRPr>
          </a:p>
          <a:p>
            <a:pPr algn="l"/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2234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248</Words>
  <Application>Microsoft Office PowerPoint</Application>
  <PresentationFormat>Широкоэкранный</PresentationFormat>
  <Paragraphs>35</Paragraphs>
  <Slides>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Helvetica Neue</vt:lpstr>
      <vt:lpstr>Тема Office</vt:lpstr>
      <vt:lpstr>Опыт взаимодействия с социальными партнерами по теме «Соблюдение правил ПДД»</vt:lpstr>
      <vt:lpstr>Цель работы: формирование устойчивых практических умений и навыков безопасного поведения на улице и дорогах.  </vt:lpstr>
      <vt:lpstr>Модель деятельности по подготовке детей к безопасному поведению в дорожной среде </vt:lpstr>
      <vt:lpstr>Формы организации деятельности</vt:lpstr>
      <vt:lpstr>Сетевое взаимодействие с Центром допризывной подготовки молодежи</vt:lpstr>
      <vt:lpstr>Формы проведения обучающей деятельности:</vt:lpstr>
      <vt:lpstr>Взаимодействие с МБУ ЦДПМ в рамках ЭНШ</vt:lpstr>
      <vt:lpstr>Спасибо!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Показатели эффективности ускоренного обучения  в начальной школе</dc:title>
  <dc:creator>Сергей</dc:creator>
  <cp:lastModifiedBy>Елена Шаламова</cp:lastModifiedBy>
  <cp:revision>25</cp:revision>
  <dcterms:created xsi:type="dcterms:W3CDTF">2024-03-11T10:09:06Z</dcterms:created>
  <dcterms:modified xsi:type="dcterms:W3CDTF">2024-03-16T12:08:43Z</dcterms:modified>
</cp:coreProperties>
</file>