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3" r:id="rId6"/>
    <p:sldId id="264" r:id="rId7"/>
    <p:sldId id="262" r:id="rId8"/>
    <p:sldId id="265" r:id="rId9"/>
    <p:sldId id="260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32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CEAC26-8CE4-4263-86DA-4A98F50AB1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DBC68FF-DC1B-4646-BF53-AA05A3AF5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D421FA-CC2A-4DAB-BE4E-852EF878D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6EC7CC-D3E9-4E55-B471-CB55C08B2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5F57E5-5D7E-49EF-823F-14A21CF30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424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F6DA2F-05FB-4BC8-961D-C8EE035DB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F3F6F03-5B5C-4489-B912-7521821FDC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84F557-CC5E-49E0-A74C-209754C31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27FE42-1F59-4610-9BA9-B7C58F653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D45C28-7AF1-4AA1-951C-652D0648F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712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4D7B4F5-76E5-482E-83DD-A2F3DD03BA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4EC5ED-53D3-49C6-BAC4-9DEA5F413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008986-CBC7-413F-A4CE-672F106C1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775F61-BEAE-49E8-B81A-0948698C5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A8A8E7-3CC0-4F9C-80FD-0691C2638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087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250CF5-9177-42E2-B2B8-2BC8EE86E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CEB4B8-9B7B-49D7-AA15-3D9D5ACCE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EB2E04-CD95-4FD4-8D7E-75F1CF0F1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35D0C8-B1A3-42F9-861F-8D98C78CB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7BA691-55F6-43CC-88D3-2AEF08985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964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A5F232-E9BD-424B-96B1-AAAE66B67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C4B6E3-D84F-4E11-8C17-613C90DDD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73BA85-F5F3-42B7-B462-1180BA5A5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400478-6073-454D-95A9-A7936C2B0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521FD9-71AD-4AD2-BFB9-4EE95BDA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681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F916B5-36E6-490C-846E-0B9F92539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E1A5BF-FEA1-4A46-B9A9-3A23DFA906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3EC172-7AF5-4BF4-836E-CDDEA90E5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E95AE4-D68F-4528-8682-553BC3A14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369D2-59A5-4DF2-8492-0BC699BC9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F66491-4B2D-4AF9-9902-DAE0D21EA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603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E0C710-9FE9-4D12-ADA2-40964ED08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8E8DE4-2198-4353-AA7E-3C21789D5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A814136-0354-46E6-BE42-E1FD39EF56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3535B72-CF43-4349-B372-2621362DD0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31F594C-CEA2-41A8-BDCA-FABA5D1442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E05F368-62D3-41C2-A857-D4AAA9B78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00271F0-C130-4963-AD9B-231883FCD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9AC7EB4-C976-47F4-8083-911917CD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648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7871C-12D8-4870-8DCF-1340AAA9C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9068DC-5D4D-4593-97C7-41F0F0FEF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4563540-65A9-41E7-B8E9-5D001D6CD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CD9C2B5-2F68-47E2-9967-D39E57029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919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7066F71-8E0C-4D7B-B180-A87EB28DB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42A821-8071-4D60-8599-3854FBA67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004B75-802D-48D8-A605-CCB53B96F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088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275C44-3486-4166-89A5-745554E68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3C86C1-D099-4CF9-BEF8-C090882C9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7BC7785-57A4-41C1-BA37-7C3A525D25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260892-774B-47EF-AF1F-DED3125B6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62CDF2-79D9-403F-B266-E05778C23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78FA2F-94A4-4058-910F-B3F74FA4F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652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2D43B4-F330-4BFA-9E55-078F1A3A5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D959222-C508-4EB9-8008-A735D38C8B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3A7788-B2C2-485E-B0BD-4A2482BFC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A62ED2-029F-4152-A1F3-19832C26B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3FB50D-DCEF-4C8E-BFBF-E78CA984E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2011C6-5080-4D83-BC6F-02A53361E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554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C34356-58A2-4B05-9FC0-5D030DE44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C4F2B4-7FBD-448F-A92F-3F3C270CB5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B1BED9-4EDA-45A5-860D-3D07121CB0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711C61-84D4-4FDE-8DC5-8CB4DD3A7A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2CF587-EAB8-4908-AB86-DF7E15F1CB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481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B1C44A-B12A-46E1-8FB0-9E41B0E571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4080" y="2608522"/>
            <a:ext cx="9129043" cy="2533136"/>
          </a:xfrm>
        </p:spPr>
        <p:txBody>
          <a:bodyPr anchor="t">
            <a:noAutofit/>
          </a:bodyPr>
          <a:lstStyle/>
          <a:p>
            <a:pPr algn="l"/>
            <a:r>
              <a:rPr lang="ru-RU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«Использование </a:t>
            </a:r>
            <a:r>
              <a:rPr lang="en-US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SCRATCH</a:t>
            </a:r>
            <a:r>
              <a:rPr lang="ru-RU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 программирования на уроках в классах ускоренного обучения интенсива «Эффективная начальная школа Подмосковья: </a:t>
            </a:r>
            <a:br>
              <a:rPr lang="ru-RU" sz="3600" b="1" dirty="0">
                <a:solidFill>
                  <a:schemeClr val="bg1"/>
                </a:solidFill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лучшие практики»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AC03F9B-5FFB-4F09-844A-DBF2A8C154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4080" y="5622050"/>
            <a:ext cx="7364627" cy="835285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Солдаткина Елена Александровна,</a:t>
            </a:r>
            <a:r>
              <a:rPr lang="ru-RU" sz="2000" dirty="0">
                <a:solidFill>
                  <a:schemeClr val="bg1"/>
                </a:solidFill>
                <a:cs typeface="Times New Roman" panose="02020603050405020304" pitchFamily="18" charset="0"/>
              </a:rPr>
              <a:t> учитель начальной школы, </a:t>
            </a:r>
          </a:p>
          <a:p>
            <a:pPr algn="l"/>
            <a:r>
              <a:rPr lang="ru-RU" sz="2000" dirty="0">
                <a:solidFill>
                  <a:schemeClr val="bg1"/>
                </a:solidFill>
                <a:cs typeface="Times New Roman" panose="02020603050405020304" pitchFamily="18" charset="0"/>
              </a:rPr>
              <a:t>МБОУ «Центр образования №30», Богородский городской округ</a:t>
            </a:r>
          </a:p>
        </p:txBody>
      </p:sp>
    </p:spTree>
    <p:extLst>
      <p:ext uri="{BB962C8B-B14F-4D97-AF65-F5344CB8AC3E}">
        <p14:creationId xmlns:p14="http://schemas.microsoft.com/office/powerpoint/2010/main" val="754197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3D6000-2572-4E21-915E-5923571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843" y="1940010"/>
            <a:ext cx="10997514" cy="605481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15326C"/>
                </a:solidFill>
              </a:rPr>
              <a:t>                            Цели и задачи</a:t>
            </a:r>
            <a:br>
              <a:rPr lang="ru-RU" b="1" dirty="0">
                <a:solidFill>
                  <a:srgbClr val="15326C"/>
                </a:solidFill>
              </a:rPr>
            </a:br>
            <a:r>
              <a:rPr lang="ru-RU" b="1" dirty="0">
                <a:solidFill>
                  <a:srgbClr val="15326C"/>
                </a:solidFill>
              </a:rPr>
              <a:t>Цель: </a:t>
            </a:r>
            <a:r>
              <a:rPr lang="ru-RU" sz="2700" b="1" dirty="0">
                <a:solidFill>
                  <a:srgbClr val="15326C"/>
                </a:solidFill>
                <a:latin typeface="+mn-lt"/>
                <a:ea typeface="+mn-ea"/>
                <a:cs typeface="+mn-cs"/>
              </a:rPr>
              <a:t>повышение мотивации к изучению программирования через создание проектов в </a:t>
            </a:r>
            <a:r>
              <a:rPr lang="en-US" sz="2700" b="1" dirty="0">
                <a:solidFill>
                  <a:srgbClr val="15326C"/>
                </a:solidFill>
                <a:latin typeface="+mn-lt"/>
                <a:ea typeface="+mn-ea"/>
                <a:cs typeface="+mn-cs"/>
              </a:rPr>
              <a:t>SCRATCH</a:t>
            </a:r>
            <a:r>
              <a:rPr lang="ru-RU" sz="2700" b="1" dirty="0">
                <a:solidFill>
                  <a:srgbClr val="15326C"/>
                </a:solidFill>
                <a:latin typeface="+mn-lt"/>
                <a:ea typeface="+mn-ea"/>
                <a:cs typeface="+mn-cs"/>
              </a:rPr>
              <a:t>.</a:t>
            </a:r>
            <a:br>
              <a:rPr lang="en-US" sz="2000" dirty="0">
                <a:solidFill>
                  <a:srgbClr val="15326C"/>
                </a:solidFill>
                <a:latin typeface="+mn-lt"/>
              </a:rPr>
            </a:br>
            <a:r>
              <a:rPr lang="ru-RU" b="1" dirty="0">
                <a:solidFill>
                  <a:srgbClr val="15326C"/>
                </a:solidFill>
              </a:rPr>
              <a:t>Задачи: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0760891-FA4D-4F51-B161-3303466CA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4150" y="3089188"/>
            <a:ext cx="10124131" cy="3672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5326C"/>
                </a:solidFill>
              </a:rPr>
              <a:t>развитие алгоритмического, логического и системного мышления обучающегося, формирование у него творческого подхода к решению задач; </a:t>
            </a:r>
          </a:p>
          <a:p>
            <a:r>
              <a:rPr lang="ru-RU" sz="2400" b="1" dirty="0">
                <a:solidFill>
                  <a:srgbClr val="15326C"/>
                </a:solidFill>
              </a:rPr>
              <a:t>формирование культуры пользования информационными и коммуникационными технологиями, умений и навыков проектной и исследовательской деятельности; </a:t>
            </a:r>
          </a:p>
          <a:p>
            <a:r>
              <a:rPr lang="ru-RU" sz="2400" b="1" dirty="0">
                <a:solidFill>
                  <a:srgbClr val="15326C"/>
                </a:solidFill>
              </a:rPr>
              <a:t>воспитание интереса к программированию как к ключевой технологии XXI века, стремления использовать полученные знания, умения и навыки в учебной деятельности и в повседневной жизни. </a:t>
            </a:r>
            <a:br>
              <a:rPr lang="ru-RU" sz="2400" b="1" dirty="0">
                <a:solidFill>
                  <a:srgbClr val="15326C"/>
                </a:solidFill>
              </a:rPr>
            </a:br>
            <a:endParaRPr lang="ru-RU" sz="2400" b="1" dirty="0">
              <a:solidFill>
                <a:srgbClr val="1532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44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01A2D5F-C23B-4786-A7D1-A60168046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171" y="1551661"/>
            <a:ext cx="6271657" cy="408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2B4499-993F-4FDF-B554-0A9E76637235}"/>
              </a:ext>
            </a:extLst>
          </p:cNvPr>
          <p:cNvSpPr txBox="1"/>
          <p:nvPr/>
        </p:nvSpPr>
        <p:spPr>
          <a:xfrm>
            <a:off x="566684" y="3982900"/>
            <a:ext cx="31547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>
                <a:solidFill>
                  <a:srgbClr val="1532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русский язык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D2041C-747A-4476-A845-CC6464949697}"/>
              </a:ext>
            </a:extLst>
          </p:cNvPr>
          <p:cNvSpPr txBox="1"/>
          <p:nvPr/>
        </p:nvSpPr>
        <p:spPr>
          <a:xfrm>
            <a:off x="297357" y="1745072"/>
            <a:ext cx="42573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>
                <a:solidFill>
                  <a:srgbClr val="1532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окружающий мир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66CB3A-A2E8-4196-8326-944E219A8E39}"/>
              </a:ext>
            </a:extLst>
          </p:cNvPr>
          <p:cNvSpPr txBox="1"/>
          <p:nvPr/>
        </p:nvSpPr>
        <p:spPr>
          <a:xfrm>
            <a:off x="7637326" y="3982900"/>
            <a:ext cx="43864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1532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литературное</a:t>
            </a:r>
          </a:p>
          <a:p>
            <a:pPr algn="ctr"/>
            <a:r>
              <a:rPr lang="ru-RU" sz="4000" b="1" dirty="0">
                <a:solidFill>
                  <a:srgbClr val="1532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чтение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68F5A6-7523-4375-989B-3E82624665E2}"/>
              </a:ext>
            </a:extLst>
          </p:cNvPr>
          <p:cNvSpPr txBox="1"/>
          <p:nvPr/>
        </p:nvSpPr>
        <p:spPr>
          <a:xfrm>
            <a:off x="7906535" y="1745072"/>
            <a:ext cx="28558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>
                <a:solidFill>
                  <a:srgbClr val="1532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математика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E52068-6C11-4C56-8D0A-E8E3111416EF}"/>
              </a:ext>
            </a:extLst>
          </p:cNvPr>
          <p:cNvSpPr txBox="1"/>
          <p:nvPr/>
        </p:nvSpPr>
        <p:spPr>
          <a:xfrm>
            <a:off x="3180575" y="975631"/>
            <a:ext cx="48878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15326C"/>
                </a:solidFill>
                <a:latin typeface="+mj-lt"/>
                <a:cs typeface="Calibri" panose="020F0502020204030204" pitchFamily="34" charset="0"/>
              </a:rPr>
              <a:t>Связь с предметами</a:t>
            </a:r>
          </a:p>
        </p:txBody>
      </p:sp>
    </p:spTree>
    <p:extLst>
      <p:ext uri="{BB962C8B-B14F-4D97-AF65-F5344CB8AC3E}">
        <p14:creationId xmlns:p14="http://schemas.microsoft.com/office/powerpoint/2010/main" val="3423131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E3D6654-9362-4D99-83F5-153B3CA9B132}"/>
              </a:ext>
            </a:extLst>
          </p:cNvPr>
          <p:cNvSpPr txBox="1"/>
          <p:nvPr/>
        </p:nvSpPr>
        <p:spPr>
          <a:xfrm>
            <a:off x="1086678" y="1019916"/>
            <a:ext cx="9833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15326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Проектная работа по окружающему миру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A5CC7B5-8E74-41ED-B32A-2777317F53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28" r="3347" b="1953"/>
          <a:stretch/>
        </p:blipFill>
        <p:spPr>
          <a:xfrm>
            <a:off x="2825866" y="1989781"/>
            <a:ext cx="2966910" cy="422287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E0137E0-ED91-4317-845E-9D38CD3FEB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12" t="1953" r="7477" b="7524"/>
          <a:stretch/>
        </p:blipFill>
        <p:spPr>
          <a:xfrm rot="10800000">
            <a:off x="5792776" y="1936272"/>
            <a:ext cx="2966910" cy="4329896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6AD958F-BC54-4BD9-A563-90356CE3A68E}"/>
              </a:ext>
            </a:extLst>
          </p:cNvPr>
          <p:cNvSpPr/>
          <p:nvPr/>
        </p:nvSpPr>
        <p:spPr>
          <a:xfrm>
            <a:off x="2236144" y="1666247"/>
            <a:ext cx="7113264" cy="481053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057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2901648-5B18-44BA-9DE9-63872266BB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931" y="2971702"/>
            <a:ext cx="2460284" cy="2460284"/>
          </a:xfrm>
          <a:prstGeom prst="hexagon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3FEEE33-BB46-467E-B658-3E439F2E14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368" y="4140079"/>
            <a:ext cx="1933308" cy="2577744"/>
          </a:xfrm>
          <a:prstGeom prst="hexagon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CF04AB-AAE2-45C1-A719-2C39D3DB79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44" b="36112"/>
          <a:stretch/>
        </p:blipFill>
        <p:spPr>
          <a:xfrm>
            <a:off x="6577085" y="5382902"/>
            <a:ext cx="2236297" cy="1392196"/>
          </a:xfrm>
          <a:prstGeom prst="hexagon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588C7E-170B-47E7-87B0-4B1E28E476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76" y="1892109"/>
            <a:ext cx="1810216" cy="2413621"/>
          </a:xfrm>
          <a:prstGeom prst="hexagon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5DF5B9-DE4C-4602-B344-8A7611B429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167" y="2038865"/>
            <a:ext cx="2693463" cy="2028514"/>
          </a:xfrm>
          <a:prstGeom prst="hexagon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F914AB-6208-4519-8DC4-23545A9B45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402" y="4064672"/>
            <a:ext cx="2945697" cy="2635018"/>
          </a:xfrm>
          <a:prstGeom prst="hexagon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874B20-01DA-4FDB-B32B-EDD6F648A3E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334" y="1892108"/>
            <a:ext cx="2089796" cy="2485887"/>
          </a:xfrm>
          <a:prstGeom prst="hexagon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5B4FDBC-89F3-4D69-AC2E-D4AA7F37F4D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77" y="2912972"/>
            <a:ext cx="2928730" cy="2577744"/>
          </a:xfrm>
          <a:prstGeom prst="hexagon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32242AD-2ED8-492B-9D1C-C87CE336CAD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835" y="3060487"/>
            <a:ext cx="2044354" cy="2717314"/>
          </a:xfrm>
          <a:prstGeom prst="hexagon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8308D7C-DA02-468A-9B5A-D06A395D4EA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00" y="4060297"/>
            <a:ext cx="2294990" cy="2493071"/>
          </a:xfrm>
          <a:prstGeom prst="hexagon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479DF74-0701-4295-8392-C413939BE96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43"/>
          <a:stretch/>
        </p:blipFill>
        <p:spPr>
          <a:xfrm>
            <a:off x="2177936" y="5428951"/>
            <a:ext cx="2454765" cy="1392196"/>
          </a:xfrm>
          <a:prstGeom prst="hexagon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9C4516E-36EF-41C4-ACAF-0519688E57CE}"/>
              </a:ext>
            </a:extLst>
          </p:cNvPr>
          <p:cNvSpPr txBox="1"/>
          <p:nvPr/>
        </p:nvSpPr>
        <p:spPr>
          <a:xfrm>
            <a:off x="1408670" y="938003"/>
            <a:ext cx="105291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Этапы проекта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</a:rPr>
              <a:t>Сбор информации для проекта. Совместная работа с родителями</a:t>
            </a:r>
          </a:p>
        </p:txBody>
      </p:sp>
    </p:spTree>
    <p:extLst>
      <p:ext uri="{BB962C8B-B14F-4D97-AF65-F5344CB8AC3E}">
        <p14:creationId xmlns:p14="http://schemas.microsoft.com/office/powerpoint/2010/main" val="2488780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2A55D4F-D4D5-4307-B974-BBC1EF5716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449" b="11111"/>
          <a:stretch/>
        </p:blipFill>
        <p:spPr>
          <a:xfrm>
            <a:off x="526917" y="2148532"/>
            <a:ext cx="2593940" cy="4625008"/>
          </a:xfrm>
          <a:prstGeom prst="hexagon">
            <a:avLst/>
          </a:prstGeom>
          <a:ln w="38100"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65A46C-AB8A-45C9-B947-93C52ECE5C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9" t="21449" r="-859" b="11111"/>
          <a:stretch/>
        </p:blipFill>
        <p:spPr>
          <a:xfrm>
            <a:off x="3120857" y="2148532"/>
            <a:ext cx="2593939" cy="4625008"/>
          </a:xfrm>
          <a:prstGeom prst="hexagon">
            <a:avLst/>
          </a:prstGeom>
          <a:ln w="38100">
            <a:noFill/>
          </a:ln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A10C3132-42AC-4E3B-84CD-94F13E0A31FB}"/>
              </a:ext>
            </a:extLst>
          </p:cNvPr>
          <p:cNvSpPr/>
          <p:nvPr/>
        </p:nvSpPr>
        <p:spPr>
          <a:xfrm>
            <a:off x="666332" y="1158724"/>
            <a:ext cx="4679674" cy="810062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ABFDCA-15C7-4576-BE11-D6155E582DF8}"/>
              </a:ext>
            </a:extLst>
          </p:cNvPr>
          <p:cNvSpPr txBox="1"/>
          <p:nvPr/>
        </p:nvSpPr>
        <p:spPr>
          <a:xfrm>
            <a:off x="1007376" y="1271369"/>
            <a:ext cx="41679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15326C"/>
                </a:solidFill>
              </a:rPr>
              <a:t>Просмотр видеоурока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4E758C-C0BB-40D8-AE08-997776CD14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826" y="2078957"/>
            <a:ext cx="2593939" cy="4764157"/>
          </a:xfrm>
          <a:prstGeom prst="hexagon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B20DBA1-D85D-41DD-B42A-EEC53E701D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154" y="2078956"/>
            <a:ext cx="2421661" cy="4764158"/>
          </a:xfrm>
          <a:prstGeom prst="hexagon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E801DA78-3323-4D43-A2B2-537BB7F9419A}"/>
              </a:ext>
            </a:extLst>
          </p:cNvPr>
          <p:cNvSpPr/>
          <p:nvPr/>
        </p:nvSpPr>
        <p:spPr>
          <a:xfrm>
            <a:off x="6811826" y="1131382"/>
            <a:ext cx="4679674" cy="810062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7110C8-3E31-4AF0-9109-4B9BE7116B97}"/>
              </a:ext>
            </a:extLst>
          </p:cNvPr>
          <p:cNvSpPr txBox="1"/>
          <p:nvPr/>
        </p:nvSpPr>
        <p:spPr>
          <a:xfrm>
            <a:off x="7648831" y="1271368"/>
            <a:ext cx="3509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15326C"/>
                </a:solidFill>
              </a:rPr>
              <a:t>Создание скрипта</a:t>
            </a:r>
          </a:p>
        </p:txBody>
      </p:sp>
    </p:spTree>
    <p:extLst>
      <p:ext uri="{BB962C8B-B14F-4D97-AF65-F5344CB8AC3E}">
        <p14:creationId xmlns:p14="http://schemas.microsoft.com/office/powerpoint/2010/main" val="4199978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Новый проект">
            <a:hlinkClick r:id="" action="ppaction://media"/>
            <a:extLst>
              <a:ext uri="{FF2B5EF4-FFF2-40B4-BE49-F238E27FC236}">
                <a16:creationId xmlns:a16="http://schemas.microsoft.com/office/drawing/2014/main" id="{92979FBB-50CE-4F3D-82F4-E000A1F9A1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6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_2024-03-14_19-52-10">
            <a:hlinkClick r:id="" action="ppaction://media"/>
            <a:extLst>
              <a:ext uri="{FF2B5EF4-FFF2-40B4-BE49-F238E27FC236}">
                <a16:creationId xmlns:a16="http://schemas.microsoft.com/office/drawing/2014/main" id="{B6097625-36C2-4D98-9B8C-251A554133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38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B1C44A-B12A-46E1-8FB0-9E41B0E571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3538728"/>
            <a:ext cx="9022080" cy="1223962"/>
          </a:xfrm>
        </p:spPr>
        <p:txBody>
          <a:bodyPr anchor="t">
            <a:noAutofit/>
          </a:bodyPr>
          <a:lstStyle/>
          <a:p>
            <a:pPr algn="l"/>
            <a:r>
              <a:rPr 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AC03F9B-5FFB-4F09-844A-DBF2A8C154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69920" y="4992814"/>
            <a:ext cx="9022080" cy="1289304"/>
          </a:xfrm>
        </p:spPr>
        <p:txBody>
          <a:bodyPr/>
          <a:lstStyle/>
          <a:p>
            <a:pPr algn="l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Контакт: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mea04@mail.ru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881F873-52E0-4B2C-A97C-C5F6C2B67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970" y="4413504"/>
            <a:ext cx="18669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2234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126</Words>
  <Application>Microsoft Office PowerPoint</Application>
  <PresentationFormat>Широкоэкранный</PresentationFormat>
  <Paragraphs>20</Paragraphs>
  <Slides>9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«Использование SCRATCH программирования на уроках в классах ускоренного обучения интенсива «Эффективная начальная школа Подмосковья:  лучшие практики»</vt:lpstr>
      <vt:lpstr>                            Цели и задачи Цель: повышение мотивации к изучению программирования через создание проектов в SCRATCH. Задачи: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Показатели эффективности ускоренного обучения  в начальной школе</dc:title>
  <dc:creator>Сергей</dc:creator>
  <cp:lastModifiedBy>Елена Шаламова</cp:lastModifiedBy>
  <cp:revision>26</cp:revision>
  <dcterms:created xsi:type="dcterms:W3CDTF">2024-03-11T10:09:06Z</dcterms:created>
  <dcterms:modified xsi:type="dcterms:W3CDTF">2024-03-16T13:26:51Z</dcterms:modified>
</cp:coreProperties>
</file>