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72" r:id="rId3"/>
    <p:sldId id="275" r:id="rId4"/>
    <p:sldId id="274" r:id="rId5"/>
    <p:sldId id="273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A06F6-FC0B-49D0-BF54-2DC420B3C9C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5BCD4-CD21-47F0-87A3-E3B22EE27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75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EAC26-8CE4-4263-86DA-4A98F50AB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BC68FF-DC1B-4646-BF53-AA05A3AF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D421FA-CC2A-4DAB-BE4E-852EF878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6EC7CC-D3E9-4E55-B471-CB55C08B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F57E5-5D7E-49EF-823F-14A21CF3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2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6DA2F-05FB-4BC8-961D-C8EE035D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3F6F03-5B5C-4489-B912-7521821F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4F557-CC5E-49E0-A74C-209754C3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7FE42-1F59-4610-9BA9-B7C58F65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D45C28-7AF1-4AA1-951C-652D0648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1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D7B4F5-76E5-482E-83DD-A2F3DD03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4EC5ED-53D3-49C6-BAC4-9DEA5F413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008986-CBC7-413F-A4CE-672F106C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775F61-BEAE-49E8-B81A-0948698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A8A8E7-3CC0-4F9C-80FD-0691C263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50CF5-9177-42E2-B2B8-2BC8EE86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EB4B8-9B7B-49D7-AA15-3D9D5ACC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B2E04-CD95-4FD4-8D7E-75F1CF0F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5D0C8-B1A3-42F9-861F-8D98C78C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BA691-55F6-43CC-88D3-2AEF0898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6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5F232-E9BD-424B-96B1-AAAE66B6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C4B6E3-D84F-4E11-8C17-613C90DD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3BA85-F5F3-42B7-B462-1180BA5A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400478-6073-454D-95A9-A7936C2B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21FD9-71AD-4AD2-BFB9-4EE95BDA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8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916B5-36E6-490C-846E-0B9F9253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1A5BF-FEA1-4A46-B9A9-3A23DFA90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EC172-7AF5-4BF4-836E-CDDEA90E5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E95AE4-D68F-4528-8682-553BC3A1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369D2-59A5-4DF2-8492-0BC699BC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F66491-4B2D-4AF9-9902-DAE0D21E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0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0C710-9FE9-4D12-ADA2-40964ED0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E8DE4-2198-4353-AA7E-3C21789D5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14136-0354-46E6-BE42-E1FD39EF5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535B72-CF43-4349-B372-2621362DD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1F594C-CEA2-41A8-BDCA-FABA5D144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05F368-62D3-41C2-A857-D4AAA9B7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0271F0-C130-4963-AD9B-231883FC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AC7EB4-C976-47F4-8083-911917CD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4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7871C-12D8-4870-8DCF-1340AAA9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9068DC-5D4D-4593-97C7-41F0F0FE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563540-65A9-41E7-B8E9-5D001D6C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D9C2B5-2F68-47E2-9967-D39E5702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1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066F71-8E0C-4D7B-B180-A87EB28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42A821-8071-4D60-8599-3854FBA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004B75-802D-48D8-A605-CCB53B96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75C44-3486-4166-89A5-745554E6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C86C1-D099-4CF9-BEF8-C090882C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BC7785-57A4-41C1-BA37-7C3A525D2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60892-774B-47EF-AF1F-DED3125B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62CDF2-79D9-403F-B266-E05778C2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78FA2F-94A4-4058-910F-B3F74FA4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5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43B4-F330-4BFA-9E55-078F1A3A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959222-C508-4EB9-8008-A735D38C8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3A7788-B2C2-485E-B0BD-4A2482BFC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62ED2-029F-4152-A1F3-19832C26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3FB50D-DCEF-4C8E-BFBF-E78CA984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011C6-5080-4D83-BC6F-02A53361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5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34356-58A2-4B05-9FC0-5D030DE4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4F2B4-7FBD-448F-A92F-3F3C270C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1BED9-4EDA-45A5-860D-3D07121CB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711C61-84D4-4FDE-8DC5-8CB4DD3A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CF587-EAB8-4908-AB86-DF7E15F1C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8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g"/><Relationship Id="rId2" Type="http://schemas.openxmlformats.org/officeDocument/2006/relationships/image" Target="../media/image2.png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jp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9703" y="2751505"/>
            <a:ext cx="9062776" cy="2228088"/>
          </a:xfrm>
        </p:spPr>
        <p:txBody>
          <a:bodyPr anchor="t">
            <a:no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Студии передового опыта</a:t>
            </a:r>
            <a:b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Экспериментариум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путь к познанию»</a:t>
            </a:r>
            <a:b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интенсива «Эффективная начальная школа Подмосковья: лучшие практики»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5300" y="5398008"/>
            <a:ext cx="8775700" cy="1289304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600" b="1" i="0" dirty="0">
                <a:solidFill>
                  <a:schemeClr val="bg1"/>
                </a:solidFill>
                <a:effectLst/>
                <a:latin typeface="Helvetica Neue"/>
              </a:rPr>
              <a:t>Трусова Ирина Николаевна</a:t>
            </a:r>
          </a:p>
          <a:p>
            <a:pPr algn="l"/>
            <a:r>
              <a:rPr lang="ru-RU" sz="1600" b="1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Синельникова Татьяна Игоревна</a:t>
            </a:r>
          </a:p>
          <a:p>
            <a:pPr algn="l"/>
            <a:r>
              <a:rPr lang="ru-RU" sz="1400" b="1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учителя начальных классов МБОУ «ЦО № 2 имени Короленко В.Г.», </a:t>
            </a:r>
          </a:p>
          <a:p>
            <a:pPr algn="l"/>
            <a:r>
              <a:rPr lang="ru-RU" sz="1400" b="1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Богородский городской округ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9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290008"/>
              </p:ext>
            </p:extLst>
          </p:nvPr>
        </p:nvGraphicFramePr>
        <p:xfrm>
          <a:off x="1503735" y="1125008"/>
          <a:ext cx="91948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4800">
                  <a:extLst>
                    <a:ext uri="{9D8B030D-6E8A-4147-A177-3AD203B41FA5}">
                      <a16:colId xmlns:a16="http://schemas.microsoft.com/office/drawing/2014/main" val="3055247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«</a:t>
                      </a:r>
                      <a:r>
                        <a:rPr kumimoji="0" lang="ru-RU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Экспериментариум</a:t>
                      </a: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: путь к познанию»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14005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597001"/>
              </p:ext>
            </p:extLst>
          </p:nvPr>
        </p:nvGraphicFramePr>
        <p:xfrm>
          <a:off x="8534400" y="4612376"/>
          <a:ext cx="3073400" cy="1895899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3073400">
                  <a:extLst>
                    <a:ext uri="{9D8B030D-6E8A-4147-A177-3AD203B41FA5}">
                      <a16:colId xmlns:a16="http://schemas.microsoft.com/office/drawing/2014/main" val="686397995"/>
                    </a:ext>
                  </a:extLst>
                </a:gridCol>
              </a:tblGrid>
              <a:tr h="189589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Студия</a:t>
                      </a:r>
                    </a:p>
                    <a:p>
                      <a:pPr algn="ctr"/>
                      <a:r>
                        <a:rPr lang="ru-RU" sz="3200" dirty="0"/>
                        <a:t>«СТЭМ»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380283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428926"/>
              </p:ext>
            </p:extLst>
          </p:nvPr>
        </p:nvGraphicFramePr>
        <p:xfrm>
          <a:off x="4493909" y="4612376"/>
          <a:ext cx="3127982" cy="1895899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3127982">
                  <a:extLst>
                    <a:ext uri="{9D8B030D-6E8A-4147-A177-3AD203B41FA5}">
                      <a16:colId xmlns:a16="http://schemas.microsoft.com/office/drawing/2014/main" val="698756219"/>
                    </a:ext>
                  </a:extLst>
                </a:gridCol>
              </a:tblGrid>
              <a:tr h="189589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Студия</a:t>
                      </a:r>
                    </a:p>
                    <a:p>
                      <a:pPr algn="ctr"/>
                      <a:r>
                        <a:rPr lang="ru-RU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rtStreet</a:t>
                      </a:r>
                      <a:r>
                        <a:rPr lang="ru-RU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87684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517536"/>
              </p:ext>
            </p:extLst>
          </p:nvPr>
        </p:nvGraphicFramePr>
        <p:xfrm>
          <a:off x="807664" y="4612376"/>
          <a:ext cx="2773736" cy="1895899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773736">
                  <a:extLst>
                    <a:ext uri="{9D8B030D-6E8A-4147-A177-3AD203B41FA5}">
                      <a16:colId xmlns:a16="http://schemas.microsoft.com/office/drawing/2014/main" val="2442782435"/>
                    </a:ext>
                  </a:extLst>
                </a:gridCol>
              </a:tblGrid>
              <a:tr h="189589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Студия</a:t>
                      </a:r>
                    </a:p>
                    <a:p>
                      <a:pPr algn="ctr"/>
                      <a:r>
                        <a:rPr lang="ru-RU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«Знатоки»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95531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447800" y="1635651"/>
            <a:ext cx="10579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alt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lvl="0">
              <a:spcBef>
                <a:spcPct val="0"/>
              </a:spcBef>
              <a:defRPr/>
            </a:pPr>
            <a:r>
              <a:rPr lang="ru-RU" alt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познавательной активности, интеллектуально -творческого потенциала личности ребёнка.</a:t>
            </a:r>
          </a:p>
          <a:p>
            <a:pPr lvl="0">
              <a:spcBef>
                <a:spcPct val="0"/>
              </a:spcBef>
              <a:defRPr/>
            </a:pPr>
            <a:endParaRPr lang="ru-RU" altLang="ru-RU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ru-RU" alt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lvl="0">
              <a:spcBef>
                <a:spcPct val="0"/>
              </a:spcBef>
              <a:defRPr/>
            </a:pPr>
            <a:r>
              <a:rPr lang="ru-RU" alt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организовать предметно-развивающую среду;</a:t>
            </a:r>
          </a:p>
          <a:p>
            <a:pPr lvl="0">
              <a:spcBef>
                <a:spcPct val="0"/>
              </a:spcBef>
              <a:defRPr/>
            </a:pPr>
            <a:r>
              <a:rPr lang="ru-RU" alt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интерес к исследовательскому поиску;</a:t>
            </a:r>
          </a:p>
          <a:p>
            <a:pPr lvl="0">
              <a:spcBef>
                <a:spcPct val="0"/>
              </a:spcBef>
              <a:defRPr/>
            </a:pPr>
            <a:r>
              <a:rPr lang="ru-RU" alt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стимулировать к самостоятельному использованию исследовательских и коммуникативных способностей в процессе обучения и повседневной жизни; </a:t>
            </a:r>
          </a:p>
          <a:p>
            <a:pPr lvl="0">
              <a:spcBef>
                <a:spcPct val="0"/>
              </a:spcBef>
              <a:defRPr/>
            </a:pPr>
            <a:r>
              <a:rPr lang="ru-RU" alt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организовать работу с родителями по развитию исследовательской деятельности школьников.</a:t>
            </a:r>
          </a:p>
        </p:txBody>
      </p:sp>
    </p:spTree>
    <p:extLst>
      <p:ext uri="{BB962C8B-B14F-4D97-AF65-F5344CB8AC3E}">
        <p14:creationId xmlns:p14="http://schemas.microsoft.com/office/powerpoint/2010/main" val="2842437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575611"/>
              </p:ext>
            </p:extLst>
          </p:nvPr>
        </p:nvGraphicFramePr>
        <p:xfrm>
          <a:off x="4818285" y="1031065"/>
          <a:ext cx="4522659" cy="413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2659">
                  <a:extLst>
                    <a:ext uri="{9D8B030D-6E8A-4147-A177-3AD203B41FA5}">
                      <a16:colId xmlns:a16="http://schemas.microsoft.com/office/drawing/2014/main" val="3055247322"/>
                    </a:ext>
                  </a:extLst>
                </a:gridCol>
              </a:tblGrid>
              <a:tr h="4138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kumimoji="0" lang="ru-RU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Экспериментариум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путь к познанию»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14005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108501"/>
              </p:ext>
            </p:extLst>
          </p:nvPr>
        </p:nvGraphicFramePr>
        <p:xfrm>
          <a:off x="5216409" y="1468446"/>
          <a:ext cx="2908300" cy="710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8300">
                  <a:extLst>
                    <a:ext uri="{9D8B030D-6E8A-4147-A177-3AD203B41FA5}">
                      <a16:colId xmlns:a16="http://schemas.microsoft.com/office/drawing/2014/main" val="2442782435"/>
                    </a:ext>
                  </a:extLst>
                </a:gridCol>
              </a:tblGrid>
              <a:tr h="7100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Студия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«Знатоки»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95531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1" y="1035158"/>
            <a:ext cx="2334119" cy="17505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400" y="2213029"/>
            <a:ext cx="1912899" cy="14863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545" y="3102415"/>
            <a:ext cx="2125267" cy="15929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8" y="2865829"/>
            <a:ext cx="2337519" cy="18295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0545" y="4790222"/>
            <a:ext cx="2290967" cy="17191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82" y="4775469"/>
            <a:ext cx="2310056" cy="19395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5352" y="1106885"/>
            <a:ext cx="2150460" cy="18395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24630" r="617" b="13519"/>
          <a:stretch/>
        </p:blipFill>
        <p:spPr>
          <a:xfrm>
            <a:off x="2406912" y="2940990"/>
            <a:ext cx="1949662" cy="15653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852" r="617" b="12407"/>
          <a:stretch/>
        </p:blipFill>
        <p:spPr>
          <a:xfrm>
            <a:off x="2610019" y="4872111"/>
            <a:ext cx="1701302" cy="18429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8" r="371" b="4629"/>
          <a:stretch/>
        </p:blipFill>
        <p:spPr>
          <a:xfrm>
            <a:off x="6996336" y="4506343"/>
            <a:ext cx="2344609" cy="20976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0" r="685" b="32037"/>
          <a:stretch/>
        </p:blipFill>
        <p:spPr>
          <a:xfrm>
            <a:off x="4837226" y="3735996"/>
            <a:ext cx="1511208" cy="131567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2591" b="30555"/>
          <a:stretch/>
        </p:blipFill>
        <p:spPr>
          <a:xfrm>
            <a:off x="4570502" y="5086233"/>
            <a:ext cx="2006665" cy="16022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22222" r="22500"/>
          <a:stretch/>
        </p:blipFill>
        <p:spPr>
          <a:xfrm>
            <a:off x="2488568" y="1055397"/>
            <a:ext cx="2328152" cy="17399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r="1604" b="11481"/>
          <a:stretch/>
        </p:blipFill>
        <p:spPr>
          <a:xfrm>
            <a:off x="6947046" y="2202045"/>
            <a:ext cx="2355326" cy="222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82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421557"/>
              </p:ext>
            </p:extLst>
          </p:nvPr>
        </p:nvGraphicFramePr>
        <p:xfrm>
          <a:off x="3568700" y="1164166"/>
          <a:ext cx="43561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100">
                  <a:extLst>
                    <a:ext uri="{9D8B030D-6E8A-4147-A177-3AD203B41FA5}">
                      <a16:colId xmlns:a16="http://schemas.microsoft.com/office/drawing/2014/main" val="3055247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kumimoji="0" lang="ru-RU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Экспериментариум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путь к познанию»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14005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890792"/>
              </p:ext>
            </p:extLst>
          </p:nvPr>
        </p:nvGraphicFramePr>
        <p:xfrm>
          <a:off x="4226902" y="1639145"/>
          <a:ext cx="2819400" cy="930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698756219"/>
                    </a:ext>
                  </a:extLst>
                </a:gridCol>
              </a:tblGrid>
              <a:tr h="93048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Студия</a:t>
                      </a:r>
                    </a:p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rtStreet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87684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80" y="1064931"/>
            <a:ext cx="2363988" cy="1892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26111" r="-1"/>
          <a:stretch/>
        </p:blipFill>
        <p:spPr>
          <a:xfrm>
            <a:off x="8555404" y="1064931"/>
            <a:ext cx="3457360" cy="18923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r="1528"/>
          <a:stretch/>
        </p:blipFill>
        <p:spPr>
          <a:xfrm>
            <a:off x="8685658" y="3047513"/>
            <a:ext cx="3327106" cy="19124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b="7888"/>
          <a:stretch/>
        </p:blipFill>
        <p:spPr>
          <a:xfrm>
            <a:off x="120680" y="3047513"/>
            <a:ext cx="2143175" cy="20088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25370" r="11944"/>
          <a:stretch/>
        </p:blipFill>
        <p:spPr>
          <a:xfrm>
            <a:off x="1538095" y="5181950"/>
            <a:ext cx="2309562" cy="15910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7" r="2099" b="3704"/>
          <a:stretch/>
        </p:blipFill>
        <p:spPr>
          <a:xfrm>
            <a:off x="5819655" y="2612318"/>
            <a:ext cx="2453293" cy="24440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08" r="2222"/>
          <a:stretch/>
        </p:blipFill>
        <p:spPr>
          <a:xfrm>
            <a:off x="4852352" y="5181950"/>
            <a:ext cx="3626951" cy="16022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665" y="2695252"/>
            <a:ext cx="3148104" cy="236107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9" r="556" b="15926"/>
          <a:stretch/>
        </p:blipFill>
        <p:spPr>
          <a:xfrm>
            <a:off x="8664240" y="5050278"/>
            <a:ext cx="3341117" cy="165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07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908551"/>
              </p:ext>
            </p:extLst>
          </p:nvPr>
        </p:nvGraphicFramePr>
        <p:xfrm>
          <a:off x="3568700" y="1164166"/>
          <a:ext cx="43561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100">
                  <a:extLst>
                    <a:ext uri="{9D8B030D-6E8A-4147-A177-3AD203B41FA5}">
                      <a16:colId xmlns:a16="http://schemas.microsoft.com/office/drawing/2014/main" val="3055247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kumimoji="0" lang="ru-RU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Экспериментариум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путь к познанию»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14005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302614"/>
              </p:ext>
            </p:extLst>
          </p:nvPr>
        </p:nvGraphicFramePr>
        <p:xfrm>
          <a:off x="4702004" y="1643258"/>
          <a:ext cx="22479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686397995"/>
                    </a:ext>
                  </a:extLst>
                </a:gridCol>
              </a:tblGrid>
              <a:tr h="566542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Студия</a:t>
                      </a:r>
                    </a:p>
                    <a:p>
                      <a:pPr algn="ctr"/>
                      <a:r>
                        <a:rPr lang="ru-RU" dirty="0"/>
                        <a:t>«СТЭМ»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38028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418" y="1011365"/>
            <a:ext cx="1139582" cy="8154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6" y="1011365"/>
            <a:ext cx="2783246" cy="20874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79238"/>
            <a:ext cx="2602417" cy="19518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988" y="2409187"/>
            <a:ext cx="2449878" cy="18438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904" y="4331390"/>
            <a:ext cx="2925264" cy="219966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047" y="3162571"/>
            <a:ext cx="2260464" cy="135289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6687" y="2432268"/>
            <a:ext cx="2685159" cy="214697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4810" y="2391590"/>
            <a:ext cx="2491817" cy="187907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3557" y="4331390"/>
            <a:ext cx="2898741" cy="227935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3426" y="4769894"/>
            <a:ext cx="1383318" cy="184084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97872" y="4769893"/>
            <a:ext cx="1545964" cy="184084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3889" r="2083" b="10741"/>
          <a:stretch/>
        </p:blipFill>
        <p:spPr>
          <a:xfrm>
            <a:off x="8585114" y="1019414"/>
            <a:ext cx="1821629" cy="133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9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6208" y="3453384"/>
            <a:ext cx="9022080" cy="1223962"/>
          </a:xfrm>
        </p:spPr>
        <p:txBody>
          <a:bodyPr anchor="t">
            <a:noAutofit/>
          </a:bodyPr>
          <a:lstStyle/>
          <a:p>
            <a:pPr algn="l"/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Спасибо!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DA65961-F32A-4000-9E44-D9EF82C86C2A}"/>
              </a:ext>
            </a:extLst>
          </p:cNvPr>
          <p:cNvSpPr/>
          <p:nvPr/>
        </p:nvSpPr>
        <p:spPr>
          <a:xfrm>
            <a:off x="2938943" y="5102252"/>
            <a:ext cx="9022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Helvetica Neue"/>
              </a:rPr>
              <a:t>Трусова Ирина Николаевна_ &lt;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ice1972@mail.ru&gt;</a:t>
            </a:r>
            <a:endParaRPr lang="ru-RU" b="1" dirty="0">
              <a:solidFill>
                <a:schemeClr val="bg1"/>
              </a:solidFill>
              <a:latin typeface="Helvetica Neue"/>
            </a:endParaRPr>
          </a:p>
          <a:p>
            <a:endParaRPr lang="ru-RU" b="1" dirty="0">
              <a:solidFill>
                <a:schemeClr val="bg1"/>
              </a:solidFill>
              <a:latin typeface="Helvetica Neue"/>
            </a:endParaRPr>
          </a:p>
          <a:p>
            <a:r>
              <a:rPr lang="ru-RU" b="1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Синельникова Татьяна Игоревна_ </a:t>
            </a:r>
            <a:r>
              <a:rPr lang="en-US" b="1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tatyana.sinelnikova2015@yandex.ru</a:t>
            </a:r>
            <a:endParaRPr lang="ru-RU" b="1" dirty="0">
              <a:solidFill>
                <a:schemeClr val="bg1"/>
              </a:solidFill>
              <a:latin typeface="Helvetica Neue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234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159</Words>
  <Application>Microsoft Office PowerPoint</Application>
  <PresentationFormat>Широкоэкранный</PresentationFormat>
  <Paragraphs>33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Helvetica Neue</vt:lpstr>
      <vt:lpstr>Times New Roman</vt:lpstr>
      <vt:lpstr>Тема Office</vt:lpstr>
      <vt:lpstr>Студии передового опыта «Экспериментариум: путь к познанию» интенсива «Эффективная начальная школа Подмосковья: лучшие практики»</vt:lpstr>
      <vt:lpstr>Презентация PowerPoint</vt:lpstr>
      <vt:lpstr>Презентация PowerPoint</vt:lpstr>
      <vt:lpstr>Презентация PowerPoint</vt:lpstr>
      <vt:lpstr>Презентация PowerPoint</vt:lpstr>
      <vt:lpstr>   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эффективности ускоренного обучения  в начальной школе</dc:title>
  <dc:creator>Сергей</dc:creator>
  <cp:lastModifiedBy>Елена Шаламова</cp:lastModifiedBy>
  <cp:revision>39</cp:revision>
  <dcterms:created xsi:type="dcterms:W3CDTF">2024-03-11T10:09:06Z</dcterms:created>
  <dcterms:modified xsi:type="dcterms:W3CDTF">2024-03-16T12:30:46Z</dcterms:modified>
</cp:coreProperties>
</file>