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58" r:id="rId4"/>
    <p:sldId id="268" r:id="rId5"/>
    <p:sldId id="259" r:id="rId6"/>
    <p:sldId id="263" r:id="rId7"/>
    <p:sldId id="265" r:id="rId8"/>
    <p:sldId id="260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1532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513B70-B143-408C-9AC0-70E2B299EBC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7EB43E-C31D-45A5-8FE9-0F9297293944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400" b="1" i="1" dirty="0">
              <a:solidFill>
                <a:schemeClr val="tx1"/>
              </a:solidFill>
            </a:rPr>
            <a:t>Выдвижение гипотезы (мозговой штурм) </a:t>
          </a:r>
          <a:endParaRPr lang="ru-RU" sz="1400" i="1" dirty="0">
            <a:solidFill>
              <a:schemeClr val="tx1"/>
            </a:solidFill>
          </a:endParaRPr>
        </a:p>
      </dgm:t>
    </dgm:pt>
    <dgm:pt modelId="{F7B6D178-EB5B-4D4D-998B-4032397948C7}" type="parTrans" cxnId="{F5B9F2A0-0D7A-40EC-B781-532B4113A932}">
      <dgm:prSet/>
      <dgm:spPr/>
      <dgm:t>
        <a:bodyPr/>
        <a:lstStyle/>
        <a:p>
          <a:endParaRPr lang="ru-RU"/>
        </a:p>
      </dgm:t>
    </dgm:pt>
    <dgm:pt modelId="{D4397998-8BE8-4C55-A369-F458899A10AB}" type="sibTrans" cxnId="{F5B9F2A0-0D7A-40EC-B781-532B4113A932}">
      <dgm:prSet/>
      <dgm:spPr/>
      <dgm:t>
        <a:bodyPr/>
        <a:lstStyle/>
        <a:p>
          <a:endParaRPr lang="ru-RU"/>
        </a:p>
      </dgm:t>
    </dgm:pt>
    <dgm:pt modelId="{61D807DA-1D3D-45D8-8714-955865A7A879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400" i="1" dirty="0">
              <a:solidFill>
                <a:schemeClr val="tx1"/>
              </a:solidFill>
            </a:rPr>
            <a:t> </a:t>
          </a:r>
          <a:r>
            <a:rPr lang="ru-RU" sz="1400" b="1" i="1" dirty="0">
              <a:solidFill>
                <a:schemeClr val="tx1"/>
              </a:solidFill>
            </a:rPr>
            <a:t>Выводы (установление связей) </a:t>
          </a:r>
        </a:p>
      </dgm:t>
    </dgm:pt>
    <dgm:pt modelId="{CC1FC92D-952B-4DB6-AE79-C1BAF55B76F2}" type="parTrans" cxnId="{231D53A7-97A2-401E-B9E8-E444A4853DBC}">
      <dgm:prSet/>
      <dgm:spPr/>
      <dgm:t>
        <a:bodyPr/>
        <a:lstStyle/>
        <a:p>
          <a:endParaRPr lang="ru-RU"/>
        </a:p>
      </dgm:t>
    </dgm:pt>
    <dgm:pt modelId="{E7747AA6-668F-41A1-B2D2-5A27079161B4}" type="sibTrans" cxnId="{231D53A7-97A2-401E-B9E8-E444A4853DBC}">
      <dgm:prSet/>
      <dgm:spPr/>
      <dgm:t>
        <a:bodyPr/>
        <a:lstStyle/>
        <a:p>
          <a:endParaRPr lang="ru-RU"/>
        </a:p>
      </dgm:t>
    </dgm:pt>
    <dgm:pt modelId="{F6D4B077-F653-4988-95B5-8A1ED5E16E81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b="1" i="1" dirty="0">
            <a:solidFill>
              <a:schemeClr val="tx1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i="1" dirty="0">
              <a:solidFill>
                <a:schemeClr val="tx1"/>
              </a:solidFill>
            </a:rPr>
            <a:t>Опыт (практическая деятельность)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b="1" i="1" dirty="0">
            <a:solidFill>
              <a:schemeClr val="tx1"/>
            </a:solidFill>
          </a:endParaRP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A3FDC52B-4A36-489E-AE0A-AB23CE6EF379}" type="parTrans" cxnId="{3022BA23-8B97-48C2-9837-8300B05E50A3}">
      <dgm:prSet/>
      <dgm:spPr/>
      <dgm:t>
        <a:bodyPr/>
        <a:lstStyle/>
        <a:p>
          <a:endParaRPr lang="ru-RU"/>
        </a:p>
      </dgm:t>
    </dgm:pt>
    <dgm:pt modelId="{C77993A2-7CAD-4218-A85C-504C05B48190}" type="sibTrans" cxnId="{3022BA23-8B97-48C2-9837-8300B05E50A3}">
      <dgm:prSet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9A9B7083-1141-4906-8230-6A3B9B4C7AE6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600" b="1" i="1" dirty="0">
              <a:solidFill>
                <a:schemeClr val="tx1"/>
              </a:solidFill>
            </a:rPr>
            <a:t>Наблюдение</a:t>
          </a:r>
        </a:p>
      </dgm:t>
    </dgm:pt>
    <dgm:pt modelId="{9BB3A9C8-0165-4E32-AC5B-0126AB37C175}" type="parTrans" cxnId="{BA00F19C-EFCE-4B51-900A-E7C1FA3FE32D}">
      <dgm:prSet/>
      <dgm:spPr/>
      <dgm:t>
        <a:bodyPr/>
        <a:lstStyle/>
        <a:p>
          <a:endParaRPr lang="ru-RU"/>
        </a:p>
      </dgm:t>
    </dgm:pt>
    <dgm:pt modelId="{C6B2C3A3-4C3A-45AE-A688-F54A3AA625EB}" type="sibTrans" cxnId="{BA00F19C-EFCE-4B51-900A-E7C1FA3FE32D}">
      <dgm:prSet/>
      <dgm:spPr/>
      <dgm:t>
        <a:bodyPr/>
        <a:lstStyle/>
        <a:p>
          <a:endParaRPr lang="ru-RU"/>
        </a:p>
      </dgm:t>
    </dgm:pt>
    <dgm:pt modelId="{576A8D01-574E-41DF-A7C6-DF7754F24332}">
      <dgm:prSet phldrT="[Текст]" custT="1"/>
      <dgm:spPr>
        <a:solidFill>
          <a:srgbClr val="FF66CC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i="1" dirty="0">
              <a:solidFill>
                <a:schemeClr val="tx1"/>
              </a:solidFill>
            </a:rPr>
            <a:t>Размышление об увиденном</a:t>
          </a: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i="1" dirty="0">
            <a:solidFill>
              <a:schemeClr val="tx1"/>
            </a:solidFill>
          </a:endParaRPr>
        </a:p>
      </dgm:t>
    </dgm:pt>
    <dgm:pt modelId="{89BDE9F6-B9F9-4783-B1DE-870CF1BB7B18}" type="parTrans" cxnId="{D345FECC-7676-468A-9905-EF546EE88A9B}">
      <dgm:prSet/>
      <dgm:spPr/>
      <dgm:t>
        <a:bodyPr/>
        <a:lstStyle/>
        <a:p>
          <a:endParaRPr lang="ru-RU"/>
        </a:p>
      </dgm:t>
    </dgm:pt>
    <dgm:pt modelId="{62701C6D-E4DC-4914-823B-306538262331}" type="sibTrans" cxnId="{D345FECC-7676-468A-9905-EF546EE88A9B}">
      <dgm:prSet/>
      <dgm:spPr/>
      <dgm:t>
        <a:bodyPr/>
        <a:lstStyle/>
        <a:p>
          <a:endParaRPr lang="ru-RU"/>
        </a:p>
      </dgm:t>
    </dgm:pt>
    <dgm:pt modelId="{500EE521-FF68-4AC4-A9BF-97FB03359536}" type="pres">
      <dgm:prSet presAssocID="{66513B70-B143-408C-9AC0-70E2B299EBC1}" presName="cycle" presStyleCnt="0">
        <dgm:presLayoutVars>
          <dgm:dir/>
          <dgm:resizeHandles val="exact"/>
        </dgm:presLayoutVars>
      </dgm:prSet>
      <dgm:spPr/>
    </dgm:pt>
    <dgm:pt modelId="{F8FB060E-0217-4E44-9E56-7B5CDF4E2E8B}" type="pres">
      <dgm:prSet presAssocID="{637EB43E-C31D-45A5-8FE9-0F9297293944}" presName="node" presStyleLbl="node1" presStyleIdx="0" presStyleCnt="5" custRadScaleRad="50931">
        <dgm:presLayoutVars>
          <dgm:bulletEnabled val="1"/>
        </dgm:presLayoutVars>
      </dgm:prSet>
      <dgm:spPr/>
    </dgm:pt>
    <dgm:pt modelId="{094AFC95-F88A-4A4B-9D78-BDCFCC49F581}" type="pres">
      <dgm:prSet presAssocID="{D4397998-8BE8-4C55-A369-F458899A10AB}" presName="sibTrans" presStyleLbl="sibTrans2D1" presStyleIdx="0" presStyleCnt="5"/>
      <dgm:spPr/>
    </dgm:pt>
    <dgm:pt modelId="{41565B38-0886-4F2B-ADD5-4E2220EF43B2}" type="pres">
      <dgm:prSet presAssocID="{D4397998-8BE8-4C55-A369-F458899A10AB}" presName="connectorText" presStyleLbl="sibTrans2D1" presStyleIdx="0" presStyleCnt="5"/>
      <dgm:spPr/>
    </dgm:pt>
    <dgm:pt modelId="{4509E6F1-210C-48E2-93D2-B948C9F9CAA7}" type="pres">
      <dgm:prSet presAssocID="{61D807DA-1D3D-45D8-8714-955865A7A879}" presName="node" presStyleLbl="node1" presStyleIdx="1" presStyleCnt="5" custRadScaleRad="154843" custRadScaleInc="-4153">
        <dgm:presLayoutVars>
          <dgm:bulletEnabled val="1"/>
        </dgm:presLayoutVars>
      </dgm:prSet>
      <dgm:spPr/>
    </dgm:pt>
    <dgm:pt modelId="{8757057C-E916-4AE5-8532-7702D71A426A}" type="pres">
      <dgm:prSet presAssocID="{E7747AA6-668F-41A1-B2D2-5A27079161B4}" presName="sibTrans" presStyleLbl="sibTrans2D1" presStyleIdx="1" presStyleCnt="5"/>
      <dgm:spPr/>
    </dgm:pt>
    <dgm:pt modelId="{FFF0742B-F80D-4FC4-84C4-1C09AEC8F7F5}" type="pres">
      <dgm:prSet presAssocID="{E7747AA6-668F-41A1-B2D2-5A27079161B4}" presName="connectorText" presStyleLbl="sibTrans2D1" presStyleIdx="1" presStyleCnt="5"/>
      <dgm:spPr/>
    </dgm:pt>
    <dgm:pt modelId="{88A46E36-277B-497D-9256-FCEF1C119DC7}" type="pres">
      <dgm:prSet presAssocID="{F6D4B077-F653-4988-95B5-8A1ED5E16E81}" presName="node" presStyleLbl="node1" presStyleIdx="2" presStyleCnt="5" custRadScaleRad="165736" custRadScaleInc="-84512">
        <dgm:presLayoutVars>
          <dgm:bulletEnabled val="1"/>
        </dgm:presLayoutVars>
      </dgm:prSet>
      <dgm:spPr/>
    </dgm:pt>
    <dgm:pt modelId="{CCE348C9-5D5A-4AF4-88C2-4AA25FB9BF77}" type="pres">
      <dgm:prSet presAssocID="{C77993A2-7CAD-4218-A85C-504C05B48190}" presName="sibTrans" presStyleLbl="sibTrans2D1" presStyleIdx="2" presStyleCnt="5" custLinFactNeighborX="2432" custLinFactNeighborY="89490"/>
      <dgm:spPr/>
    </dgm:pt>
    <dgm:pt modelId="{192A1471-F57E-47E8-AC34-9EEF52995E21}" type="pres">
      <dgm:prSet presAssocID="{C77993A2-7CAD-4218-A85C-504C05B48190}" presName="connectorText" presStyleLbl="sibTrans2D1" presStyleIdx="2" presStyleCnt="5"/>
      <dgm:spPr/>
    </dgm:pt>
    <dgm:pt modelId="{CC2A30D6-FD92-416B-AAE1-96E767EC324C}" type="pres">
      <dgm:prSet presAssocID="{9A9B7083-1141-4906-8230-6A3B9B4C7AE6}" presName="node" presStyleLbl="node1" presStyleIdx="3" presStyleCnt="5" custRadScaleRad="183894" custRadScaleInc="84927">
        <dgm:presLayoutVars>
          <dgm:bulletEnabled val="1"/>
        </dgm:presLayoutVars>
      </dgm:prSet>
      <dgm:spPr/>
    </dgm:pt>
    <dgm:pt modelId="{C176FC61-6482-440A-B680-05210649A7DB}" type="pres">
      <dgm:prSet presAssocID="{C6B2C3A3-4C3A-45AE-A688-F54A3AA625EB}" presName="sibTrans" presStyleLbl="sibTrans2D1" presStyleIdx="3" presStyleCnt="5"/>
      <dgm:spPr/>
    </dgm:pt>
    <dgm:pt modelId="{98089CBA-3AE2-4B38-900D-29C8250E8B33}" type="pres">
      <dgm:prSet presAssocID="{C6B2C3A3-4C3A-45AE-A688-F54A3AA625EB}" presName="connectorText" presStyleLbl="sibTrans2D1" presStyleIdx="3" presStyleCnt="5"/>
      <dgm:spPr/>
    </dgm:pt>
    <dgm:pt modelId="{D88714FA-229B-4BA8-A298-6AB6F1C1BE5F}" type="pres">
      <dgm:prSet presAssocID="{576A8D01-574E-41DF-A7C6-DF7754F24332}" presName="node" presStyleLbl="node1" presStyleIdx="4" presStyleCnt="5" custRadScaleRad="175097" custRadScaleInc="-2804">
        <dgm:presLayoutVars>
          <dgm:bulletEnabled val="1"/>
        </dgm:presLayoutVars>
      </dgm:prSet>
      <dgm:spPr/>
    </dgm:pt>
    <dgm:pt modelId="{8719EA93-F8AE-4B89-9918-BEE31C313DEF}" type="pres">
      <dgm:prSet presAssocID="{62701C6D-E4DC-4914-823B-306538262331}" presName="sibTrans" presStyleLbl="sibTrans2D1" presStyleIdx="4" presStyleCnt="5"/>
      <dgm:spPr/>
    </dgm:pt>
    <dgm:pt modelId="{DD5A51E4-2361-4D42-B593-7A5583FD6D20}" type="pres">
      <dgm:prSet presAssocID="{62701C6D-E4DC-4914-823B-306538262331}" presName="connectorText" presStyleLbl="sibTrans2D1" presStyleIdx="4" presStyleCnt="5"/>
      <dgm:spPr/>
    </dgm:pt>
  </dgm:ptLst>
  <dgm:cxnLst>
    <dgm:cxn modelId="{D9001B10-3F43-4814-8A15-E9D880C02295}" type="presOf" srcId="{61D807DA-1D3D-45D8-8714-955865A7A879}" destId="{4509E6F1-210C-48E2-93D2-B948C9F9CAA7}" srcOrd="0" destOrd="0" presId="urn:microsoft.com/office/officeart/2005/8/layout/cycle2"/>
    <dgm:cxn modelId="{70A4871A-72C2-4428-B3DD-AAB7EB797FCA}" type="presOf" srcId="{66513B70-B143-408C-9AC0-70E2B299EBC1}" destId="{500EE521-FF68-4AC4-A9BF-97FB03359536}" srcOrd="0" destOrd="0" presId="urn:microsoft.com/office/officeart/2005/8/layout/cycle2"/>
    <dgm:cxn modelId="{3022BA23-8B97-48C2-9837-8300B05E50A3}" srcId="{66513B70-B143-408C-9AC0-70E2B299EBC1}" destId="{F6D4B077-F653-4988-95B5-8A1ED5E16E81}" srcOrd="2" destOrd="0" parTransId="{A3FDC52B-4A36-489E-AE0A-AB23CE6EF379}" sibTransId="{C77993A2-7CAD-4218-A85C-504C05B48190}"/>
    <dgm:cxn modelId="{9412F424-2134-4137-8737-ACCF3C3B99C7}" type="presOf" srcId="{62701C6D-E4DC-4914-823B-306538262331}" destId="{8719EA93-F8AE-4B89-9918-BEE31C313DEF}" srcOrd="0" destOrd="0" presId="urn:microsoft.com/office/officeart/2005/8/layout/cycle2"/>
    <dgm:cxn modelId="{16740B33-6D62-4F25-987D-53B8C96A1C8F}" type="presOf" srcId="{D4397998-8BE8-4C55-A369-F458899A10AB}" destId="{41565B38-0886-4F2B-ADD5-4E2220EF43B2}" srcOrd="1" destOrd="0" presId="urn:microsoft.com/office/officeart/2005/8/layout/cycle2"/>
    <dgm:cxn modelId="{BB8E3E77-6EC0-49E5-B0C3-1F09C1D1E262}" type="presOf" srcId="{D4397998-8BE8-4C55-A369-F458899A10AB}" destId="{094AFC95-F88A-4A4B-9D78-BDCFCC49F581}" srcOrd="0" destOrd="0" presId="urn:microsoft.com/office/officeart/2005/8/layout/cycle2"/>
    <dgm:cxn modelId="{DAE40880-8D6B-49D4-8B46-6E6B17A48642}" type="presOf" srcId="{E7747AA6-668F-41A1-B2D2-5A27079161B4}" destId="{FFF0742B-F80D-4FC4-84C4-1C09AEC8F7F5}" srcOrd="1" destOrd="0" presId="urn:microsoft.com/office/officeart/2005/8/layout/cycle2"/>
    <dgm:cxn modelId="{7C10D891-720F-4981-A452-3FB0547FC099}" type="presOf" srcId="{62701C6D-E4DC-4914-823B-306538262331}" destId="{DD5A51E4-2361-4D42-B593-7A5583FD6D20}" srcOrd="1" destOrd="0" presId="urn:microsoft.com/office/officeart/2005/8/layout/cycle2"/>
    <dgm:cxn modelId="{BA00F19C-EFCE-4B51-900A-E7C1FA3FE32D}" srcId="{66513B70-B143-408C-9AC0-70E2B299EBC1}" destId="{9A9B7083-1141-4906-8230-6A3B9B4C7AE6}" srcOrd="3" destOrd="0" parTransId="{9BB3A9C8-0165-4E32-AC5B-0126AB37C175}" sibTransId="{C6B2C3A3-4C3A-45AE-A688-F54A3AA625EB}"/>
    <dgm:cxn modelId="{F5B9F2A0-0D7A-40EC-B781-532B4113A932}" srcId="{66513B70-B143-408C-9AC0-70E2B299EBC1}" destId="{637EB43E-C31D-45A5-8FE9-0F9297293944}" srcOrd="0" destOrd="0" parTransId="{F7B6D178-EB5B-4D4D-998B-4032397948C7}" sibTransId="{D4397998-8BE8-4C55-A369-F458899A10AB}"/>
    <dgm:cxn modelId="{231D53A7-97A2-401E-B9E8-E444A4853DBC}" srcId="{66513B70-B143-408C-9AC0-70E2B299EBC1}" destId="{61D807DA-1D3D-45D8-8714-955865A7A879}" srcOrd="1" destOrd="0" parTransId="{CC1FC92D-952B-4DB6-AE79-C1BAF55B76F2}" sibTransId="{E7747AA6-668F-41A1-B2D2-5A27079161B4}"/>
    <dgm:cxn modelId="{E1702CB1-6971-4A7E-86B7-7B038FA6DD2C}" type="presOf" srcId="{C6B2C3A3-4C3A-45AE-A688-F54A3AA625EB}" destId="{98089CBA-3AE2-4B38-900D-29C8250E8B33}" srcOrd="1" destOrd="0" presId="urn:microsoft.com/office/officeart/2005/8/layout/cycle2"/>
    <dgm:cxn modelId="{CA81A2B6-47BF-4D78-B256-CCEC90568542}" type="presOf" srcId="{637EB43E-C31D-45A5-8FE9-0F9297293944}" destId="{F8FB060E-0217-4E44-9E56-7B5CDF4E2E8B}" srcOrd="0" destOrd="0" presId="urn:microsoft.com/office/officeart/2005/8/layout/cycle2"/>
    <dgm:cxn modelId="{45848CC9-6C2B-4777-8EBD-8D5DC81EE26C}" type="presOf" srcId="{F6D4B077-F653-4988-95B5-8A1ED5E16E81}" destId="{88A46E36-277B-497D-9256-FCEF1C119DC7}" srcOrd="0" destOrd="0" presId="urn:microsoft.com/office/officeart/2005/8/layout/cycle2"/>
    <dgm:cxn modelId="{6DD974CA-BA11-4556-8456-7D8D62A72524}" type="presOf" srcId="{576A8D01-574E-41DF-A7C6-DF7754F24332}" destId="{D88714FA-229B-4BA8-A298-6AB6F1C1BE5F}" srcOrd="0" destOrd="0" presId="urn:microsoft.com/office/officeart/2005/8/layout/cycle2"/>
    <dgm:cxn modelId="{D345FECC-7676-468A-9905-EF546EE88A9B}" srcId="{66513B70-B143-408C-9AC0-70E2B299EBC1}" destId="{576A8D01-574E-41DF-A7C6-DF7754F24332}" srcOrd="4" destOrd="0" parTransId="{89BDE9F6-B9F9-4783-B1DE-870CF1BB7B18}" sibTransId="{62701C6D-E4DC-4914-823B-306538262331}"/>
    <dgm:cxn modelId="{2AB346DF-4C03-46FE-BB58-3EC27240E267}" type="presOf" srcId="{E7747AA6-668F-41A1-B2D2-5A27079161B4}" destId="{8757057C-E916-4AE5-8532-7702D71A426A}" srcOrd="0" destOrd="0" presId="urn:microsoft.com/office/officeart/2005/8/layout/cycle2"/>
    <dgm:cxn modelId="{BE80C1EA-1255-44B7-9862-765C64BC9612}" type="presOf" srcId="{C77993A2-7CAD-4218-A85C-504C05B48190}" destId="{192A1471-F57E-47E8-AC34-9EEF52995E21}" srcOrd="1" destOrd="0" presId="urn:microsoft.com/office/officeart/2005/8/layout/cycle2"/>
    <dgm:cxn modelId="{60CDD6EF-0489-4181-89C1-0D65D92677AA}" type="presOf" srcId="{9A9B7083-1141-4906-8230-6A3B9B4C7AE6}" destId="{CC2A30D6-FD92-416B-AAE1-96E767EC324C}" srcOrd="0" destOrd="0" presId="urn:microsoft.com/office/officeart/2005/8/layout/cycle2"/>
    <dgm:cxn modelId="{08685AF9-FB1B-4DFD-9E9A-0827AEB686FB}" type="presOf" srcId="{C6B2C3A3-4C3A-45AE-A688-F54A3AA625EB}" destId="{C176FC61-6482-440A-B680-05210649A7DB}" srcOrd="0" destOrd="0" presId="urn:microsoft.com/office/officeart/2005/8/layout/cycle2"/>
    <dgm:cxn modelId="{7A8193FA-0FF5-4E83-8DB9-D5B9E97BC08C}" type="presOf" srcId="{C77993A2-7CAD-4218-A85C-504C05B48190}" destId="{CCE348C9-5D5A-4AF4-88C2-4AA25FB9BF77}" srcOrd="0" destOrd="0" presId="urn:microsoft.com/office/officeart/2005/8/layout/cycle2"/>
    <dgm:cxn modelId="{094CF293-C7F9-4417-8A07-FCBC8DA1B429}" type="presParOf" srcId="{500EE521-FF68-4AC4-A9BF-97FB03359536}" destId="{F8FB060E-0217-4E44-9E56-7B5CDF4E2E8B}" srcOrd="0" destOrd="0" presId="urn:microsoft.com/office/officeart/2005/8/layout/cycle2"/>
    <dgm:cxn modelId="{EE8F655A-3F13-41E8-86A9-193C65A9973A}" type="presParOf" srcId="{500EE521-FF68-4AC4-A9BF-97FB03359536}" destId="{094AFC95-F88A-4A4B-9D78-BDCFCC49F581}" srcOrd="1" destOrd="0" presId="urn:microsoft.com/office/officeart/2005/8/layout/cycle2"/>
    <dgm:cxn modelId="{BFF50E9D-1942-48B0-AB78-3DD46B02E01A}" type="presParOf" srcId="{094AFC95-F88A-4A4B-9D78-BDCFCC49F581}" destId="{41565B38-0886-4F2B-ADD5-4E2220EF43B2}" srcOrd="0" destOrd="0" presId="urn:microsoft.com/office/officeart/2005/8/layout/cycle2"/>
    <dgm:cxn modelId="{8D277357-2E8A-4266-A2A3-23FE84F616D2}" type="presParOf" srcId="{500EE521-FF68-4AC4-A9BF-97FB03359536}" destId="{4509E6F1-210C-48E2-93D2-B948C9F9CAA7}" srcOrd="2" destOrd="0" presId="urn:microsoft.com/office/officeart/2005/8/layout/cycle2"/>
    <dgm:cxn modelId="{53BAB226-2C3E-465C-B5BD-3CE69CD43485}" type="presParOf" srcId="{500EE521-FF68-4AC4-A9BF-97FB03359536}" destId="{8757057C-E916-4AE5-8532-7702D71A426A}" srcOrd="3" destOrd="0" presId="urn:microsoft.com/office/officeart/2005/8/layout/cycle2"/>
    <dgm:cxn modelId="{94A8DF42-7EA6-4AFB-9C60-DE43E231B29F}" type="presParOf" srcId="{8757057C-E916-4AE5-8532-7702D71A426A}" destId="{FFF0742B-F80D-4FC4-84C4-1C09AEC8F7F5}" srcOrd="0" destOrd="0" presId="urn:microsoft.com/office/officeart/2005/8/layout/cycle2"/>
    <dgm:cxn modelId="{A01CA38B-3C69-4123-8A68-EE499C3186E2}" type="presParOf" srcId="{500EE521-FF68-4AC4-A9BF-97FB03359536}" destId="{88A46E36-277B-497D-9256-FCEF1C119DC7}" srcOrd="4" destOrd="0" presId="urn:microsoft.com/office/officeart/2005/8/layout/cycle2"/>
    <dgm:cxn modelId="{15CE2ADB-C7F0-40E2-B3DF-CE935D23A3CC}" type="presParOf" srcId="{500EE521-FF68-4AC4-A9BF-97FB03359536}" destId="{CCE348C9-5D5A-4AF4-88C2-4AA25FB9BF77}" srcOrd="5" destOrd="0" presId="urn:microsoft.com/office/officeart/2005/8/layout/cycle2"/>
    <dgm:cxn modelId="{EFD5A9B8-007C-4E2E-A42B-67C7A648E414}" type="presParOf" srcId="{CCE348C9-5D5A-4AF4-88C2-4AA25FB9BF77}" destId="{192A1471-F57E-47E8-AC34-9EEF52995E21}" srcOrd="0" destOrd="0" presId="urn:microsoft.com/office/officeart/2005/8/layout/cycle2"/>
    <dgm:cxn modelId="{EE6CD7DD-7659-4BA7-B49C-715ED463E012}" type="presParOf" srcId="{500EE521-FF68-4AC4-A9BF-97FB03359536}" destId="{CC2A30D6-FD92-416B-AAE1-96E767EC324C}" srcOrd="6" destOrd="0" presId="urn:microsoft.com/office/officeart/2005/8/layout/cycle2"/>
    <dgm:cxn modelId="{06481126-6049-412A-BA46-AA462624CD6C}" type="presParOf" srcId="{500EE521-FF68-4AC4-A9BF-97FB03359536}" destId="{C176FC61-6482-440A-B680-05210649A7DB}" srcOrd="7" destOrd="0" presId="urn:microsoft.com/office/officeart/2005/8/layout/cycle2"/>
    <dgm:cxn modelId="{79DF8E65-6934-409C-B89B-69DE019DA8A0}" type="presParOf" srcId="{C176FC61-6482-440A-B680-05210649A7DB}" destId="{98089CBA-3AE2-4B38-900D-29C8250E8B33}" srcOrd="0" destOrd="0" presId="urn:microsoft.com/office/officeart/2005/8/layout/cycle2"/>
    <dgm:cxn modelId="{D8E7843B-0A8B-464D-A035-5099FF90D4BB}" type="presParOf" srcId="{500EE521-FF68-4AC4-A9BF-97FB03359536}" destId="{D88714FA-229B-4BA8-A298-6AB6F1C1BE5F}" srcOrd="8" destOrd="0" presId="urn:microsoft.com/office/officeart/2005/8/layout/cycle2"/>
    <dgm:cxn modelId="{7D245408-102C-464D-A476-518B28B0CFAE}" type="presParOf" srcId="{500EE521-FF68-4AC4-A9BF-97FB03359536}" destId="{8719EA93-F8AE-4B89-9918-BEE31C313DEF}" srcOrd="9" destOrd="0" presId="urn:microsoft.com/office/officeart/2005/8/layout/cycle2"/>
    <dgm:cxn modelId="{D072F071-251D-446C-A9E9-9CE0347CC3DC}" type="presParOf" srcId="{8719EA93-F8AE-4B89-9918-BEE31C313DEF}" destId="{DD5A51E4-2361-4D42-B593-7A5583FD6D2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FB060E-0217-4E44-9E56-7B5CDF4E2E8B}">
      <dsp:nvSpPr>
        <dsp:cNvPr id="0" name=""/>
        <dsp:cNvSpPr/>
      </dsp:nvSpPr>
      <dsp:spPr>
        <a:xfrm>
          <a:off x="4830589" y="1100876"/>
          <a:ext cx="1752778" cy="1752778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1" kern="1200" dirty="0">
              <a:solidFill>
                <a:schemeClr val="tx1"/>
              </a:solidFill>
            </a:rPr>
            <a:t>Выдвижение гипотезы (мозговой штурм) </a:t>
          </a:r>
          <a:endParaRPr lang="ru-RU" sz="1400" i="1" kern="1200" dirty="0">
            <a:solidFill>
              <a:schemeClr val="tx1"/>
            </a:solidFill>
          </a:endParaRPr>
        </a:p>
      </dsp:txBody>
      <dsp:txXfrm>
        <a:off x="5087277" y="1357564"/>
        <a:ext cx="1239402" cy="1239402"/>
      </dsp:txXfrm>
    </dsp:sp>
    <dsp:sp modelId="{094AFC95-F88A-4A4B-9D78-BDCFCC49F581}">
      <dsp:nvSpPr>
        <dsp:cNvPr id="0" name=""/>
        <dsp:cNvSpPr/>
      </dsp:nvSpPr>
      <dsp:spPr>
        <a:xfrm rot="21582475">
          <a:off x="6916892" y="1673267"/>
          <a:ext cx="803543" cy="5915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>
        <a:off x="6916893" y="1792031"/>
        <a:ext cx="626074" cy="354938"/>
      </dsp:txXfrm>
    </dsp:sp>
    <dsp:sp modelId="{4509E6F1-210C-48E2-93D2-B948C9F9CAA7}">
      <dsp:nvSpPr>
        <dsp:cNvPr id="0" name=""/>
        <dsp:cNvSpPr/>
      </dsp:nvSpPr>
      <dsp:spPr>
        <a:xfrm>
          <a:off x="8099445" y="1084211"/>
          <a:ext cx="1752778" cy="1752778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1" kern="1200" dirty="0">
              <a:solidFill>
                <a:schemeClr val="tx1"/>
              </a:solidFill>
            </a:rPr>
            <a:t> </a:t>
          </a:r>
          <a:r>
            <a:rPr lang="ru-RU" sz="1400" b="1" i="1" kern="1200" dirty="0">
              <a:solidFill>
                <a:schemeClr val="tx1"/>
              </a:solidFill>
            </a:rPr>
            <a:t>Выводы (установление связей) </a:t>
          </a:r>
        </a:p>
      </dsp:txBody>
      <dsp:txXfrm>
        <a:off x="8356133" y="1340899"/>
        <a:ext cx="1239402" cy="1239402"/>
      </dsp:txXfrm>
    </dsp:sp>
    <dsp:sp modelId="{8757057C-E916-4AE5-8532-7702D71A426A}">
      <dsp:nvSpPr>
        <dsp:cNvPr id="0" name=""/>
        <dsp:cNvSpPr/>
      </dsp:nvSpPr>
      <dsp:spPr>
        <a:xfrm rot="5227139">
          <a:off x="8805174" y="2972321"/>
          <a:ext cx="472920" cy="5915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>
        <a:off x="8872547" y="3019785"/>
        <a:ext cx="331044" cy="354938"/>
      </dsp:txXfrm>
    </dsp:sp>
    <dsp:sp modelId="{88A46E36-277B-497D-9256-FCEF1C119DC7}">
      <dsp:nvSpPr>
        <dsp:cNvPr id="0" name=""/>
        <dsp:cNvSpPr/>
      </dsp:nvSpPr>
      <dsp:spPr>
        <a:xfrm>
          <a:off x="8232392" y="3725950"/>
          <a:ext cx="1752778" cy="1752778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300" b="1" i="1" kern="1200" dirty="0">
            <a:solidFill>
              <a:schemeClr val="tx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b="1" i="1" kern="1200" dirty="0">
              <a:solidFill>
                <a:schemeClr val="tx1"/>
              </a:solidFill>
            </a:rPr>
            <a:t>Опыт (практическая деятельность)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300" b="1" i="1" kern="1200" dirty="0">
            <a:solidFill>
              <a:schemeClr val="tx1"/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 dirty="0"/>
        </a:p>
      </dsp:txBody>
      <dsp:txXfrm>
        <a:off x="8489080" y="3982638"/>
        <a:ext cx="1239402" cy="1239402"/>
      </dsp:txXfrm>
    </dsp:sp>
    <dsp:sp modelId="{CCE348C9-5D5A-4AF4-88C2-4AA25FB9BF77}">
      <dsp:nvSpPr>
        <dsp:cNvPr id="0" name=""/>
        <dsp:cNvSpPr/>
      </dsp:nvSpPr>
      <dsp:spPr>
        <a:xfrm rot="10726861">
          <a:off x="4231092" y="4910611"/>
          <a:ext cx="2877601" cy="591562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 rot="10800000">
        <a:off x="4408541" y="5027035"/>
        <a:ext cx="2700132" cy="354938"/>
      </dsp:txXfrm>
    </dsp:sp>
    <dsp:sp modelId="{CC2A30D6-FD92-416B-AAE1-96E767EC324C}">
      <dsp:nvSpPr>
        <dsp:cNvPr id="0" name=""/>
        <dsp:cNvSpPr/>
      </dsp:nvSpPr>
      <dsp:spPr>
        <a:xfrm>
          <a:off x="1051803" y="3878743"/>
          <a:ext cx="1752778" cy="1752778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1" kern="1200" dirty="0">
              <a:solidFill>
                <a:schemeClr val="tx1"/>
              </a:solidFill>
            </a:rPr>
            <a:t>Наблюдение</a:t>
          </a:r>
        </a:p>
      </dsp:txBody>
      <dsp:txXfrm>
        <a:off x="1308491" y="4135431"/>
        <a:ext cx="1239402" cy="1239402"/>
      </dsp:txXfrm>
    </dsp:sp>
    <dsp:sp modelId="{C176FC61-6482-440A-B680-05210649A7DB}">
      <dsp:nvSpPr>
        <dsp:cNvPr id="0" name=""/>
        <dsp:cNvSpPr/>
      </dsp:nvSpPr>
      <dsp:spPr>
        <a:xfrm rot="16235448">
          <a:off x="1669301" y="3083244"/>
          <a:ext cx="546162" cy="5915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>
        <a:off x="1750381" y="3283476"/>
        <a:ext cx="382313" cy="354938"/>
      </dsp:txXfrm>
    </dsp:sp>
    <dsp:sp modelId="{D88714FA-229B-4BA8-A298-6AB6F1C1BE5F}">
      <dsp:nvSpPr>
        <dsp:cNvPr id="0" name=""/>
        <dsp:cNvSpPr/>
      </dsp:nvSpPr>
      <dsp:spPr>
        <a:xfrm>
          <a:off x="1080502" y="1095617"/>
          <a:ext cx="1752778" cy="1752778"/>
        </a:xfrm>
        <a:prstGeom prst="ellipse">
          <a:avLst/>
        </a:prstGeom>
        <a:solidFill>
          <a:srgbClr val="FF66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i="1" kern="1200" dirty="0">
              <a:solidFill>
                <a:schemeClr val="tx1"/>
              </a:solidFill>
            </a:rPr>
            <a:t>Размышление об увиденном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b="1" i="1" kern="1200" dirty="0">
            <a:solidFill>
              <a:schemeClr val="tx1"/>
            </a:solidFill>
          </a:endParaRPr>
        </a:p>
      </dsp:txBody>
      <dsp:txXfrm>
        <a:off x="1337190" y="1352305"/>
        <a:ext cx="1239402" cy="1239402"/>
      </dsp:txXfrm>
    </dsp:sp>
    <dsp:sp modelId="{8719EA93-F8AE-4B89-9918-BEE31C313DEF}">
      <dsp:nvSpPr>
        <dsp:cNvPr id="0" name=""/>
        <dsp:cNvSpPr/>
      </dsp:nvSpPr>
      <dsp:spPr>
        <a:xfrm rot="4821">
          <a:off x="3272687" y="1678812"/>
          <a:ext cx="1058575" cy="5915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>
        <a:off x="3272687" y="1797000"/>
        <a:ext cx="881106" cy="3549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EAC26-8CE4-4263-86DA-4A98F50AB1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DBC68FF-DC1B-4646-BF53-AA05A3AF5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D421FA-CC2A-4DAB-BE4E-852EF878D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6EC7CC-D3E9-4E55-B471-CB55C08B2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5F57E5-5D7E-49EF-823F-14A21CF30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424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F6DA2F-05FB-4BC8-961D-C8EE035DB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3F6F03-5B5C-4489-B912-7521821FD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84F557-CC5E-49E0-A74C-209754C31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27FE42-1F59-4610-9BA9-B7C58F653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D45C28-7AF1-4AA1-951C-652D0648F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712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4D7B4F5-76E5-482E-83DD-A2F3DD03BA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4EC5ED-53D3-49C6-BAC4-9DEA5F4133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008986-CBC7-413F-A4CE-672F106C1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775F61-BEAE-49E8-B81A-0948698C5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A8A8E7-3CC0-4F9C-80FD-0691C2638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087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50CF5-9177-42E2-B2B8-2BC8EE86E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CEB4B8-9B7B-49D7-AA15-3D9D5ACCE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EB2E04-CD95-4FD4-8D7E-75F1CF0F1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35D0C8-B1A3-42F9-861F-8D98C78CB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7BA691-55F6-43CC-88D3-2AEF08985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964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A5F232-E9BD-424B-96B1-AAAE66B67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C4B6E3-D84F-4E11-8C17-613C90DDD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73BA85-F5F3-42B7-B462-1180BA5A5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400478-6073-454D-95A9-A7936C2B0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521FD9-71AD-4AD2-BFB9-4EE95BDA1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681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F916B5-36E6-490C-846E-0B9F92539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E1A5BF-FEA1-4A46-B9A9-3A23DFA906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3EC172-7AF5-4BF4-836E-CDDEA90E5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E95AE4-D68F-4528-8682-553BC3A14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369D2-59A5-4DF2-8492-0BC699BC9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F66491-4B2D-4AF9-9902-DAE0D21EA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603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E0C710-9FE9-4D12-ADA2-40964ED08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8E8DE4-2198-4353-AA7E-3C21789D5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814136-0354-46E6-BE42-E1FD39EF5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3535B72-CF43-4349-B372-2621362DD0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31F594C-CEA2-41A8-BDCA-FABA5D1442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E05F368-62D3-41C2-A857-D4AAA9B78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0271F0-C130-4963-AD9B-231883FCD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9AC7EB4-C976-47F4-8083-911917CD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648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7871C-12D8-4870-8DCF-1340AAA9C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19068DC-5D4D-4593-97C7-41F0F0FEF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4563540-65A9-41E7-B8E9-5D001D6CD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CD9C2B5-2F68-47E2-9967-D39E5702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919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066F71-8E0C-4D7B-B180-A87EB28DB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42A821-8071-4D60-8599-3854FBA67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C004B75-802D-48D8-A605-CCB53B96F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088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275C44-3486-4166-89A5-745554E68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3C86C1-D099-4CF9-BEF8-C090882C9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BC7785-57A4-41C1-BA37-7C3A525D25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260892-774B-47EF-AF1F-DED3125B6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62CDF2-79D9-403F-B266-E05778C23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78FA2F-94A4-4058-910F-B3F74FA4F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652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2D43B4-F330-4BFA-9E55-078F1A3A5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D959222-C508-4EB9-8008-A735D38C8B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3A7788-B2C2-485E-B0BD-4A2482BFC2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A62ED2-029F-4152-A1F3-19832C26B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3FB50D-DCEF-4C8E-BFBF-E78CA984E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2011C6-5080-4D83-BC6F-02A53361E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554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C34356-58A2-4B05-9FC0-5D030DE44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C4F2B4-7FBD-448F-A92F-3F3C270CB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B1BED9-4EDA-45A5-860D-3D07121CB0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59D93-6D16-4485-8904-6B62A698D3FF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711C61-84D4-4FDE-8DC5-8CB4DD3A7A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2CF587-EAB8-4908-AB86-DF7E15F1CB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48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1C44A-B12A-46E1-8FB0-9E41B0E5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2763" y="2314393"/>
            <a:ext cx="8931529" cy="4358255"/>
          </a:xfrm>
        </p:spPr>
        <p:txBody>
          <a:bodyPr anchor="t">
            <a:noAutofit/>
          </a:bodyPr>
          <a:lstStyle/>
          <a:p>
            <a:pPr algn="l"/>
            <a:r>
              <a:rPr lang="ru-RU" sz="4400" b="1" dirty="0">
                <a:solidFill>
                  <a:schemeClr val="bg1"/>
                </a:solidFill>
                <a:cs typeface="Arial" panose="020B0604020202020204" pitchFamily="34" charset="0"/>
              </a:rPr>
              <a:t>Исследовательский проект «Геометрия в строительстве»</a:t>
            </a:r>
            <a:r>
              <a:rPr lang="ru-RU" sz="4400" b="1" dirty="0">
                <a:solidFill>
                  <a:schemeClr val="bg1"/>
                </a:solidFill>
                <a:cs typeface="Times New Roman" pitchFamily="18" charset="0"/>
              </a:rPr>
              <a:t> интенсива «Эффективная начальная школа Подмосковья: лучшие практики»</a:t>
            </a:r>
            <a:r>
              <a:rPr lang="ru-RU" sz="44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C03F9B-5FFB-4F09-844A-DBF2A8C154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72762" y="5568696"/>
            <a:ext cx="8931529" cy="1289304"/>
          </a:xfrm>
        </p:spPr>
        <p:txBody>
          <a:bodyPr>
            <a:normAutofit/>
          </a:bodyPr>
          <a:lstStyle/>
          <a:p>
            <a:pPr algn="l"/>
            <a:r>
              <a:rPr lang="ru-RU" sz="2000" b="1" i="0" dirty="0" err="1">
                <a:solidFill>
                  <a:schemeClr val="bg1"/>
                </a:solidFill>
                <a:effectLst/>
                <a:latin typeface="Helvetica Neue"/>
              </a:rPr>
              <a:t>Пятс</a:t>
            </a:r>
            <a:r>
              <a:rPr lang="ru-RU" sz="2000" b="1" i="0" dirty="0">
                <a:solidFill>
                  <a:schemeClr val="bg1"/>
                </a:solidFill>
                <a:effectLst/>
                <a:latin typeface="Helvetica Neue"/>
              </a:rPr>
              <a:t> Елена Викторовна, учитель начальных классов </a:t>
            </a:r>
          </a:p>
          <a:p>
            <a:pPr algn="l"/>
            <a:r>
              <a:rPr lang="ru-RU" sz="2000" b="1" i="0" dirty="0">
                <a:solidFill>
                  <a:schemeClr val="bg1"/>
                </a:solidFill>
                <a:effectLst/>
                <a:latin typeface="Helvetica Neue"/>
              </a:rPr>
              <a:t>МБОУ «Центр образования «Богородский», </a:t>
            </a:r>
          </a:p>
          <a:p>
            <a:pPr algn="l"/>
            <a:r>
              <a:rPr lang="ru-RU" sz="2000" b="1" i="0" dirty="0">
                <a:solidFill>
                  <a:schemeClr val="bg1"/>
                </a:solidFill>
                <a:effectLst/>
                <a:latin typeface="Helvetica Neue"/>
              </a:rPr>
              <a:t>Богородский городской округ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197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D6000-2572-4E21-915E-59235710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589" y="1407369"/>
            <a:ext cx="10824411" cy="939114"/>
          </a:xfrm>
        </p:spPr>
        <p:txBody>
          <a:bodyPr>
            <a:normAutofit fontScale="90000"/>
          </a:bodyPr>
          <a:lstStyle/>
          <a:p>
            <a:pPr algn="r"/>
            <a:r>
              <a:rPr lang="ru-RU" sz="3100" b="1" i="1" dirty="0">
                <a:solidFill>
                  <a:schemeClr val="accent1">
                    <a:lumMod val="50000"/>
                  </a:schemeClr>
                </a:solidFill>
              </a:rPr>
              <a:t>«Прошли века, но роль геометрии не изменилась. </a:t>
            </a:r>
            <a:br>
              <a:rPr lang="ru-RU" sz="3100" b="1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100" b="1" i="1" dirty="0">
                <a:solidFill>
                  <a:schemeClr val="accent1">
                    <a:lumMod val="50000"/>
                  </a:schemeClr>
                </a:solidFill>
              </a:rPr>
              <a:t>Она по прежнему остается грамматикой архитектора»</a:t>
            </a:r>
            <a:br>
              <a:rPr lang="ru-RU" sz="3100" b="1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100" b="1" i="1" dirty="0" err="1">
                <a:solidFill>
                  <a:schemeClr val="accent1">
                    <a:lumMod val="50000"/>
                  </a:schemeClr>
                </a:solidFill>
              </a:rPr>
              <a:t>Ле</a:t>
            </a:r>
            <a:r>
              <a:rPr lang="ru-RU" sz="3100" b="1" i="1" dirty="0">
                <a:solidFill>
                  <a:schemeClr val="accent1">
                    <a:lumMod val="50000"/>
                  </a:schemeClr>
                </a:solidFill>
              </a:rPr>
              <a:t> Корбюзье</a:t>
            </a:r>
            <a:br>
              <a:rPr lang="ru-RU" dirty="0"/>
            </a:br>
            <a:endParaRPr lang="ru-RU" dirty="0">
              <a:solidFill>
                <a:srgbClr val="15326C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E44179-F522-4B5C-B85E-76727AC7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716" y="1841157"/>
            <a:ext cx="7460415" cy="4802319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F3D6000-2572-4E21-915E-592357104791}"/>
              </a:ext>
            </a:extLst>
          </p:cNvPr>
          <p:cNvSpPr txBox="1">
            <a:spLocks/>
          </p:cNvSpPr>
          <p:nvPr/>
        </p:nvSpPr>
        <p:spPr>
          <a:xfrm>
            <a:off x="368969" y="2076975"/>
            <a:ext cx="11061030" cy="10541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15326C"/>
                </a:solidFill>
              </a:rPr>
              <a:t>Цель: определить значимость геометрии в строительстве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2F3D6000-2572-4E21-915E-592357104791}"/>
              </a:ext>
            </a:extLst>
          </p:cNvPr>
          <p:cNvSpPr txBox="1">
            <a:spLocks/>
          </p:cNvSpPr>
          <p:nvPr/>
        </p:nvSpPr>
        <p:spPr>
          <a:xfrm>
            <a:off x="368969" y="2730324"/>
            <a:ext cx="11061030" cy="8016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15326C"/>
                </a:solidFill>
              </a:rPr>
              <a:t>Задачи: 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F1E44179-F522-4B5C-B85E-76727AC785B1}"/>
              </a:ext>
            </a:extLst>
          </p:cNvPr>
          <p:cNvSpPr txBox="1">
            <a:spLocks/>
          </p:cNvSpPr>
          <p:nvPr/>
        </p:nvSpPr>
        <p:spPr>
          <a:xfrm>
            <a:off x="272718" y="3268864"/>
            <a:ext cx="7988966" cy="36806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Расширить общекультурный кругозор посредством знакомства с лучшими образцами произведений архитектурного искусства;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Выявить взаимосвязь свойств архитектурных сооружений с геометрическими формами. Создавать модели архитектурных сооружений из геометрических форм;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Зафиксировать геометрические навыки как теоретическую базу для выбора профессии в строительном сегменте.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7"/>
          <a:stretch/>
        </p:blipFill>
        <p:spPr bwMode="auto">
          <a:xfrm>
            <a:off x="8138502" y="3473116"/>
            <a:ext cx="3852469" cy="27825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5661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D6000-2572-4E21-915E-59235710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809" y="1070485"/>
            <a:ext cx="10824411" cy="93911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15326C"/>
                </a:solidFill>
              </a:rPr>
              <a:t>Модель исследовательского проекта «Геометрия в строительстве»</a:t>
            </a:r>
            <a:endParaRPr lang="ru-RU" dirty="0">
              <a:solidFill>
                <a:srgbClr val="15326C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E44179-F522-4B5C-B85E-76727AC7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716" y="1841157"/>
            <a:ext cx="7460415" cy="4802319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F3D6000-2572-4E21-915E-592357104791}"/>
              </a:ext>
            </a:extLst>
          </p:cNvPr>
          <p:cNvSpPr txBox="1">
            <a:spLocks/>
          </p:cNvSpPr>
          <p:nvPr/>
        </p:nvSpPr>
        <p:spPr>
          <a:xfrm>
            <a:off x="272717" y="3521676"/>
            <a:ext cx="7533774" cy="10541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solidFill>
                <a:srgbClr val="15326C"/>
              </a:solidFill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F1E44179-F522-4B5C-B85E-76727AC785B1}"/>
              </a:ext>
            </a:extLst>
          </p:cNvPr>
          <p:cNvSpPr txBox="1">
            <a:spLocks/>
          </p:cNvSpPr>
          <p:nvPr/>
        </p:nvSpPr>
        <p:spPr>
          <a:xfrm>
            <a:off x="272716" y="4575861"/>
            <a:ext cx="10792326" cy="3680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8441669"/>
              </p:ext>
            </p:extLst>
          </p:nvPr>
        </p:nvGraphicFramePr>
        <p:xfrm>
          <a:off x="457201" y="1050005"/>
          <a:ext cx="11413957" cy="5807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8"/>
          <a:stretch/>
        </p:blipFill>
        <p:spPr bwMode="auto">
          <a:xfrm>
            <a:off x="3962400" y="4040134"/>
            <a:ext cx="4523874" cy="26021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244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D6000-2572-4E21-915E-59235710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82" y="1022359"/>
            <a:ext cx="10824411" cy="93911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15326C"/>
                </a:solidFill>
              </a:rPr>
              <a:t>Примеры применения геометрии в строительстве</a:t>
            </a:r>
            <a:endParaRPr lang="ru-RU" dirty="0">
              <a:solidFill>
                <a:srgbClr val="15326C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E44179-F522-4B5C-B85E-76727AC7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717" y="1945431"/>
            <a:ext cx="7460415" cy="4802319"/>
          </a:xfrm>
        </p:spPr>
        <p:txBody>
          <a:bodyPr/>
          <a:lstStyle/>
          <a:p>
            <a:r>
              <a:rPr lang="ru-RU" b="1" dirty="0">
                <a:solidFill>
                  <a:srgbClr val="15326C"/>
                </a:solidFill>
              </a:rPr>
              <a:t>Создание архитектурных шедевров</a:t>
            </a:r>
          </a:p>
          <a:p>
            <a:r>
              <a:rPr lang="ru-RU" b="1" dirty="0">
                <a:solidFill>
                  <a:srgbClr val="15326C"/>
                </a:solidFill>
              </a:rPr>
              <a:t>Строительство </a:t>
            </a:r>
            <a:r>
              <a:rPr lang="ru-RU" b="1" dirty="0" err="1">
                <a:solidFill>
                  <a:srgbClr val="15326C"/>
                </a:solidFill>
              </a:rPr>
              <a:t>скайскрейперов</a:t>
            </a:r>
            <a:endParaRPr lang="ru-RU" b="1" dirty="0">
              <a:solidFill>
                <a:srgbClr val="15326C"/>
              </a:solidFill>
            </a:endParaRPr>
          </a:p>
          <a:p>
            <a:r>
              <a:rPr lang="ru-RU" b="1" dirty="0">
                <a:solidFill>
                  <a:srgbClr val="15326C"/>
                </a:solidFill>
              </a:rPr>
              <a:t>Здания – фракталы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F3D6000-2572-4E21-915E-592357104791}"/>
              </a:ext>
            </a:extLst>
          </p:cNvPr>
          <p:cNvSpPr txBox="1">
            <a:spLocks/>
          </p:cNvSpPr>
          <p:nvPr/>
        </p:nvSpPr>
        <p:spPr>
          <a:xfrm>
            <a:off x="272717" y="3521676"/>
            <a:ext cx="7533774" cy="10541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15326C"/>
                </a:solidFill>
              </a:rPr>
              <a:t>Какие виды строительства вам известны?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F1E44179-F522-4B5C-B85E-76727AC785B1}"/>
              </a:ext>
            </a:extLst>
          </p:cNvPr>
          <p:cNvSpPr txBox="1">
            <a:spLocks/>
          </p:cNvSpPr>
          <p:nvPr/>
        </p:nvSpPr>
        <p:spPr>
          <a:xfrm>
            <a:off x="272716" y="4575861"/>
            <a:ext cx="10792326" cy="3680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15326C"/>
                </a:solidFill>
              </a:rPr>
              <a:t>Транспортное строительство</a:t>
            </a:r>
          </a:p>
          <a:p>
            <a:r>
              <a:rPr lang="ru-RU" b="1" dirty="0">
                <a:solidFill>
                  <a:srgbClr val="15326C"/>
                </a:solidFill>
              </a:rPr>
              <a:t>Промышленное строительство</a:t>
            </a:r>
          </a:p>
          <a:p>
            <a:r>
              <a:rPr lang="ru-RU" b="1" dirty="0">
                <a:solidFill>
                  <a:srgbClr val="15326C"/>
                </a:solidFill>
              </a:rPr>
              <a:t>Гражданское строительство</a:t>
            </a:r>
          </a:p>
          <a:p>
            <a:r>
              <a:rPr lang="ru-RU" b="1" dirty="0">
                <a:solidFill>
                  <a:srgbClr val="15326C"/>
                </a:solidFill>
              </a:rPr>
              <a:t>Военное строительство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490" y="1613191"/>
            <a:ext cx="3668175" cy="23351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814" y="4550857"/>
            <a:ext cx="3386898" cy="20926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4102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8568990" y="2282057"/>
            <a:ext cx="3396338" cy="2090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D6000-2572-4E21-915E-59235710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96" y="1013540"/>
            <a:ext cx="11630526" cy="6025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15326C"/>
                </a:solidFill>
              </a:rPr>
              <a:t>Геометрия в сооружениях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E44179-F522-4B5C-B85E-76727AC7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90" y="1665231"/>
            <a:ext cx="9899904" cy="3680651"/>
          </a:xfrm>
        </p:spPr>
        <p:txBody>
          <a:bodyPr/>
          <a:lstStyle/>
          <a:p>
            <a:r>
              <a:rPr lang="ru-RU" dirty="0">
                <a:solidFill>
                  <a:srgbClr val="15326C"/>
                </a:solidFill>
              </a:rPr>
              <a:t>Самые впечатляющие сооружения мира</a:t>
            </a:r>
          </a:p>
          <a:p>
            <a:r>
              <a:rPr lang="ru-RU" dirty="0">
                <a:solidFill>
                  <a:srgbClr val="15326C"/>
                </a:solidFill>
              </a:rPr>
              <a:t>Оптические иллюзии в строительстве</a:t>
            </a:r>
          </a:p>
          <a:p>
            <a:r>
              <a:rPr lang="ru-RU" dirty="0">
                <a:solidFill>
                  <a:srgbClr val="15326C"/>
                </a:solidFill>
              </a:rPr>
              <a:t>Механические фокусы в строительстве</a:t>
            </a:r>
          </a:p>
          <a:p>
            <a:r>
              <a:rPr lang="ru-RU" dirty="0">
                <a:solidFill>
                  <a:srgbClr val="15326C"/>
                </a:solidFill>
              </a:rPr>
              <a:t>Топ-10 самых некрасивых зданий в мире</a:t>
            </a:r>
          </a:p>
          <a:p>
            <a:r>
              <a:rPr lang="ru-RU" dirty="0">
                <a:solidFill>
                  <a:srgbClr val="15326C"/>
                </a:solidFill>
              </a:rPr>
              <a:t>Реконструкция. Реставрация. Реновация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F3D6000-2572-4E21-915E-592357104791}"/>
              </a:ext>
            </a:extLst>
          </p:cNvPr>
          <p:cNvSpPr txBox="1">
            <a:spLocks/>
          </p:cNvSpPr>
          <p:nvPr/>
        </p:nvSpPr>
        <p:spPr>
          <a:xfrm>
            <a:off x="264696" y="4227666"/>
            <a:ext cx="8304294" cy="602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15326C"/>
                </a:solidFill>
              </a:rPr>
              <a:t>Городская архитектура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F1E44179-F522-4B5C-B85E-76727AC785B1}"/>
              </a:ext>
            </a:extLst>
          </p:cNvPr>
          <p:cNvSpPr txBox="1">
            <a:spLocks/>
          </p:cNvSpPr>
          <p:nvPr/>
        </p:nvSpPr>
        <p:spPr>
          <a:xfrm>
            <a:off x="264696" y="4935502"/>
            <a:ext cx="9899904" cy="3680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15326C"/>
                </a:solidFill>
              </a:rPr>
              <a:t>Современная архитектура г. Москвы</a:t>
            </a:r>
          </a:p>
          <a:p>
            <a:r>
              <a:rPr lang="ru-RU" dirty="0">
                <a:solidFill>
                  <a:srgbClr val="15326C"/>
                </a:solidFill>
              </a:rPr>
              <a:t>Современная архитектура г. Ногинска</a:t>
            </a:r>
          </a:p>
        </p:txBody>
      </p:sp>
      <p:pic>
        <p:nvPicPr>
          <p:cNvPr id="6" name="Объект 3"/>
          <p:cNvPicPr>
            <a:picLocks/>
          </p:cNvPicPr>
          <p:nvPr/>
        </p:nvPicPr>
        <p:blipFill rotWithShape="1">
          <a:blip r:embed="rId4"/>
          <a:srcRect l="673" t="1550" r="-1"/>
          <a:stretch/>
        </p:blipFill>
        <p:spPr>
          <a:xfrm>
            <a:off x="7066472" y="1665231"/>
            <a:ext cx="2213452" cy="1862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66"/>
          <a:stretch/>
        </p:blipFill>
        <p:spPr bwMode="auto">
          <a:xfrm>
            <a:off x="7179275" y="4353419"/>
            <a:ext cx="3672916" cy="2417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3131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D6000-2572-4E21-915E-59235710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74" y="1092494"/>
            <a:ext cx="11597427" cy="12355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15326C"/>
                </a:solidFill>
              </a:rPr>
              <a:t>Многогранники в архитектуре Архитектурные формы и стили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E44179-F522-4B5C-B85E-76727AC7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390" y="2162432"/>
            <a:ext cx="10814113" cy="4014531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15326C"/>
                </a:solidFill>
              </a:rPr>
              <a:t>Прямая призма</a:t>
            </a:r>
          </a:p>
          <a:p>
            <a:pPr marL="0" indent="0">
              <a:buNone/>
            </a:pPr>
            <a:r>
              <a:rPr lang="ru-RU" dirty="0">
                <a:solidFill>
                  <a:srgbClr val="15326C"/>
                </a:solidFill>
              </a:rPr>
              <a:t>Наклонная призма</a:t>
            </a:r>
          </a:p>
          <a:p>
            <a:pPr marL="0" indent="0">
              <a:buNone/>
            </a:pPr>
            <a:r>
              <a:rPr lang="ru-RU" dirty="0">
                <a:solidFill>
                  <a:srgbClr val="15326C"/>
                </a:solidFill>
              </a:rPr>
              <a:t>Правильная пирамида</a:t>
            </a:r>
          </a:p>
          <a:p>
            <a:pPr marL="0" indent="0">
              <a:buNone/>
            </a:pPr>
            <a:r>
              <a:rPr lang="ru-RU" dirty="0">
                <a:solidFill>
                  <a:srgbClr val="15326C"/>
                </a:solidFill>
              </a:rPr>
              <a:t>Усечённая пирамида</a:t>
            </a:r>
          </a:p>
          <a:p>
            <a:pPr marL="0" indent="0">
              <a:buNone/>
            </a:pPr>
            <a:r>
              <a:rPr lang="ru-RU" dirty="0">
                <a:solidFill>
                  <a:srgbClr val="15326C"/>
                </a:solidFill>
              </a:rPr>
              <a:t>Правильный многогранник</a:t>
            </a:r>
          </a:p>
          <a:p>
            <a:pPr marL="0" indent="0">
              <a:buNone/>
            </a:pPr>
            <a:r>
              <a:rPr lang="ru-RU" dirty="0">
                <a:solidFill>
                  <a:srgbClr val="15326C"/>
                </a:solidFill>
              </a:rPr>
              <a:t>Полуправильный многогранник</a:t>
            </a:r>
          </a:p>
          <a:p>
            <a:pPr marL="0" indent="0">
              <a:buNone/>
            </a:pPr>
            <a:r>
              <a:rPr lang="ru-RU" dirty="0">
                <a:solidFill>
                  <a:srgbClr val="15326C"/>
                </a:solidFill>
              </a:rPr>
              <a:t>Невыпуклый многогранник</a:t>
            </a: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53"/>
          <a:stretch/>
        </p:blipFill>
        <p:spPr bwMode="auto">
          <a:xfrm>
            <a:off x="5041557" y="2263190"/>
            <a:ext cx="2242289" cy="161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19"/>
          <a:stretch/>
        </p:blipFill>
        <p:spPr bwMode="auto">
          <a:xfrm>
            <a:off x="7211305" y="2902660"/>
            <a:ext cx="2324154" cy="1612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695" y="4184359"/>
            <a:ext cx="1885233" cy="1361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159" y="4955791"/>
            <a:ext cx="3006323" cy="1582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77"/>
          <a:stretch/>
        </p:blipFill>
        <p:spPr bwMode="auto">
          <a:xfrm>
            <a:off x="9480312" y="2328046"/>
            <a:ext cx="2526189" cy="1554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354" y="5472034"/>
            <a:ext cx="2488465" cy="130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573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D6000-2572-4E21-915E-59235710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052" y="1099751"/>
            <a:ext cx="11683855" cy="109385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15326C"/>
                </a:solidFill>
              </a:rPr>
              <a:t>Профессии, </a:t>
            </a:r>
            <a:br>
              <a:rPr lang="ru-RU" b="1" dirty="0">
                <a:solidFill>
                  <a:srgbClr val="15326C"/>
                </a:solidFill>
              </a:rPr>
            </a:br>
            <a:r>
              <a:rPr lang="ru-RU" b="1" dirty="0">
                <a:solidFill>
                  <a:srgbClr val="15326C"/>
                </a:solidFill>
              </a:rPr>
              <a:t>связанные с геометрией в строительстве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E44179-F522-4B5C-B85E-76727AC7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41" y="2496760"/>
            <a:ext cx="10822459" cy="3680203"/>
          </a:xfrm>
        </p:spPr>
        <p:txBody>
          <a:bodyPr/>
          <a:lstStyle/>
          <a:p>
            <a:endParaRPr lang="ru-RU" dirty="0">
              <a:solidFill>
                <a:srgbClr val="15326C"/>
              </a:solidFill>
            </a:endParaRPr>
          </a:p>
          <a:p>
            <a:r>
              <a:rPr lang="ru-RU" dirty="0">
                <a:solidFill>
                  <a:srgbClr val="15326C"/>
                </a:solidFill>
              </a:rPr>
              <a:t>Архитектор</a:t>
            </a:r>
          </a:p>
          <a:p>
            <a:r>
              <a:rPr lang="ru-RU" dirty="0">
                <a:solidFill>
                  <a:srgbClr val="15326C"/>
                </a:solidFill>
              </a:rPr>
              <a:t>Инженер</a:t>
            </a:r>
          </a:p>
          <a:p>
            <a:r>
              <a:rPr lang="ru-RU" dirty="0">
                <a:solidFill>
                  <a:srgbClr val="15326C"/>
                </a:solidFill>
              </a:rPr>
              <a:t>Дизайнер</a:t>
            </a:r>
          </a:p>
          <a:p>
            <a:r>
              <a:rPr lang="ru-RU" dirty="0">
                <a:solidFill>
                  <a:srgbClr val="15326C"/>
                </a:solidFill>
              </a:rPr>
              <a:t>Конструктор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696" y="2940908"/>
            <a:ext cx="5250592" cy="25997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170" y="2645493"/>
            <a:ext cx="2936038" cy="39296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864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1C44A-B12A-46E1-8FB0-9E41B0E5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6547" y="3285084"/>
            <a:ext cx="4143632" cy="1013254"/>
          </a:xfrm>
        </p:spPr>
        <p:txBody>
          <a:bodyPr anchor="t">
            <a:no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C03F9B-5FFB-4F09-844A-DBF2A8C154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51450" y="5223405"/>
            <a:ext cx="6955947" cy="1289304"/>
          </a:xfrm>
        </p:spPr>
        <p:txBody>
          <a:bodyPr>
            <a:normAutofit/>
          </a:bodyPr>
          <a:lstStyle/>
          <a:p>
            <a:pPr algn="l"/>
            <a:r>
              <a:rPr lang="ru-RU" b="1" i="0" dirty="0">
                <a:solidFill>
                  <a:schemeClr val="bg1"/>
                </a:solidFill>
                <a:effectLst/>
                <a:latin typeface="Helvetica Neue"/>
              </a:rPr>
              <a:t>Контакты: МБОУ «Центр образования «Богородский»</a:t>
            </a:r>
          </a:p>
          <a:p>
            <a:pPr algn="l"/>
            <a:r>
              <a:rPr lang="en-US" b="1" dirty="0" err="1">
                <a:solidFill>
                  <a:schemeClr val="bg1"/>
                </a:solidFill>
                <a:latin typeface="Helvetica Neue"/>
                <a:cs typeface="Arial" panose="020B0604020202020204" pitchFamily="34" charset="0"/>
              </a:rPr>
              <a:t>noginsk-bg@mail.ru</a:t>
            </a:r>
            <a:endParaRPr lang="en-US" b="1" dirty="0">
              <a:solidFill>
                <a:schemeClr val="bg1"/>
              </a:solidFill>
              <a:latin typeface="Helvetica Neue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2234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232</Words>
  <Application>Microsoft Office PowerPoint</Application>
  <PresentationFormat>Широкоэкранный</PresentationFormat>
  <Paragraphs>62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Helvetica Neue</vt:lpstr>
      <vt:lpstr>Тема Office</vt:lpstr>
      <vt:lpstr>Исследовательский проект «Геометрия в строительстве» интенсива «Эффективная начальная школа Подмосковья: лучшие практики» </vt:lpstr>
      <vt:lpstr>«Прошли века, но роль геометрии не изменилась.  Она по прежнему остается грамматикой архитектора» Ле Корбюзье </vt:lpstr>
      <vt:lpstr>Модель исследовательского проекта «Геометрия в строительстве»</vt:lpstr>
      <vt:lpstr>Примеры применения геометрии в строительстве</vt:lpstr>
      <vt:lpstr>Геометрия в сооружениях</vt:lpstr>
      <vt:lpstr>Многогранники в архитектуре Архитектурные формы и стили</vt:lpstr>
      <vt:lpstr>Профессии,  связанные с геометрией в строительстве</vt:lpstr>
      <vt:lpstr>Спасибо!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Показатели эффективности ускоренного обучения  в начальной школе</dc:title>
  <dc:creator>Сергей</dc:creator>
  <cp:lastModifiedBy>Елена Шаламова</cp:lastModifiedBy>
  <cp:revision>22</cp:revision>
  <dcterms:created xsi:type="dcterms:W3CDTF">2024-03-11T10:09:06Z</dcterms:created>
  <dcterms:modified xsi:type="dcterms:W3CDTF">2024-03-17T10:38:42Z</dcterms:modified>
</cp:coreProperties>
</file>