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BA864-038D-4C07-961C-1DFB102337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C39603-DFE6-4FE0-84BB-022B83C4B360}">
      <dgm:prSet phldrT="[Текст]" custT="1"/>
      <dgm:spPr/>
      <dgm:t>
        <a:bodyPr/>
        <a:lstStyle/>
        <a:p>
          <a:pPr algn="ctr"/>
          <a:r>
            <a:rPr lang="ru-RU" sz="2400" dirty="0"/>
            <a:t>Индивидуальные и групповые тематические консультации </a:t>
          </a:r>
        </a:p>
      </dgm:t>
    </dgm:pt>
    <dgm:pt modelId="{53621071-4FCD-4F9D-A5ED-20F17517D14E}" type="parTrans" cxnId="{3129D195-BEED-4C8A-B854-BD334C6EF3B0}">
      <dgm:prSet/>
      <dgm:spPr/>
      <dgm:t>
        <a:bodyPr/>
        <a:lstStyle/>
        <a:p>
          <a:endParaRPr lang="ru-RU"/>
        </a:p>
      </dgm:t>
    </dgm:pt>
    <dgm:pt modelId="{F3C1518E-9409-49B8-BFD1-03F458515185}" type="sibTrans" cxnId="{3129D195-BEED-4C8A-B854-BD334C6EF3B0}">
      <dgm:prSet/>
      <dgm:spPr/>
      <dgm:t>
        <a:bodyPr/>
        <a:lstStyle/>
        <a:p>
          <a:endParaRPr lang="ru-RU"/>
        </a:p>
      </dgm:t>
    </dgm:pt>
    <dgm:pt modelId="{B3D23A99-7A62-4D21-B12B-AF23F0DDAD96}">
      <dgm:prSet phldrT="[Текст]" custT="1"/>
      <dgm:spPr/>
      <dgm:t>
        <a:bodyPr/>
        <a:lstStyle/>
        <a:p>
          <a:pPr algn="ctr"/>
          <a:r>
            <a:rPr lang="ru-RU" sz="2400" dirty="0"/>
            <a:t>Родительские тренинги</a:t>
          </a:r>
        </a:p>
      </dgm:t>
    </dgm:pt>
    <dgm:pt modelId="{96B5BC14-3D86-4F68-98AC-E0CB5565DE2F}" type="parTrans" cxnId="{C747B0A0-68E3-40FF-8009-0F6F2DF1F248}">
      <dgm:prSet/>
      <dgm:spPr/>
      <dgm:t>
        <a:bodyPr/>
        <a:lstStyle/>
        <a:p>
          <a:endParaRPr lang="ru-RU"/>
        </a:p>
      </dgm:t>
    </dgm:pt>
    <dgm:pt modelId="{48C13E15-AF75-486A-98D3-CE81CDEA5E9A}" type="sibTrans" cxnId="{C747B0A0-68E3-40FF-8009-0F6F2DF1F248}">
      <dgm:prSet/>
      <dgm:spPr/>
      <dgm:t>
        <a:bodyPr/>
        <a:lstStyle/>
        <a:p>
          <a:endParaRPr lang="ru-RU"/>
        </a:p>
      </dgm:t>
    </dgm:pt>
    <dgm:pt modelId="{0FE96CF4-D8BE-44D8-955E-FBC63D435BC8}">
      <dgm:prSet phldrT="[Текст]" custT="1"/>
      <dgm:spPr/>
      <dgm:t>
        <a:bodyPr/>
        <a:lstStyle/>
        <a:p>
          <a:pPr algn="ctr"/>
          <a:r>
            <a:rPr lang="ru-RU" sz="2400" dirty="0"/>
            <a:t>Беседы и дискуссии</a:t>
          </a:r>
        </a:p>
      </dgm:t>
    </dgm:pt>
    <dgm:pt modelId="{6AF9B12F-6170-459B-BB79-F5F868B1A744}" type="parTrans" cxnId="{3B6F32AE-450F-464C-A012-B91784C7BD82}">
      <dgm:prSet/>
      <dgm:spPr/>
      <dgm:t>
        <a:bodyPr/>
        <a:lstStyle/>
        <a:p>
          <a:endParaRPr lang="ru-RU"/>
        </a:p>
      </dgm:t>
    </dgm:pt>
    <dgm:pt modelId="{C6B7FACF-988B-428C-BA2C-5A6FA4838960}" type="sibTrans" cxnId="{3B6F32AE-450F-464C-A012-B91784C7BD82}">
      <dgm:prSet/>
      <dgm:spPr/>
      <dgm:t>
        <a:bodyPr/>
        <a:lstStyle/>
        <a:p>
          <a:endParaRPr lang="ru-RU"/>
        </a:p>
      </dgm:t>
    </dgm:pt>
    <dgm:pt modelId="{DC98C0D2-4835-4401-BFB5-3E9F86BDB7CD}" type="pres">
      <dgm:prSet presAssocID="{722BA864-038D-4C07-961C-1DFB10233794}" presName="linear" presStyleCnt="0">
        <dgm:presLayoutVars>
          <dgm:animLvl val="lvl"/>
          <dgm:resizeHandles val="exact"/>
        </dgm:presLayoutVars>
      </dgm:prSet>
      <dgm:spPr/>
    </dgm:pt>
    <dgm:pt modelId="{C17AE835-ECD7-4508-86D0-A5370FDC768B}" type="pres">
      <dgm:prSet presAssocID="{69C39603-DFE6-4FE0-84BB-022B83C4B3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B3808F-4C39-4D2F-AE0E-9B1D317F310E}" type="pres">
      <dgm:prSet presAssocID="{F3C1518E-9409-49B8-BFD1-03F458515185}" presName="spacer" presStyleCnt="0"/>
      <dgm:spPr/>
    </dgm:pt>
    <dgm:pt modelId="{B7F8A599-ED7F-4188-A3C1-329D3448E8AB}" type="pres">
      <dgm:prSet presAssocID="{B3D23A99-7A62-4D21-B12B-AF23F0DDAD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CA31FB-8432-4000-AD8D-83903DD7E5AD}" type="pres">
      <dgm:prSet presAssocID="{48C13E15-AF75-486A-98D3-CE81CDEA5E9A}" presName="spacer" presStyleCnt="0"/>
      <dgm:spPr/>
    </dgm:pt>
    <dgm:pt modelId="{6D4A1FC3-26A8-4D55-9E09-7D7FBF2FE71A}" type="pres">
      <dgm:prSet presAssocID="{0FE96CF4-D8BE-44D8-955E-FBC63D435BC8}" presName="parentText" presStyleLbl="node1" presStyleIdx="2" presStyleCnt="3" custLinFactNeighborX="1277" custLinFactNeighborY="32180">
        <dgm:presLayoutVars>
          <dgm:chMax val="0"/>
          <dgm:bulletEnabled val="1"/>
        </dgm:presLayoutVars>
      </dgm:prSet>
      <dgm:spPr/>
    </dgm:pt>
  </dgm:ptLst>
  <dgm:cxnLst>
    <dgm:cxn modelId="{38AC3C69-3CD1-4FB3-95B4-0006FD8A4808}" type="presOf" srcId="{69C39603-DFE6-4FE0-84BB-022B83C4B360}" destId="{C17AE835-ECD7-4508-86D0-A5370FDC768B}" srcOrd="0" destOrd="0" presId="urn:microsoft.com/office/officeart/2005/8/layout/vList2"/>
    <dgm:cxn modelId="{3129D195-BEED-4C8A-B854-BD334C6EF3B0}" srcId="{722BA864-038D-4C07-961C-1DFB10233794}" destId="{69C39603-DFE6-4FE0-84BB-022B83C4B360}" srcOrd="0" destOrd="0" parTransId="{53621071-4FCD-4F9D-A5ED-20F17517D14E}" sibTransId="{F3C1518E-9409-49B8-BFD1-03F458515185}"/>
    <dgm:cxn modelId="{C747B0A0-68E3-40FF-8009-0F6F2DF1F248}" srcId="{722BA864-038D-4C07-961C-1DFB10233794}" destId="{B3D23A99-7A62-4D21-B12B-AF23F0DDAD96}" srcOrd="1" destOrd="0" parTransId="{96B5BC14-3D86-4F68-98AC-E0CB5565DE2F}" sibTransId="{48C13E15-AF75-486A-98D3-CE81CDEA5E9A}"/>
    <dgm:cxn modelId="{3B6F32AE-450F-464C-A012-B91784C7BD82}" srcId="{722BA864-038D-4C07-961C-1DFB10233794}" destId="{0FE96CF4-D8BE-44D8-955E-FBC63D435BC8}" srcOrd="2" destOrd="0" parTransId="{6AF9B12F-6170-459B-BB79-F5F868B1A744}" sibTransId="{C6B7FACF-988B-428C-BA2C-5A6FA4838960}"/>
    <dgm:cxn modelId="{DB0D86C9-AFFC-4B56-9769-10A7E7AD1E50}" type="presOf" srcId="{0FE96CF4-D8BE-44D8-955E-FBC63D435BC8}" destId="{6D4A1FC3-26A8-4D55-9E09-7D7FBF2FE71A}" srcOrd="0" destOrd="0" presId="urn:microsoft.com/office/officeart/2005/8/layout/vList2"/>
    <dgm:cxn modelId="{CECC25E1-6105-4F57-B3EE-17DA98826E8F}" type="presOf" srcId="{722BA864-038D-4C07-961C-1DFB10233794}" destId="{DC98C0D2-4835-4401-BFB5-3E9F86BDB7CD}" srcOrd="0" destOrd="0" presId="urn:microsoft.com/office/officeart/2005/8/layout/vList2"/>
    <dgm:cxn modelId="{4A4879E3-F0AC-486F-9846-701B942AC020}" type="presOf" srcId="{B3D23A99-7A62-4D21-B12B-AF23F0DDAD96}" destId="{B7F8A599-ED7F-4188-A3C1-329D3448E8AB}" srcOrd="0" destOrd="0" presId="urn:microsoft.com/office/officeart/2005/8/layout/vList2"/>
    <dgm:cxn modelId="{C8F2C8E0-78CD-4144-8854-585F07A83F99}" type="presParOf" srcId="{DC98C0D2-4835-4401-BFB5-3E9F86BDB7CD}" destId="{C17AE835-ECD7-4508-86D0-A5370FDC768B}" srcOrd="0" destOrd="0" presId="urn:microsoft.com/office/officeart/2005/8/layout/vList2"/>
    <dgm:cxn modelId="{4EA97C39-7210-469B-825B-9562AA25E25D}" type="presParOf" srcId="{DC98C0D2-4835-4401-BFB5-3E9F86BDB7CD}" destId="{05B3808F-4C39-4D2F-AE0E-9B1D317F310E}" srcOrd="1" destOrd="0" presId="urn:microsoft.com/office/officeart/2005/8/layout/vList2"/>
    <dgm:cxn modelId="{617AD919-E831-43FB-8B81-480EA7B9E90C}" type="presParOf" srcId="{DC98C0D2-4835-4401-BFB5-3E9F86BDB7CD}" destId="{B7F8A599-ED7F-4188-A3C1-329D3448E8AB}" srcOrd="2" destOrd="0" presId="urn:microsoft.com/office/officeart/2005/8/layout/vList2"/>
    <dgm:cxn modelId="{EF776D0C-37A1-405D-B0BE-C4E836B9EFB9}" type="presParOf" srcId="{DC98C0D2-4835-4401-BFB5-3E9F86BDB7CD}" destId="{88CA31FB-8432-4000-AD8D-83903DD7E5AD}" srcOrd="3" destOrd="0" presId="urn:microsoft.com/office/officeart/2005/8/layout/vList2"/>
    <dgm:cxn modelId="{60DD2BBD-E84E-4BC0-88F2-598C537DDD65}" type="presParOf" srcId="{DC98C0D2-4835-4401-BFB5-3E9F86BDB7CD}" destId="{6D4A1FC3-26A8-4D55-9E09-7D7FBF2FE7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AE835-ECD7-4508-86D0-A5370FDC768B}">
      <dsp:nvSpPr>
        <dsp:cNvPr id="0" name=""/>
        <dsp:cNvSpPr/>
      </dsp:nvSpPr>
      <dsp:spPr>
        <a:xfrm>
          <a:off x="0" y="7808"/>
          <a:ext cx="6746788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Индивидуальные и групповые тематические консультации </a:t>
          </a:r>
        </a:p>
      </dsp:txBody>
      <dsp:txXfrm>
        <a:off x="48433" y="56241"/>
        <a:ext cx="6649922" cy="895294"/>
      </dsp:txXfrm>
    </dsp:sp>
    <dsp:sp modelId="{B7F8A599-ED7F-4188-A3C1-329D3448E8AB}">
      <dsp:nvSpPr>
        <dsp:cNvPr id="0" name=""/>
        <dsp:cNvSpPr/>
      </dsp:nvSpPr>
      <dsp:spPr>
        <a:xfrm>
          <a:off x="0" y="1152608"/>
          <a:ext cx="6746788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Родительские тренинги</a:t>
          </a:r>
        </a:p>
      </dsp:txBody>
      <dsp:txXfrm>
        <a:off x="48433" y="1201041"/>
        <a:ext cx="6649922" cy="895294"/>
      </dsp:txXfrm>
    </dsp:sp>
    <dsp:sp modelId="{6D4A1FC3-26A8-4D55-9E09-7D7FBF2FE71A}">
      <dsp:nvSpPr>
        <dsp:cNvPr id="0" name=""/>
        <dsp:cNvSpPr/>
      </dsp:nvSpPr>
      <dsp:spPr>
        <a:xfrm>
          <a:off x="0" y="2305217"/>
          <a:ext cx="6746788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Беседы и дискуссии</a:t>
          </a:r>
        </a:p>
      </dsp:txBody>
      <dsp:txXfrm>
        <a:off x="48433" y="2353650"/>
        <a:ext cx="6649922" cy="89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file:///C:\Users\User8\Desktop\&#1055;&#1072;&#1083;&#1105;&#1085;&#1086;&#1074;&#1072;%20&#1054;.&#1040;.,%20&#1052;&#1041;&#1054;&#1059;%20&#1062;&#1054;%20&#8470;%2023%20(1).mp4" TargetMode="External"/><Relationship Id="rId1" Type="http://schemas.microsoft.com/office/2007/relationships/media" Target="file:///C:\Users\User8\Desktop\&#1055;&#1072;&#1083;&#1105;&#1085;&#1086;&#1074;&#1072;%20&#1054;.&#1040;.,%20&#1052;&#1041;&#1054;&#1059;%20&#1062;&#1054;%20&#8470;%2023%20(1)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1" y="2730390"/>
            <a:ext cx="9144000" cy="2273644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cap="all" dirty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Родительский клуб как форма взаимодействия педагогического сообщества и семьи</a:t>
            </a:r>
            <a:r>
              <a:rPr lang="ru-RU" sz="3200" b="1" cap="all" dirty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200" b="1" cap="all" dirty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Палёнова Ольга </a:t>
            </a:r>
            <a:r>
              <a:rPr lang="ru-RU" sz="2000" b="1" dirty="0" err="1">
                <a:solidFill>
                  <a:schemeClr val="bg1"/>
                </a:solidFill>
                <a:latin typeface="Helvetica Neue"/>
              </a:rPr>
              <a:t>Аноровна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r>
              <a:rPr lang="ru-RU" sz="2000" dirty="0">
                <a:solidFill>
                  <a:schemeClr val="bg1"/>
                </a:solidFill>
                <a:latin typeface="Helvetica Neue"/>
              </a:rPr>
              <a:t> учитель начальных классов,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Helvetica Neue"/>
              </a:rPr>
              <a:t> МБОУ «Центр образования № 23», 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653143"/>
            <a:ext cx="9899904" cy="154046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15326C"/>
                </a:solidFill>
              </a:rPr>
              <a:t>                         </a:t>
            </a:r>
            <a:r>
              <a:rPr lang="ru-RU" b="1" dirty="0">
                <a:solidFill>
                  <a:srgbClr val="002060"/>
                </a:solidFill>
              </a:rPr>
              <a:t>Цели и задачи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9" y="1776549"/>
            <a:ext cx="11306432" cy="4723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создание условий для эффективной совместной деятельности школы и семьи, оказывающей положительное влияние на развитие личности ребенка.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вовлечь родителей в единое образовательное пространство.</a:t>
            </a:r>
          </a:p>
          <a:p>
            <a:pPr marL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повысить уровень знаний родителей о возрастных, физиологических и психических особенностях детей начальной школы.</a:t>
            </a:r>
          </a:p>
          <a:p>
            <a:pPr marL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формировать положительное отношение к школе, готовность к участию в деятельности школы   и учебно-воспитательному процессу для устранения проблем в обучении и воспитании.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/>
            <a:endParaRPr 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/>
            <a:endParaRPr 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7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3" y="1099751"/>
            <a:ext cx="11788346" cy="109385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Нужен ли учителю контакт с семьей 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35" y="2310712"/>
            <a:ext cx="5198209" cy="4312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4844" y="2078044"/>
            <a:ext cx="5548184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4400" dirty="0">
                <a:solidFill>
                  <a:prstClr val="white"/>
                </a:solidFill>
                <a:latin typeface="Century Gothic" panose="020B0502020202020204"/>
              </a:rPr>
              <a:t>Родители учатся </a:t>
            </a:r>
            <a:endParaRPr lang="en-US" sz="4400" dirty="0">
              <a:solidFill>
                <a:prstClr val="white"/>
              </a:solidFill>
              <a:latin typeface="Century Gothic" panose="020B0502020202020204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4400" dirty="0">
                <a:solidFill>
                  <a:srgbClr val="002060"/>
                </a:solidFill>
              </a:rPr>
              <a:t>Родители учатся дважды: сначала сами, а потом со своими детьми…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4400" dirty="0">
                <a:solidFill>
                  <a:prstClr val="white"/>
                </a:solidFill>
                <a:latin typeface="Century Gothic" panose="020B0502020202020204"/>
              </a:rPr>
              <a:t> а потом со своими детьми…</a:t>
            </a:r>
          </a:p>
        </p:txBody>
      </p:sp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0" y="1161536"/>
            <a:ext cx="7587048" cy="16681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5326C"/>
                </a:solidFill>
              </a:rPr>
              <a:t>Родительский клуб как форма</a:t>
            </a:r>
            <a:br>
              <a:rPr lang="ru-RU" sz="3600" b="1" dirty="0">
                <a:solidFill>
                  <a:srgbClr val="15326C"/>
                </a:solidFill>
              </a:rPr>
            </a:br>
            <a:r>
              <a:rPr lang="ru-RU" sz="3600" b="1" dirty="0">
                <a:solidFill>
                  <a:srgbClr val="15326C"/>
                </a:solidFill>
              </a:rPr>
              <a:t>взаимодействия</a:t>
            </a:r>
            <a:br>
              <a:rPr lang="ru-RU" sz="3600" b="1" dirty="0">
                <a:solidFill>
                  <a:srgbClr val="15326C"/>
                </a:solidFill>
              </a:rPr>
            </a:br>
            <a:r>
              <a:rPr lang="ru-RU" sz="3600" b="1" dirty="0">
                <a:solidFill>
                  <a:srgbClr val="15326C"/>
                </a:solidFill>
              </a:rPr>
              <a:t>педагогического сообщества с семьёй 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790837"/>
              </p:ext>
            </p:extLst>
          </p:nvPr>
        </p:nvGraphicFramePr>
        <p:xfrm>
          <a:off x="1037969" y="3064476"/>
          <a:ext cx="6746788" cy="329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4" y="2051223"/>
            <a:ext cx="3847271" cy="4310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375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5900"/>
            <a:ext cx="4819607" cy="16764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15326C"/>
                </a:solidFill>
              </a:rPr>
              <a:t>Информационно-педагогические материалы для родителей</a:t>
            </a:r>
          </a:p>
        </p:txBody>
      </p:sp>
      <p:pic>
        <p:nvPicPr>
          <p:cNvPr id="11" name="Палёнова О.А., МБОУ ЦО № 23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3663" y="987425"/>
            <a:ext cx="3649662" cy="4873625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18983" y="3975100"/>
            <a:ext cx="4720281" cy="165258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Видеофрагмент внеурочного занятия в 1 классе</a:t>
            </a:r>
          </a:p>
        </p:txBody>
      </p:sp>
    </p:spTree>
    <p:extLst>
      <p:ext uri="{BB962C8B-B14F-4D97-AF65-F5344CB8AC3E}">
        <p14:creationId xmlns:p14="http://schemas.microsoft.com/office/powerpoint/2010/main" val="26141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214845"/>
            <a:ext cx="10997514" cy="1122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Родительские тренинги дают возможность родителям на время ощутить себя ребенком…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80" y="2337298"/>
            <a:ext cx="3762103" cy="368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06" y="2203931"/>
            <a:ext cx="3814354" cy="4362450"/>
          </a:xfrm>
          <a:prstGeom prst="roundRect">
            <a:avLst>
              <a:gd name="adj" fmla="val 106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864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9" y="1112108"/>
            <a:ext cx="9996616" cy="93780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Только в совместной работе учителя с родителями можно искать источники дальнейшего становления коллектива и личности.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dirty="0"/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6" y="2049915"/>
            <a:ext cx="3242401" cy="247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12" y="2049916"/>
            <a:ext cx="3317965" cy="247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9" y="4140926"/>
            <a:ext cx="3033035" cy="271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90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371" y="2972979"/>
            <a:ext cx="5577016" cy="1698214"/>
          </a:xfrm>
        </p:spPr>
        <p:txBody>
          <a:bodyPr anchor="t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968" y="4762690"/>
            <a:ext cx="7451124" cy="187585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latin typeface="Helvetica Neue"/>
              </a:rPr>
              <a:t>                   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Контакты:</a:t>
            </a:r>
            <a:r>
              <a:rPr lang="en-US" b="1" dirty="0">
                <a:solidFill>
                  <a:schemeClr val="bg1"/>
                </a:solidFill>
                <a:latin typeface="Helvetica Neue"/>
              </a:rPr>
              <a:t>+7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9</a:t>
            </a:r>
            <a:r>
              <a:rPr lang="en-US" b="1" dirty="0">
                <a:solidFill>
                  <a:schemeClr val="bg1"/>
                </a:solidFill>
                <a:latin typeface="Helvetica Neue"/>
              </a:rPr>
              <a:t>096878047</a:t>
            </a:r>
            <a:endParaRPr lang="ru-RU" b="1" dirty="0">
              <a:solidFill>
                <a:schemeClr val="bg1"/>
              </a:solidFill>
              <a:latin typeface="Helvetica Neue"/>
            </a:endParaRPr>
          </a:p>
          <a:p>
            <a:pPr algn="l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latin typeface="Helvetica Neue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                  </a:t>
            </a:r>
            <a:r>
              <a:rPr lang="en-US" b="1" dirty="0">
                <a:solidFill>
                  <a:schemeClr val="bg1"/>
                </a:solidFill>
                <a:latin typeface="Helvetica Neue"/>
              </a:rPr>
              <a:t>paola2911@mail.ru</a:t>
            </a:r>
          </a:p>
          <a:p>
            <a:pPr algn="l"/>
            <a:endParaRPr lang="en-US" b="1" dirty="0">
              <a:solidFill>
                <a:schemeClr val="bg1"/>
              </a:solidFill>
              <a:latin typeface="Helvetica Neue"/>
            </a:endParaRPr>
          </a:p>
          <a:p>
            <a:pPr algn="l"/>
            <a:endParaRPr lang="en-US" b="1" dirty="0">
              <a:solidFill>
                <a:schemeClr val="bg1"/>
              </a:solidFill>
              <a:latin typeface="Helvetica Neue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76" y="3822086"/>
            <a:ext cx="2330484" cy="23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171</Words>
  <Application>Microsoft Office PowerPoint</Application>
  <PresentationFormat>Широкоэкранный</PresentationFormat>
  <Paragraphs>32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Helvetica Neue</vt:lpstr>
      <vt:lpstr>Times New Roman</vt:lpstr>
      <vt:lpstr>Тема Office</vt:lpstr>
      <vt:lpstr>«Родительский клуб как форма взаимодействия педагогического сообщества и семьи» интенсива «Эффективная начальная школа Подмосковья: лучшие практики»</vt:lpstr>
      <vt:lpstr>                         Цели и задачи  </vt:lpstr>
      <vt:lpstr>Нужен ли учителю контакт с семьей ?</vt:lpstr>
      <vt:lpstr>Родительский клуб как форма взаимодействия педагогического сообщества с семьёй </vt:lpstr>
      <vt:lpstr>Информационно-педагогические материалы для родителей</vt:lpstr>
      <vt:lpstr>Родительские тренинги дают возможность родителям на время ощутить себя ребенком… </vt:lpstr>
      <vt:lpstr> Только в совместной работе учителя с родителями можно искать источники дальнейшего становления коллектива и личности.  </vt:lpstr>
      <vt:lpstr>        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50</cp:revision>
  <dcterms:created xsi:type="dcterms:W3CDTF">2024-03-11T10:09:06Z</dcterms:created>
  <dcterms:modified xsi:type="dcterms:W3CDTF">2024-03-16T12:37:18Z</dcterms:modified>
</cp:coreProperties>
</file>