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3" r:id="rId4"/>
    <p:sldId id="265" r:id="rId5"/>
    <p:sldId id="270" r:id="rId6"/>
    <p:sldId id="271" r:id="rId7"/>
    <p:sldId id="260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1532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9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00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CEAC26-8CE4-4263-86DA-4A98F50AB1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DBC68FF-DC1B-4646-BF53-AA05A3AF55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D421FA-CC2A-4DAB-BE4E-852EF878D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pPr/>
              <a:t>16.03.2024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16EC7CC-D3E9-4E55-B471-CB55C08B2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5F57E5-5D7E-49EF-823F-14A21CF30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3424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F6DA2F-05FB-4BC8-961D-C8EE035DB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F3F6F03-5B5C-4489-B912-7521821FDC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484F557-CC5E-49E0-A74C-209754C31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pPr/>
              <a:t>16.03.2024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527FE42-1F59-4610-9BA9-B7C58F653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D45C28-7AF1-4AA1-951C-652D0648F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27123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4D7B4F5-76E5-482E-83DD-A2F3DD03BA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24EC5ED-53D3-49C6-BAC4-9DEA5F4133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B008986-CBC7-413F-A4CE-672F106C1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pPr/>
              <a:t>16.03.2024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775F61-BEAE-49E8-B81A-0948698C5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1A8A8E7-3CC0-4F9C-80FD-0691C2638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087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250CF5-9177-42E2-B2B8-2BC8EE86E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0CEB4B8-9B7B-49D7-AA15-3D9D5ACCE9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EB2E04-CD95-4FD4-8D7E-75F1CF0F1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pPr/>
              <a:t>16.03.2024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35D0C8-B1A3-42F9-861F-8D98C78CB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57BA691-55F6-43CC-88D3-2AEF08985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4964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A5F232-E9BD-424B-96B1-AAAE66B67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5C4B6E3-D84F-4E11-8C17-613C90DDD6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73BA85-F5F3-42B7-B462-1180BA5A5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pPr/>
              <a:t>16.03.2024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9400478-6073-454D-95A9-A7936C2B0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521FD9-71AD-4AD2-BFB9-4EE95BDA1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5681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F916B5-36E6-490C-846E-0B9F92539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E1A5BF-FEA1-4A46-B9A9-3A23DFA906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E3EC172-7AF5-4BF4-836E-CDDEA90E50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FE95AE4-D68F-4528-8682-553BC3A14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pPr/>
              <a:t>16.03.2024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E369D2-59A5-4DF2-8492-0BC699BC9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BF66491-4B2D-4AF9-9902-DAE0D21EA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1603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E0C710-9FE9-4D12-ADA2-40964ED08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98E8DE4-2198-4353-AA7E-3C21789D5C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A814136-0354-46E6-BE42-E1FD39EF56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3535B72-CF43-4349-B372-2621362DD0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31F594C-CEA2-41A8-BDCA-FABA5D1442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E05F368-62D3-41C2-A857-D4AAA9B78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pPr/>
              <a:t>16.03.2024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00271F0-C130-4963-AD9B-231883FCD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9AC7EB4-C976-47F4-8083-911917CD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8648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27871C-12D8-4870-8DCF-1340AAA9C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19068DC-5D4D-4593-97C7-41F0F0FEF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pPr/>
              <a:t>16.03.2024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4563540-65A9-41E7-B8E9-5D001D6CD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CD9C2B5-2F68-47E2-9967-D39E57029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9919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7066F71-8E0C-4D7B-B180-A87EB28DB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pPr/>
              <a:t>16.03.2024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042A821-8071-4D60-8599-3854FBA67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C004B75-802D-48D8-A605-CCB53B96F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0088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275C44-3486-4166-89A5-745554E68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93C86C1-D099-4CF9-BEF8-C090882C9A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7BC7785-57A4-41C1-BA37-7C3A525D25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6260892-774B-47EF-AF1F-DED3125B6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pPr/>
              <a:t>16.03.2024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C62CDF2-79D9-403F-B266-E05778C23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678FA2F-94A4-4058-910F-B3F74FA4F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9652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2D43B4-F330-4BFA-9E55-078F1A3A5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D959222-C508-4EB9-8008-A735D38C8B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93A7788-B2C2-485E-B0BD-4A2482BFC2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BA62ED2-029F-4152-A1F3-19832C26B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pPr/>
              <a:t>16.03.2024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23FB50D-DCEF-4C8E-BFBF-E78CA984E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2011C6-5080-4D83-BC6F-02A53361E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7554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C34356-58A2-4B05-9FC0-5D030DE44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CC4F2B4-7FBD-448F-A92F-3F3C270CB5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B1BED9-4EDA-45A5-860D-3D07121CB0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F59D93-6D16-4485-8904-6B62A698D3FF}" type="datetimeFigureOut">
              <a:rPr lang="ru-RU" smtClean="0"/>
              <a:pPr/>
              <a:t>16.03.2024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711C61-84D4-4FDE-8DC5-8CB4DD3A7A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2CF587-EAB8-4908-AB86-DF7E15F1CB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ED5005-495D-4CFF-BB81-666AD112CE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1481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AC03F9B-5FFB-4F09-844A-DBF2A8C154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66748" y="5271276"/>
            <a:ext cx="6334298" cy="1289304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ru-RU" sz="2000" b="1" i="0" dirty="0">
                <a:solidFill>
                  <a:schemeClr val="bg1"/>
                </a:solidFill>
                <a:effectLst/>
                <a:latin typeface="Helvetica Neue"/>
              </a:rPr>
              <a:t>Останина Ольга Владимировна, </a:t>
            </a:r>
          </a:p>
          <a:p>
            <a:pPr algn="l"/>
            <a:r>
              <a:rPr lang="ru-RU" sz="2000" b="1" i="0" dirty="0">
                <a:solidFill>
                  <a:schemeClr val="bg1"/>
                </a:solidFill>
                <a:effectLst/>
                <a:latin typeface="Helvetica Neue"/>
              </a:rPr>
              <a:t>Угольнова </a:t>
            </a:r>
            <a:r>
              <a:rPr lang="ru-RU" sz="2000" b="1" dirty="0">
                <a:solidFill>
                  <a:schemeClr val="bg1"/>
                </a:solidFill>
                <a:latin typeface="Helvetica Neue"/>
              </a:rPr>
              <a:t>Наталья Григорьевна,</a:t>
            </a:r>
            <a:endParaRPr lang="ru-RU" sz="2000" b="0" i="0" dirty="0">
              <a:solidFill>
                <a:schemeClr val="bg1"/>
              </a:solidFill>
              <a:effectLst/>
              <a:latin typeface="Helvetica Neue"/>
            </a:endParaRPr>
          </a:p>
          <a:p>
            <a:pPr algn="l"/>
            <a:r>
              <a:rPr lang="ru-RU" sz="2000" b="0" i="0" dirty="0">
                <a:solidFill>
                  <a:schemeClr val="bg1"/>
                </a:solidFill>
                <a:effectLst/>
                <a:latin typeface="Helvetica Neue"/>
              </a:rPr>
              <a:t>учителя начальных классов МБОУ ЦО №45,</a:t>
            </a:r>
          </a:p>
          <a:p>
            <a:pPr algn="l"/>
            <a:r>
              <a:rPr lang="ru-RU" sz="2000" dirty="0">
                <a:solidFill>
                  <a:schemeClr val="bg1"/>
                </a:solidFill>
                <a:latin typeface="Helvetica Neue"/>
                <a:cs typeface="Arial" panose="020B0604020202020204" pitchFamily="34" charset="0"/>
              </a:rPr>
              <a:t>Богородский городской округ</a:t>
            </a:r>
            <a:endParaRPr lang="ru-R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85CB27-7682-4D1C-B40C-E7A93E9076D2}"/>
              </a:ext>
            </a:extLst>
          </p:cNvPr>
          <p:cNvSpPr txBox="1"/>
          <p:nvPr/>
        </p:nvSpPr>
        <p:spPr>
          <a:xfrm>
            <a:off x="2785000" y="2628749"/>
            <a:ext cx="92850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«Модульное оригами  в начальной школе в условиях реализации проекта» интенсива «Эффективная начальная школа Подмосковья: лучшие практики»</a:t>
            </a:r>
          </a:p>
          <a:p>
            <a:pPr algn="ctr"/>
            <a:endParaRPr lang="ru-RU" sz="36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C28EFBA0-FFB9-4F35-BB20-4DD1A89C1DAA}"/>
              </a:ext>
            </a:extLst>
          </p:cNvPr>
          <p:cNvSpPr txBox="1">
            <a:spLocks/>
          </p:cNvSpPr>
          <p:nvPr/>
        </p:nvSpPr>
        <p:spPr>
          <a:xfrm>
            <a:off x="591671" y="3698258"/>
            <a:ext cx="11008658" cy="187318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600" b="1" i="1" dirty="0">
              <a:solidFill>
                <a:schemeClr val="bg1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1971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C3C7E3-F293-48C3-B6B7-4776F18AF5FE}"/>
              </a:ext>
            </a:extLst>
          </p:cNvPr>
          <p:cNvSpPr txBox="1"/>
          <p:nvPr/>
        </p:nvSpPr>
        <p:spPr>
          <a:xfrm>
            <a:off x="263236" y="1059526"/>
            <a:ext cx="1177636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 «Модульное оригами»  — создание оптимальных организационно-педагогических условий для усвоения ребёнком практических навыков работы с бумагой, воспитание творческой активности, общее и творческое развитие личности.</a:t>
            </a:r>
          </a:p>
          <a:p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программы: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Обучающие:</a:t>
            </a:r>
          </a:p>
          <a:p>
            <a:pPr lvl="1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умение использовать различные технические приёмы при работе с бумагой;</a:t>
            </a:r>
          </a:p>
          <a:p>
            <a:pPr lvl="1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отрабатывать практические навыки работы с инструментами;</a:t>
            </a:r>
          </a:p>
          <a:p>
            <a:pPr lvl="1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осваивать навыки организации и планирования работы.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Развивающие:</a:t>
            </a:r>
          </a:p>
          <a:p>
            <a:pPr lvl="1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образное и пространственное мышление, фантазию ребёнка; аналитическое мышление и самоанализ; творческий потенциал ребёнка, его познавательную активность; психометрические качества личности; формировать художественный вкус и гармонию между формой и содержанием художественного образа.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Воспитательные:</a:t>
            </a:r>
          </a:p>
          <a:p>
            <a:pPr lvl="1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творческое мышление, стремление сделать что-либо нужное своими руками, терпение и упорство, необходимые при работе с бумагой; коммуникативную культуру, внимание и уважение к людям, терпимость к чужому мнению, умение работать в группе;</a:t>
            </a:r>
          </a:p>
          <a:p>
            <a:pPr lvl="1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комфортную среду педагогического общения между педагогом и учащимися.</a:t>
            </a:r>
          </a:p>
        </p:txBody>
      </p:sp>
    </p:spTree>
    <p:extLst>
      <p:ext uri="{BB962C8B-B14F-4D97-AF65-F5344CB8AC3E}">
        <p14:creationId xmlns:p14="http://schemas.microsoft.com/office/powerpoint/2010/main" val="370244392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B19B51D-4BEE-4932-8F50-CD35C84D489D}"/>
              </a:ext>
            </a:extLst>
          </p:cNvPr>
          <p:cNvSpPr txBox="1"/>
          <p:nvPr/>
        </p:nvSpPr>
        <p:spPr>
          <a:xfrm>
            <a:off x="4040068" y="1159681"/>
            <a:ext cx="45559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00CC"/>
                </a:solidFill>
                <a:latin typeface="Georgia" panose="02040502050405020303" pitchFamily="18" charset="0"/>
              </a:rPr>
              <a:t>Направления</a:t>
            </a:r>
          </a:p>
          <a:p>
            <a:pPr algn="ctr"/>
            <a:r>
              <a:rPr lang="ru-RU" sz="3200" b="1" dirty="0">
                <a:solidFill>
                  <a:srgbClr val="0000CC"/>
                </a:solidFill>
                <a:latin typeface="Georgia" panose="02040502050405020303" pitchFamily="18" charset="0"/>
              </a:rPr>
              <a:t>оригами</a:t>
            </a:r>
          </a:p>
        </p:txBody>
      </p: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FFDC7653-FDAA-4214-8056-E52DFE652E49}"/>
              </a:ext>
            </a:extLst>
          </p:cNvPr>
          <p:cNvCxnSpPr>
            <a:cxnSpLocks/>
          </p:cNvCxnSpPr>
          <p:nvPr/>
        </p:nvCxnSpPr>
        <p:spPr>
          <a:xfrm rot="-120000" flipH="1">
            <a:off x="3520635" y="2319571"/>
            <a:ext cx="1537855" cy="105294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BC606DC7-EFFC-4EAD-B063-A10D36FBD153}"/>
              </a:ext>
            </a:extLst>
          </p:cNvPr>
          <p:cNvCxnSpPr>
            <a:cxnSpLocks/>
          </p:cNvCxnSpPr>
          <p:nvPr/>
        </p:nvCxnSpPr>
        <p:spPr>
          <a:xfrm rot="15300000" flipH="1">
            <a:off x="7635578" y="2360218"/>
            <a:ext cx="1537855" cy="105294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DD3C4924-DBAB-464E-ABD5-43C3036E3F1F}"/>
              </a:ext>
            </a:extLst>
          </p:cNvPr>
          <p:cNvCxnSpPr>
            <a:cxnSpLocks/>
          </p:cNvCxnSpPr>
          <p:nvPr/>
        </p:nvCxnSpPr>
        <p:spPr>
          <a:xfrm flipH="1">
            <a:off x="4912989" y="2323959"/>
            <a:ext cx="1122260" cy="267942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017A663-BEBF-434F-839E-BE40FC70A07E}"/>
              </a:ext>
            </a:extLst>
          </p:cNvPr>
          <p:cNvSpPr txBox="1"/>
          <p:nvPr/>
        </p:nvSpPr>
        <p:spPr>
          <a:xfrm>
            <a:off x="2089812" y="3465590"/>
            <a:ext cx="29032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00CC"/>
                </a:solidFill>
                <a:latin typeface="Georgia" panose="02040502050405020303" pitchFamily="18" charset="0"/>
              </a:rPr>
              <a:t>Классическое</a:t>
            </a:r>
          </a:p>
          <a:p>
            <a:pPr algn="ctr"/>
            <a:r>
              <a:rPr lang="ru-RU" sz="2400" b="1" dirty="0">
                <a:solidFill>
                  <a:srgbClr val="0000CC"/>
                </a:solidFill>
                <a:latin typeface="Georgia" panose="02040502050405020303" pitchFamily="18" charset="0"/>
              </a:rPr>
              <a:t>оригами</a:t>
            </a:r>
          </a:p>
          <a:p>
            <a:pPr algn="ctr"/>
            <a:r>
              <a:rPr lang="ru-RU" sz="2400" b="1" dirty="0">
                <a:solidFill>
                  <a:srgbClr val="0000CC"/>
                </a:solidFill>
                <a:latin typeface="Georgia" panose="02040502050405020303" pitchFamily="18" charset="0"/>
              </a:rPr>
              <a:t>(1 класс)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14617D-C8B4-47AB-8036-590AE6033869}"/>
              </a:ext>
            </a:extLst>
          </p:cNvPr>
          <p:cNvSpPr txBox="1"/>
          <p:nvPr/>
        </p:nvSpPr>
        <p:spPr>
          <a:xfrm>
            <a:off x="3319570" y="5098153"/>
            <a:ext cx="29032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00CC"/>
                </a:solidFill>
                <a:latin typeface="Georgia" panose="02040502050405020303" pitchFamily="18" charset="0"/>
              </a:rPr>
              <a:t>Модульное</a:t>
            </a:r>
          </a:p>
          <a:p>
            <a:pPr algn="ctr"/>
            <a:r>
              <a:rPr lang="ru-RU" sz="2400" b="1" dirty="0">
                <a:solidFill>
                  <a:srgbClr val="0000CC"/>
                </a:solidFill>
                <a:latin typeface="Georgia" panose="02040502050405020303" pitchFamily="18" charset="0"/>
              </a:rPr>
              <a:t>оригами</a:t>
            </a:r>
          </a:p>
          <a:p>
            <a:pPr algn="ctr"/>
            <a:r>
              <a:rPr lang="ru-RU" sz="2400" b="1" dirty="0">
                <a:solidFill>
                  <a:srgbClr val="0000CC"/>
                </a:solidFill>
                <a:latin typeface="Georgia" panose="02040502050405020303" pitchFamily="18" charset="0"/>
              </a:rPr>
              <a:t>(2-4 классы)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3A1D41C-20B8-45A6-8B57-4BA50C36925F}"/>
              </a:ext>
            </a:extLst>
          </p:cNvPr>
          <p:cNvSpPr txBox="1"/>
          <p:nvPr/>
        </p:nvSpPr>
        <p:spPr>
          <a:xfrm>
            <a:off x="7708629" y="3504870"/>
            <a:ext cx="29670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00CC"/>
                </a:solidFill>
                <a:latin typeface="Georgia" panose="02040502050405020303" pitchFamily="18" charset="0"/>
              </a:rPr>
              <a:t>Киригами</a:t>
            </a:r>
          </a:p>
          <a:p>
            <a:pPr algn="ctr"/>
            <a:r>
              <a:rPr lang="ru-RU" sz="2400" b="1" dirty="0">
                <a:solidFill>
                  <a:srgbClr val="0000CC"/>
                </a:solidFill>
                <a:latin typeface="Georgia" panose="02040502050405020303" pitchFamily="18" charset="0"/>
              </a:rPr>
              <a:t>(конец 4 класса)</a:t>
            </a:r>
          </a:p>
        </p:txBody>
      </p: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FCA72D46-ED9A-4A9B-9532-7001B9775C4D}"/>
              </a:ext>
            </a:extLst>
          </p:cNvPr>
          <p:cNvCxnSpPr>
            <a:cxnSpLocks/>
          </p:cNvCxnSpPr>
          <p:nvPr/>
        </p:nvCxnSpPr>
        <p:spPr>
          <a:xfrm rot="-2700000" flipH="1">
            <a:off x="6769256" y="2319573"/>
            <a:ext cx="1122260" cy="267942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FDC37308-FDDE-4C9C-B538-72589A5815D2}"/>
              </a:ext>
            </a:extLst>
          </p:cNvPr>
          <p:cNvSpPr txBox="1"/>
          <p:nvPr/>
        </p:nvSpPr>
        <p:spPr>
          <a:xfrm>
            <a:off x="6592713" y="5103752"/>
            <a:ext cx="29670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Georgia" panose="02040502050405020303" pitchFamily="18" charset="0"/>
              </a:rPr>
              <a:t>Paper craft</a:t>
            </a:r>
            <a:endParaRPr lang="ru-RU" sz="2400" b="1" dirty="0">
              <a:solidFill>
                <a:srgbClr val="0000CC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2400" b="1" dirty="0">
                <a:solidFill>
                  <a:srgbClr val="0000CC"/>
                </a:solidFill>
                <a:latin typeface="Georgia" panose="02040502050405020303" pitchFamily="18" charset="0"/>
              </a:rPr>
              <a:t>(</a:t>
            </a:r>
            <a:r>
              <a:rPr lang="en-US" sz="2400" b="1" dirty="0">
                <a:solidFill>
                  <a:srgbClr val="0000CC"/>
                </a:solidFill>
                <a:latin typeface="Georgia" panose="02040502050405020303" pitchFamily="18" charset="0"/>
              </a:rPr>
              <a:t>3-</a:t>
            </a:r>
            <a:r>
              <a:rPr lang="ru-RU" sz="2400" b="1" dirty="0">
                <a:solidFill>
                  <a:srgbClr val="0000CC"/>
                </a:solidFill>
                <a:latin typeface="Georgia" panose="02040502050405020303" pitchFamily="18" charset="0"/>
              </a:rPr>
              <a:t>4 классы)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6A61F96-4161-45FC-A9D3-D17DE78D08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78"/>
          <a:stretch/>
        </p:blipFill>
        <p:spPr>
          <a:xfrm>
            <a:off x="141717" y="1113801"/>
            <a:ext cx="3356166" cy="2291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72968BBF-9AEE-460F-BF6A-DB7E5E3757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7365" y="4665919"/>
            <a:ext cx="2378034" cy="2045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C28E103-E8F1-4AAB-9499-0018112C7BA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5" t="2139" r="7612" b="4242"/>
          <a:stretch/>
        </p:blipFill>
        <p:spPr>
          <a:xfrm>
            <a:off x="9237485" y="1122177"/>
            <a:ext cx="2812798" cy="2365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FFEDCC1D-9B1A-4148-8113-9C0CF5F1A8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9771" y="4276398"/>
            <a:ext cx="2370411" cy="24857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52207992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BFB181E-C2FD-40B7-BAD0-48AEF7BD55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88" y="1496290"/>
            <a:ext cx="5176166" cy="50744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FA33729-5F6F-47C7-A9F4-47A1EBA2A46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1" r="4032" b="717"/>
          <a:stretch/>
        </p:blipFill>
        <p:spPr>
          <a:xfrm>
            <a:off x="5580001" y="1280462"/>
            <a:ext cx="6440311" cy="5506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11723811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F0E3266-2752-41D6-9B3F-FDD3691351EF}"/>
              </a:ext>
            </a:extLst>
          </p:cNvPr>
          <p:cNvSpPr txBox="1"/>
          <p:nvPr/>
        </p:nvSpPr>
        <p:spPr>
          <a:xfrm>
            <a:off x="8122950" y="1188692"/>
            <a:ext cx="45559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00CC"/>
                </a:solidFill>
                <a:latin typeface="Georgia" panose="02040502050405020303" pitchFamily="18" charset="0"/>
              </a:rPr>
              <a:t>Наше </a:t>
            </a:r>
          </a:p>
          <a:p>
            <a:pPr algn="ctr"/>
            <a:r>
              <a:rPr lang="ru-RU" sz="3200" b="1" dirty="0">
                <a:solidFill>
                  <a:srgbClr val="0000CC"/>
                </a:solidFill>
                <a:latin typeface="Georgia" panose="02040502050405020303" pitchFamily="18" charset="0"/>
              </a:rPr>
              <a:t>творчество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E7A2D17-7E9C-41A5-9813-11F8DB68A9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16435" y="2472281"/>
            <a:ext cx="3168989" cy="42253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3CF3749-994D-40D4-9B58-C16662D674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268" y="2131704"/>
            <a:ext cx="2348988" cy="41000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340FE2F-A814-4437-81C6-3C500A3BE9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706" y="3673304"/>
            <a:ext cx="2104406" cy="30242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17003CF-CD40-44CA-B355-76A04F1212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51" y="3606928"/>
            <a:ext cx="3019843" cy="30906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5FA1B88-7F2A-4C43-9B44-2E2DC68BA6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431" y="1055246"/>
            <a:ext cx="3173655" cy="2551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CDE4A35-E045-4EE6-A6CE-AB8B7F9476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45" y="1112584"/>
            <a:ext cx="2320653" cy="2560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78660907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ED50EAD-A3E2-41F4-95A1-1D1681A48B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4"/>
          <a:stretch/>
        </p:blipFill>
        <p:spPr>
          <a:xfrm>
            <a:off x="5829588" y="1210150"/>
            <a:ext cx="6362412" cy="5363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20240315_083338.jpg">
            <a:extLst>
              <a:ext uri="{FF2B5EF4-FFF2-40B4-BE49-F238E27FC236}">
                <a16:creationId xmlns:a16="http://schemas.microsoft.com/office/drawing/2014/main" id="{DF9B7D4A-0994-4031-9243-1BE76714DF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 contrast="1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4617" t="365" r="4781"/>
          <a:stretch>
            <a:fillRect/>
          </a:stretch>
        </p:blipFill>
        <p:spPr>
          <a:xfrm>
            <a:off x="258479" y="1594491"/>
            <a:ext cx="5571109" cy="45949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0945171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B1C44A-B12A-46E1-8FB0-9E41B0E571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73643" y="2600048"/>
            <a:ext cx="8999015" cy="2875927"/>
          </a:xfrm>
        </p:spPr>
        <p:txBody>
          <a:bodyPr anchor="t">
            <a:noAutofit/>
          </a:bodyPr>
          <a:lstStyle/>
          <a:p>
            <a:pPr algn="l"/>
            <a:r>
              <a:rPr lang="ru-RU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Спасибо!</a:t>
            </a:r>
            <a:b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Контакты: 8-916-281-61-61 (Останина Ольга Владимировна)</a:t>
            </a:r>
            <a:b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olgakochepasova@yandex.ru</a:t>
            </a:r>
            <a:b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</a:t>
            </a:r>
            <a:r>
              <a:rPr lang="ru-RU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8-903-733-34-69 (Угольнова Наталья Григорьевна)</a:t>
            </a:r>
            <a:br>
              <a:rPr lang="ru-RU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</a:t>
            </a:r>
            <a:r>
              <a:rPr lang="en-US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Natali.ugolnova@yandex.ru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223437"/>
      </p:ext>
    </p:extLst>
  </p:cSld>
  <p:clrMapOvr>
    <a:masterClrMapping/>
  </p:clrMapOvr>
  <p:transition spd="slow">
    <p:wedge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523</TotalTime>
  <Words>78</Words>
  <Application>Microsoft Office PowerPoint</Application>
  <PresentationFormat>Широкоэкранный</PresentationFormat>
  <Paragraphs>32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4" baseType="lpstr">
      <vt:lpstr>Arial</vt:lpstr>
      <vt:lpstr>Calibri</vt:lpstr>
      <vt:lpstr>Calibri Light</vt:lpstr>
      <vt:lpstr>Georgia</vt:lpstr>
      <vt:lpstr>Helvetica Neue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Спасибо!    Контакты: 8-916-281-61-61 (Останина Ольга Владимировна)                       olgakochepasova@yandex.ru                       8-903-733-34-69 (Угольнова Наталья Григорьевна)                       Natali.ugolnova@yandex.ru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Показатели эффективности ускоренного обучения  в начальной школе</dc:title>
  <dc:creator>Сергей</dc:creator>
  <cp:lastModifiedBy>Елена Шаламова</cp:lastModifiedBy>
  <cp:revision>36</cp:revision>
  <dcterms:created xsi:type="dcterms:W3CDTF">2024-03-11T10:09:06Z</dcterms:created>
  <dcterms:modified xsi:type="dcterms:W3CDTF">2024-03-16T12:46:51Z</dcterms:modified>
</cp:coreProperties>
</file>