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9" r:id="rId4"/>
    <p:sldId id="270" r:id="rId5"/>
    <p:sldId id="263" r:id="rId6"/>
    <p:sldId id="262" r:id="rId7"/>
    <p:sldId id="264" r:id="rId8"/>
    <p:sldId id="267" r:id="rId9"/>
    <p:sldId id="260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32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CEAC26-8CE4-4263-86DA-4A98F50AB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DBC68FF-DC1B-4646-BF53-AA05A3AF5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D421FA-CC2A-4DAB-BE4E-852EF878D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6EC7CC-D3E9-4E55-B471-CB55C08B2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5F57E5-5D7E-49EF-823F-14A21CF30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424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F6DA2F-05FB-4BC8-961D-C8EE035DB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F3F6F03-5B5C-4489-B912-7521821FDC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84F557-CC5E-49E0-A74C-209754C31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27FE42-1F59-4610-9BA9-B7C58F653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D45C28-7AF1-4AA1-951C-652D0648F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712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D7B4F5-76E5-482E-83DD-A2F3DD03BA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4EC5ED-53D3-49C6-BAC4-9DEA5F413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008986-CBC7-413F-A4CE-672F106C1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775F61-BEAE-49E8-B81A-0948698C5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A8A8E7-3CC0-4F9C-80FD-0691C2638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087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250CF5-9177-42E2-B2B8-2BC8EE86E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CEB4B8-9B7B-49D7-AA15-3D9D5ACCE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EB2E04-CD95-4FD4-8D7E-75F1CF0F1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35D0C8-B1A3-42F9-861F-8D98C78CB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7BA691-55F6-43CC-88D3-2AEF08985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964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A5F232-E9BD-424B-96B1-AAAE66B67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C4B6E3-D84F-4E11-8C17-613C90DDD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73BA85-F5F3-42B7-B462-1180BA5A5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400478-6073-454D-95A9-A7936C2B0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521FD9-71AD-4AD2-BFB9-4EE95BDA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681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F916B5-36E6-490C-846E-0B9F92539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E1A5BF-FEA1-4A46-B9A9-3A23DFA906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3EC172-7AF5-4BF4-836E-CDDEA90E5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E95AE4-D68F-4528-8682-553BC3A14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369D2-59A5-4DF2-8492-0BC699BC9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F66491-4B2D-4AF9-9902-DAE0D21EA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603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0C710-9FE9-4D12-ADA2-40964ED08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8E8DE4-2198-4353-AA7E-3C21789D5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A814136-0354-46E6-BE42-E1FD39EF56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3535B72-CF43-4349-B372-2621362DD0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31F594C-CEA2-41A8-BDCA-FABA5D1442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E05F368-62D3-41C2-A857-D4AAA9B78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00271F0-C130-4963-AD9B-231883FCD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9AC7EB4-C976-47F4-8083-911917CD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648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7871C-12D8-4870-8DCF-1340AAA9C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9068DC-5D4D-4593-97C7-41F0F0FEF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4563540-65A9-41E7-B8E9-5D001D6CD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CD9C2B5-2F68-47E2-9967-D39E57029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919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7066F71-8E0C-4D7B-B180-A87EB28DB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42A821-8071-4D60-8599-3854FBA67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004B75-802D-48D8-A605-CCB53B96F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088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275C44-3486-4166-89A5-745554E68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3C86C1-D099-4CF9-BEF8-C090882C9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BC7785-57A4-41C1-BA37-7C3A525D25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260892-774B-47EF-AF1F-DED3125B6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62CDF2-79D9-403F-B266-E05778C23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78FA2F-94A4-4058-910F-B3F74FA4F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652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2D43B4-F330-4BFA-9E55-078F1A3A5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D959222-C508-4EB9-8008-A735D38C8B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3A7788-B2C2-485E-B0BD-4A2482BFC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A62ED2-029F-4152-A1F3-19832C26B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3FB50D-DCEF-4C8E-BFBF-E78CA984E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2011C6-5080-4D83-BC6F-02A53361E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554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C34356-58A2-4B05-9FC0-5D030DE44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C4F2B4-7FBD-448F-A92F-3F3C270CB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B1BED9-4EDA-45A5-860D-3D07121CB0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711C61-84D4-4FDE-8DC5-8CB4DD3A7A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2CF587-EAB8-4908-AB86-DF7E15F1CB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481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B1C44A-B12A-46E1-8FB0-9E41B0E57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78676" y="2649744"/>
            <a:ext cx="9213623" cy="1873186"/>
          </a:xfrm>
        </p:spPr>
        <p:txBody>
          <a:bodyPr anchor="t">
            <a:noAutofit/>
          </a:bodyPr>
          <a:lstStyle/>
          <a:p>
            <a:pPr algn="l"/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навыков правильного питания младших школьников в рамках внеурочной деятельности</a:t>
            </a:r>
            <a:b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«Правильное питание – залог здоровья школьника» интенсива «Эффективная начальная школа Подмосковья: лучшие практики»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C03F9B-5FFB-4F09-844A-DBF2A8C154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78676" y="5963869"/>
            <a:ext cx="8442251" cy="639729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ru-RU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Невзорова Анастасия Сергеевна </a:t>
            </a:r>
            <a:r>
              <a:rPr lang="ru-RU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учитель начальных классов</a:t>
            </a:r>
          </a:p>
          <a:p>
            <a:pPr algn="l"/>
            <a:r>
              <a:rPr lang="ru-RU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МБОУ ЦО №4, Богородский городской округ</a:t>
            </a:r>
            <a:endParaRPr lang="en-US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197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637F654-99BD-81D3-54B1-FCC70F043336}"/>
              </a:ext>
            </a:extLst>
          </p:cNvPr>
          <p:cNvSpPr txBox="1"/>
          <p:nvPr/>
        </p:nvSpPr>
        <p:spPr>
          <a:xfrm>
            <a:off x="270588" y="1210137"/>
            <a:ext cx="11588620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32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</a:p>
          <a:p>
            <a:pPr algn="l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 Формирование у детей навыков культуры питания и здорового образа жизни.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Повышение уровня знаний обучающихся по вопросам здорового питания, здорового образа жизни.</a:t>
            </a:r>
          </a:p>
          <a:p>
            <a:pPr algn="l"/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b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32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457200" indent="-457200" algn="l">
              <a:buAutoNum type="arabicPeriod"/>
            </a:pPr>
            <a:r>
              <a:rPr lang="ru-RU" sz="24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знания детей о правилах питания, направленных на сохранение и укрепление здоровья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AutoNum type="arabicPeriod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</a:t>
            </a:r>
            <a:r>
              <a:rPr lang="ru-RU" sz="24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ормировать навыки правильного питания как составной части здорового образа жизни.</a:t>
            </a:r>
          </a:p>
        </p:txBody>
      </p:sp>
    </p:spTree>
    <p:extLst>
      <p:ext uri="{BB962C8B-B14F-4D97-AF65-F5344CB8AC3E}">
        <p14:creationId xmlns:p14="http://schemas.microsoft.com/office/powerpoint/2010/main" val="370244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5DDA3A-39A2-9B72-3168-14606DE8A645}"/>
              </a:ext>
            </a:extLst>
          </p:cNvPr>
          <p:cNvSpPr txBox="1"/>
          <p:nvPr/>
        </p:nvSpPr>
        <p:spPr>
          <a:xfrm>
            <a:off x="1180215" y="916403"/>
            <a:ext cx="10157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 формирования навыков правильного питания.</a:t>
            </a:r>
          </a:p>
        </p:txBody>
      </p: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A820943C-F347-B0C7-18AF-CEDBD0BD6A6E}"/>
              </a:ext>
            </a:extLst>
          </p:cNvPr>
          <p:cNvGrpSpPr/>
          <p:nvPr/>
        </p:nvGrpSpPr>
        <p:grpSpPr>
          <a:xfrm>
            <a:off x="618789" y="1439623"/>
            <a:ext cx="10545569" cy="5212225"/>
            <a:chOff x="451019" y="1454467"/>
            <a:chExt cx="10958654" cy="5293176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C35809EF-D28F-F737-FD0F-AF1A5D2E5C10}"/>
                </a:ext>
              </a:extLst>
            </p:cNvPr>
            <p:cNvGrpSpPr/>
            <p:nvPr/>
          </p:nvGrpSpPr>
          <p:grpSpPr>
            <a:xfrm>
              <a:off x="457630" y="1456425"/>
              <a:ext cx="10879917" cy="5268274"/>
              <a:chOff x="-1095775" y="0"/>
              <a:chExt cx="8694722" cy="5412727"/>
            </a:xfrm>
          </p:grpSpPr>
          <p:sp>
            <p:nvSpPr>
              <p:cNvPr id="4" name="Овал 3">
                <a:extLst>
                  <a:ext uri="{FF2B5EF4-FFF2-40B4-BE49-F238E27FC236}">
                    <a16:creationId xmlns:a16="http://schemas.microsoft.com/office/drawing/2014/main" id="{ADBE9BFA-FAA3-3F30-EA99-B58122C0F6D2}"/>
                  </a:ext>
                </a:extLst>
              </p:cNvPr>
              <p:cNvSpPr/>
              <p:nvPr/>
            </p:nvSpPr>
            <p:spPr>
              <a:xfrm>
                <a:off x="2141220" y="1623060"/>
                <a:ext cx="2392680" cy="16002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5" name="Овал 4">
                <a:extLst>
                  <a:ext uri="{FF2B5EF4-FFF2-40B4-BE49-F238E27FC236}">
                    <a16:creationId xmlns:a16="http://schemas.microsoft.com/office/drawing/2014/main" id="{4651AF63-2BE3-5751-4450-F729C63B3926}"/>
                  </a:ext>
                </a:extLst>
              </p:cNvPr>
              <p:cNvSpPr/>
              <p:nvPr/>
            </p:nvSpPr>
            <p:spPr>
              <a:xfrm>
                <a:off x="4972216" y="3052549"/>
                <a:ext cx="2532502" cy="162927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6" name="Овал 5">
                <a:extLst>
                  <a:ext uri="{FF2B5EF4-FFF2-40B4-BE49-F238E27FC236}">
                    <a16:creationId xmlns:a16="http://schemas.microsoft.com/office/drawing/2014/main" id="{05639721-2E63-905A-5B93-1245E6AF8370}"/>
                  </a:ext>
                </a:extLst>
              </p:cNvPr>
              <p:cNvSpPr/>
              <p:nvPr/>
            </p:nvSpPr>
            <p:spPr>
              <a:xfrm>
                <a:off x="-650929" y="0"/>
                <a:ext cx="2584361" cy="151329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7" name="Овал 6">
                <a:extLst>
                  <a:ext uri="{FF2B5EF4-FFF2-40B4-BE49-F238E27FC236}">
                    <a16:creationId xmlns:a16="http://schemas.microsoft.com/office/drawing/2014/main" id="{03E48F70-F60A-1229-6792-D9971DBAB377}"/>
                  </a:ext>
                </a:extLst>
              </p:cNvPr>
              <p:cNvSpPr/>
              <p:nvPr/>
            </p:nvSpPr>
            <p:spPr>
              <a:xfrm>
                <a:off x="4389517" y="15240"/>
                <a:ext cx="3209430" cy="151783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8" name="Овал 7">
                <a:extLst>
                  <a:ext uri="{FF2B5EF4-FFF2-40B4-BE49-F238E27FC236}">
                    <a16:creationId xmlns:a16="http://schemas.microsoft.com/office/drawing/2014/main" id="{D9C3841C-2FAA-CF0A-5EF6-7E7DABD23595}"/>
                  </a:ext>
                </a:extLst>
              </p:cNvPr>
              <p:cNvSpPr/>
              <p:nvPr/>
            </p:nvSpPr>
            <p:spPr>
              <a:xfrm>
                <a:off x="-1095775" y="2956560"/>
                <a:ext cx="2728768" cy="162927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9" name="Овал 8">
                <a:extLst>
                  <a:ext uri="{FF2B5EF4-FFF2-40B4-BE49-F238E27FC236}">
                    <a16:creationId xmlns:a16="http://schemas.microsoft.com/office/drawing/2014/main" id="{7F37EF5D-5B09-D035-9F80-4C0284F75FAC}"/>
                  </a:ext>
                </a:extLst>
              </p:cNvPr>
              <p:cNvSpPr/>
              <p:nvPr/>
            </p:nvSpPr>
            <p:spPr>
              <a:xfrm>
                <a:off x="2071310" y="3783453"/>
                <a:ext cx="2728768" cy="162927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cxnSp>
            <p:nvCxnSpPr>
              <p:cNvPr id="10" name="Прямая соединительная линия 9">
                <a:extLst>
                  <a:ext uri="{FF2B5EF4-FFF2-40B4-BE49-F238E27FC236}">
                    <a16:creationId xmlns:a16="http://schemas.microsoft.com/office/drawing/2014/main" id="{3964297A-6CAA-F428-BD22-72B69CC22514}"/>
                  </a:ext>
                </a:extLst>
              </p:cNvPr>
              <p:cNvCxnSpPr>
                <a:cxnSpLocks/>
                <a:stCxn id="4" idx="5"/>
              </p:cNvCxnSpPr>
              <p:nvPr/>
            </p:nvCxnSpPr>
            <p:spPr>
              <a:xfrm>
                <a:off x="4183500" y="2988915"/>
                <a:ext cx="1043821" cy="38674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единительная линия 10">
                <a:extLst>
                  <a:ext uri="{FF2B5EF4-FFF2-40B4-BE49-F238E27FC236}">
                    <a16:creationId xmlns:a16="http://schemas.microsoft.com/office/drawing/2014/main" id="{39DC6363-45AC-CE3B-16FC-ADD759B14909}"/>
                  </a:ext>
                </a:extLst>
              </p:cNvPr>
              <p:cNvCxnSpPr>
                <a:cxnSpLocks/>
                <a:endCxn id="4" idx="3"/>
              </p:cNvCxnSpPr>
              <p:nvPr/>
            </p:nvCxnSpPr>
            <p:spPr>
              <a:xfrm flipV="1">
                <a:off x="1458250" y="2988916"/>
                <a:ext cx="1033370" cy="3867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Прямая соединительная линия 11">
                <a:extLst>
                  <a:ext uri="{FF2B5EF4-FFF2-40B4-BE49-F238E27FC236}">
                    <a16:creationId xmlns:a16="http://schemas.microsoft.com/office/drawing/2014/main" id="{2E94A42B-325E-E930-6216-3C909845A2BE}"/>
                  </a:ext>
                </a:extLst>
              </p:cNvPr>
              <p:cNvCxnSpPr>
                <a:cxnSpLocks/>
                <a:endCxn id="4" idx="1"/>
              </p:cNvCxnSpPr>
              <p:nvPr/>
            </p:nvCxnSpPr>
            <p:spPr>
              <a:xfrm>
                <a:off x="1650709" y="1240177"/>
                <a:ext cx="840911" cy="6172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>
                <a:extLst>
                  <a:ext uri="{FF2B5EF4-FFF2-40B4-BE49-F238E27FC236}">
                    <a16:creationId xmlns:a16="http://schemas.microsoft.com/office/drawing/2014/main" id="{0167505E-60F4-4BCA-BA7E-A3C15D95A954}"/>
                  </a:ext>
                </a:extLst>
              </p:cNvPr>
              <p:cNvCxnSpPr>
                <a:cxnSpLocks/>
                <a:stCxn id="7" idx="3"/>
                <a:endCxn id="4" idx="7"/>
              </p:cNvCxnSpPr>
              <p:nvPr/>
            </p:nvCxnSpPr>
            <p:spPr>
              <a:xfrm flipH="1">
                <a:off x="4183500" y="1310793"/>
                <a:ext cx="676027" cy="5466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Прямая соединительная линия 13">
                <a:extLst>
                  <a:ext uri="{FF2B5EF4-FFF2-40B4-BE49-F238E27FC236}">
                    <a16:creationId xmlns:a16="http://schemas.microsoft.com/office/drawing/2014/main" id="{0BDAF584-2A6D-F5D5-2634-3FA7DEA2A9B8}"/>
                  </a:ext>
                </a:extLst>
              </p:cNvPr>
              <p:cNvCxnSpPr>
                <a:cxnSpLocks/>
                <a:stCxn id="4" idx="4"/>
              </p:cNvCxnSpPr>
              <p:nvPr/>
            </p:nvCxnSpPr>
            <p:spPr>
              <a:xfrm>
                <a:off x="3337561" y="3223259"/>
                <a:ext cx="0" cy="56019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451A4DF-C05A-7983-66C1-6B31DD0664C3}"/>
                </a:ext>
              </a:extLst>
            </p:cNvPr>
            <p:cNvSpPr txBox="1"/>
            <p:nvPr/>
          </p:nvSpPr>
          <p:spPr>
            <a:xfrm>
              <a:off x="888547" y="1777135"/>
              <a:ext cx="3493885" cy="937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Семейный клуб</a:t>
              </a:r>
            </a:p>
            <a:p>
              <a:pPr algn="ctr"/>
              <a:r>
                <a:rPr lang="ru-RU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«Мама, папа, Я – Здоровая семья»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02D6F39-F737-A17C-024C-A4568AF01B0D}"/>
                </a:ext>
              </a:extLst>
            </p:cNvPr>
            <p:cNvSpPr txBox="1"/>
            <p:nvPr/>
          </p:nvSpPr>
          <p:spPr>
            <a:xfrm>
              <a:off x="7340070" y="1454467"/>
              <a:ext cx="4069603" cy="1375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Использование </a:t>
              </a:r>
            </a:p>
            <a:p>
              <a:pPr algn="ctr"/>
              <a:r>
                <a:rPr lang="ru-RU" sz="16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учебно-методического комплекта</a:t>
              </a:r>
            </a:p>
            <a:p>
              <a:pPr algn="ctr"/>
              <a:r>
                <a:rPr lang="ru-RU" sz="16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«Разговор о правильном питании».</a:t>
              </a:r>
            </a:p>
            <a:p>
              <a:pPr algn="ctr"/>
              <a:r>
                <a:rPr lang="ru-RU" sz="16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Авторы: М.М. </a:t>
              </a:r>
              <a:r>
                <a:rPr lang="ru-RU" sz="1600" b="1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Безруких,А.Г</a:t>
              </a:r>
              <a:r>
                <a:rPr lang="ru-RU" sz="16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Макеева,</a:t>
              </a:r>
            </a:p>
            <a:p>
              <a:pPr algn="ctr"/>
              <a:r>
                <a:rPr lang="ru-RU" sz="16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Т.А. Филиппова</a:t>
              </a:r>
              <a:r>
                <a:rPr lang="ru-RU" sz="1600" dirty="0">
                  <a:solidFill>
                    <a:schemeClr val="accent1">
                      <a:lumMod val="50000"/>
                    </a:schemeClr>
                  </a:solidFill>
                </a:rPr>
                <a:t>. 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B27FB62-32CE-753B-2025-EF9DC6D865BF}"/>
                </a:ext>
              </a:extLst>
            </p:cNvPr>
            <p:cNvSpPr txBox="1"/>
            <p:nvPr/>
          </p:nvSpPr>
          <p:spPr>
            <a:xfrm>
              <a:off x="4460778" y="3545499"/>
              <a:ext cx="3088783" cy="468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u="sng" dirty="0">
                  <a:solidFill>
                    <a:schemeClr val="accent1">
                      <a:lumMod val="50000"/>
                    </a:schemeClr>
                  </a:solidFill>
                </a:rPr>
                <a:t>ЗДОРОВОЕ ПИТАНИЕ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94F40F8-7878-B194-4239-621E5547724E}"/>
                </a:ext>
              </a:extLst>
            </p:cNvPr>
            <p:cNvSpPr txBox="1"/>
            <p:nvPr/>
          </p:nvSpPr>
          <p:spPr>
            <a:xfrm>
              <a:off x="451019" y="4768962"/>
              <a:ext cx="3528353" cy="8439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Использование традиционных </a:t>
              </a:r>
            </a:p>
            <a:p>
              <a:pPr algn="ctr"/>
              <a:r>
                <a:rPr lang="ru-RU" sz="16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 художественных форм </a:t>
              </a:r>
            </a:p>
            <a:p>
              <a:pPr algn="ctr"/>
              <a:r>
                <a:rPr lang="ru-RU" sz="16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работы с детьми.</a:t>
              </a:r>
              <a:endParaRPr lang="ru-RU" sz="16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CC7A7E4-6B65-5E7F-7D58-4AF5D8754DE5}"/>
                </a:ext>
              </a:extLst>
            </p:cNvPr>
            <p:cNvSpPr txBox="1"/>
            <p:nvPr/>
          </p:nvSpPr>
          <p:spPr>
            <a:xfrm>
              <a:off x="3072825" y="5247371"/>
              <a:ext cx="6097554" cy="1500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r>
                <a:rPr lang="ru-RU" sz="18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роведение занятий</a:t>
              </a:r>
            </a:p>
            <a:p>
              <a:pPr algn="ctr"/>
              <a:r>
                <a:rPr lang="ru-RU" sz="18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 использованием </a:t>
              </a:r>
            </a:p>
            <a:p>
              <a:pPr algn="ctr"/>
              <a:r>
                <a:rPr lang="ru-RU" sz="18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тематических рассказов, </a:t>
              </a:r>
            </a:p>
            <a:p>
              <a:pPr algn="ctr"/>
              <a:r>
                <a:rPr lang="ru-RU" sz="18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сказок, притч, поговорок,</a:t>
              </a:r>
            </a:p>
            <a:p>
              <a:pPr algn="ctr"/>
              <a:r>
                <a:rPr lang="ru-RU" sz="18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пословиц, игр.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B5EF2EF-DA33-6339-10F2-D9CE3B035149}"/>
                </a:ext>
              </a:extLst>
            </p:cNvPr>
            <p:cNvSpPr txBox="1"/>
            <p:nvPr/>
          </p:nvSpPr>
          <p:spPr>
            <a:xfrm>
              <a:off x="8572578" y="4897239"/>
              <a:ext cx="2494028" cy="65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Посещение кружка </a:t>
              </a:r>
            </a:p>
            <a:p>
              <a:r>
                <a:rPr lang="ru-RU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«Здоровые дети»</a:t>
              </a:r>
            </a:p>
          </p:txBody>
        </p:sp>
      </p:grp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4D96E34E-9CD8-E62B-569B-C05A9D44B9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109" y="1457616"/>
            <a:ext cx="2368086" cy="1418254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FEC2F84D-E6C0-0F8C-14E7-2F3CEE51CA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207" y="2965897"/>
            <a:ext cx="2454617" cy="137080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2DE73E9-0848-1838-8678-3A69CD56C6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338" y="2910891"/>
            <a:ext cx="2151491" cy="136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172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C6AFB85-C297-4974-C354-37E293FEEF03}"/>
              </a:ext>
            </a:extLst>
          </p:cNvPr>
          <p:cNvGrpSpPr/>
          <p:nvPr/>
        </p:nvGrpSpPr>
        <p:grpSpPr>
          <a:xfrm>
            <a:off x="625149" y="1441551"/>
            <a:ext cx="10487740" cy="5407055"/>
            <a:chOff x="457630" y="1456425"/>
            <a:chExt cx="10898556" cy="5491031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3305157A-84C0-EDDF-7BD2-0B8B2582AE23}"/>
                </a:ext>
              </a:extLst>
            </p:cNvPr>
            <p:cNvGrpSpPr/>
            <p:nvPr/>
          </p:nvGrpSpPr>
          <p:grpSpPr>
            <a:xfrm>
              <a:off x="457630" y="1456425"/>
              <a:ext cx="10762006" cy="5491031"/>
              <a:chOff x="-1095775" y="0"/>
              <a:chExt cx="8600493" cy="5641592"/>
            </a:xfrm>
          </p:grpSpPr>
          <p:sp>
            <p:nvSpPr>
              <p:cNvPr id="10" name="Овал 9">
                <a:extLst>
                  <a:ext uri="{FF2B5EF4-FFF2-40B4-BE49-F238E27FC236}">
                    <a16:creationId xmlns:a16="http://schemas.microsoft.com/office/drawing/2014/main" id="{8E78C555-8BF5-D9D1-51FF-9D71FEAB4E3E}"/>
                  </a:ext>
                </a:extLst>
              </p:cNvPr>
              <p:cNvSpPr/>
              <p:nvPr/>
            </p:nvSpPr>
            <p:spPr>
              <a:xfrm>
                <a:off x="1595749" y="1673365"/>
                <a:ext cx="3210875" cy="188462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11" name="Овал 10">
                <a:extLst>
                  <a:ext uri="{FF2B5EF4-FFF2-40B4-BE49-F238E27FC236}">
                    <a16:creationId xmlns:a16="http://schemas.microsoft.com/office/drawing/2014/main" id="{B3572492-87AF-31AD-DB19-F19DDF2EFA3E}"/>
                  </a:ext>
                </a:extLst>
              </p:cNvPr>
              <p:cNvSpPr/>
              <p:nvPr/>
            </p:nvSpPr>
            <p:spPr>
              <a:xfrm>
                <a:off x="4972216" y="3052549"/>
                <a:ext cx="2532502" cy="162927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12" name="Овал 11">
                <a:extLst>
                  <a:ext uri="{FF2B5EF4-FFF2-40B4-BE49-F238E27FC236}">
                    <a16:creationId xmlns:a16="http://schemas.microsoft.com/office/drawing/2014/main" id="{21461AE8-9B11-BD34-4513-BF5283E0A981}"/>
                  </a:ext>
                </a:extLst>
              </p:cNvPr>
              <p:cNvSpPr/>
              <p:nvPr/>
            </p:nvSpPr>
            <p:spPr>
              <a:xfrm>
                <a:off x="-650929" y="0"/>
                <a:ext cx="2584361" cy="151329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13" name="Овал 12">
                <a:extLst>
                  <a:ext uri="{FF2B5EF4-FFF2-40B4-BE49-F238E27FC236}">
                    <a16:creationId xmlns:a16="http://schemas.microsoft.com/office/drawing/2014/main" id="{A67B4821-3ABC-3D76-FE0E-ACB954D42C02}"/>
                  </a:ext>
                </a:extLst>
              </p:cNvPr>
              <p:cNvSpPr/>
              <p:nvPr/>
            </p:nvSpPr>
            <p:spPr>
              <a:xfrm>
                <a:off x="4481169" y="15240"/>
                <a:ext cx="2716121" cy="151783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7234D4A1-D7E6-42F0-CCC3-69B3464921DE}"/>
                  </a:ext>
                </a:extLst>
              </p:cNvPr>
              <p:cNvSpPr/>
              <p:nvPr/>
            </p:nvSpPr>
            <p:spPr>
              <a:xfrm>
                <a:off x="-1095775" y="2956560"/>
                <a:ext cx="2728768" cy="162927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15" name="Овал 14">
                <a:extLst>
                  <a:ext uri="{FF2B5EF4-FFF2-40B4-BE49-F238E27FC236}">
                    <a16:creationId xmlns:a16="http://schemas.microsoft.com/office/drawing/2014/main" id="{EAC22430-6AF6-F1D4-908C-DB860A17B73B}"/>
                  </a:ext>
                </a:extLst>
              </p:cNvPr>
              <p:cNvSpPr/>
              <p:nvPr/>
            </p:nvSpPr>
            <p:spPr>
              <a:xfrm>
                <a:off x="1783248" y="4012318"/>
                <a:ext cx="2728768" cy="162927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cxnSp>
            <p:nvCxnSpPr>
              <p:cNvPr id="16" name="Прямая соединительная линия 15">
                <a:extLst>
                  <a:ext uri="{FF2B5EF4-FFF2-40B4-BE49-F238E27FC236}">
                    <a16:creationId xmlns:a16="http://schemas.microsoft.com/office/drawing/2014/main" id="{6CA2A631-28B4-3466-057D-1CB3A39356AC}"/>
                  </a:ext>
                </a:extLst>
              </p:cNvPr>
              <p:cNvCxnSpPr>
                <a:cxnSpLocks/>
                <a:stCxn id="10" idx="5"/>
              </p:cNvCxnSpPr>
              <p:nvPr/>
            </p:nvCxnSpPr>
            <p:spPr>
              <a:xfrm>
                <a:off x="4336402" y="3281991"/>
                <a:ext cx="776702" cy="22052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Прямая соединительная линия 16">
                <a:extLst>
                  <a:ext uri="{FF2B5EF4-FFF2-40B4-BE49-F238E27FC236}">
                    <a16:creationId xmlns:a16="http://schemas.microsoft.com/office/drawing/2014/main" id="{28A7DAF2-582D-2F9E-FE09-1649C756F5BD}"/>
                  </a:ext>
                </a:extLst>
              </p:cNvPr>
              <p:cNvCxnSpPr>
                <a:cxnSpLocks/>
                <a:endCxn id="10" idx="3"/>
              </p:cNvCxnSpPr>
              <p:nvPr/>
            </p:nvCxnSpPr>
            <p:spPr>
              <a:xfrm flipV="1">
                <a:off x="1486624" y="3281991"/>
                <a:ext cx="579346" cy="1444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Прямая соединительная линия 17">
                <a:extLst>
                  <a:ext uri="{FF2B5EF4-FFF2-40B4-BE49-F238E27FC236}">
                    <a16:creationId xmlns:a16="http://schemas.microsoft.com/office/drawing/2014/main" id="{FCDF3E6F-26FC-0D03-251A-7F55380F9BC6}"/>
                  </a:ext>
                </a:extLst>
              </p:cNvPr>
              <p:cNvCxnSpPr>
                <a:cxnSpLocks/>
                <a:stCxn id="12" idx="5"/>
                <a:endCxn id="10" idx="1"/>
              </p:cNvCxnSpPr>
              <p:nvPr/>
            </p:nvCxnSpPr>
            <p:spPr>
              <a:xfrm>
                <a:off x="1554961" y="1291679"/>
                <a:ext cx="511009" cy="657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>
                <a:extLst>
                  <a:ext uri="{FF2B5EF4-FFF2-40B4-BE49-F238E27FC236}">
                    <a16:creationId xmlns:a16="http://schemas.microsoft.com/office/drawing/2014/main" id="{7D0172C9-8C2F-30D0-FE1F-1B8342778BB3}"/>
                  </a:ext>
                </a:extLst>
              </p:cNvPr>
              <p:cNvCxnSpPr>
                <a:cxnSpLocks/>
                <a:stCxn id="13" idx="3"/>
                <a:endCxn id="10" idx="7"/>
              </p:cNvCxnSpPr>
              <p:nvPr/>
            </p:nvCxnSpPr>
            <p:spPr>
              <a:xfrm flipH="1">
                <a:off x="4336402" y="1310793"/>
                <a:ext cx="542533" cy="63856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Прямая соединительная линия 19">
                <a:extLst>
                  <a:ext uri="{FF2B5EF4-FFF2-40B4-BE49-F238E27FC236}">
                    <a16:creationId xmlns:a16="http://schemas.microsoft.com/office/drawing/2014/main" id="{2901E728-9CD3-44CB-D0FB-704F87922EC5}"/>
                  </a:ext>
                </a:extLst>
              </p:cNvPr>
              <p:cNvCxnSpPr>
                <a:cxnSpLocks/>
                <a:endCxn id="15" idx="0"/>
              </p:cNvCxnSpPr>
              <p:nvPr/>
            </p:nvCxnSpPr>
            <p:spPr>
              <a:xfrm>
                <a:off x="3147631" y="3557988"/>
                <a:ext cx="1" cy="4543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67EFBB-36D8-1480-A781-0038ABD1336B}"/>
                </a:ext>
              </a:extLst>
            </p:cNvPr>
            <p:cNvSpPr txBox="1"/>
            <p:nvPr/>
          </p:nvSpPr>
          <p:spPr>
            <a:xfrm>
              <a:off x="869065" y="1803737"/>
              <a:ext cx="3493885" cy="843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Тематические рассказы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4950618-4AFB-96CA-C306-3BA7BBC1B9D4}"/>
                </a:ext>
              </a:extLst>
            </p:cNvPr>
            <p:cNvSpPr txBox="1"/>
            <p:nvPr/>
          </p:nvSpPr>
          <p:spPr>
            <a:xfrm>
              <a:off x="8130968" y="1981373"/>
              <a:ext cx="191966" cy="3438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ru-RU" sz="16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7F3C178-1882-ED88-39A2-3482FD77F7EC}"/>
                </a:ext>
              </a:extLst>
            </p:cNvPr>
            <p:cNvSpPr txBox="1"/>
            <p:nvPr/>
          </p:nvSpPr>
          <p:spPr>
            <a:xfrm>
              <a:off x="4001556" y="3013412"/>
              <a:ext cx="3721560" cy="1844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u="sng" dirty="0">
                  <a:solidFill>
                    <a:schemeClr val="accent1">
                      <a:lumMod val="50000"/>
                    </a:schemeClr>
                  </a:solidFill>
                </a:rPr>
                <a:t>ФОРМЫ</a:t>
              </a:r>
            </a:p>
            <a:p>
              <a:pPr algn="ctr"/>
              <a:r>
                <a:rPr lang="ru-RU" sz="2800" b="1" u="sng" dirty="0">
                  <a:solidFill>
                    <a:schemeClr val="accent1">
                      <a:lumMod val="50000"/>
                    </a:schemeClr>
                  </a:solidFill>
                </a:rPr>
                <a:t>ЗНАКОМСТВА ДЕТЕЙ</a:t>
              </a:r>
            </a:p>
            <a:p>
              <a:pPr algn="ctr"/>
              <a:r>
                <a:rPr lang="ru-RU" sz="2800" b="1" u="sng" dirty="0">
                  <a:solidFill>
                    <a:schemeClr val="accent1">
                      <a:lumMod val="50000"/>
                    </a:schemeClr>
                  </a:solidFill>
                </a:rPr>
                <a:t>С СЕКРЕТАМИ РУССКОЙ КУХНИ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A418E19-923F-A991-AAF7-68D2372914A0}"/>
                </a:ext>
              </a:extLst>
            </p:cNvPr>
            <p:cNvSpPr txBox="1"/>
            <p:nvPr/>
          </p:nvSpPr>
          <p:spPr>
            <a:xfrm>
              <a:off x="532933" y="4530105"/>
              <a:ext cx="3414574" cy="1218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Сказки, притчи, </a:t>
              </a:r>
            </a:p>
            <a:p>
              <a:pPr algn="ctr"/>
              <a:r>
                <a:rPr lang="ru-RU" sz="24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поговорки, пословицы</a:t>
              </a:r>
              <a:endParaRPr lang="ru-RU" sz="2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338909E-53A7-8999-3982-B69CE85943FA}"/>
                </a:ext>
              </a:extLst>
            </p:cNvPr>
            <p:cNvSpPr txBox="1"/>
            <p:nvPr/>
          </p:nvSpPr>
          <p:spPr>
            <a:xfrm>
              <a:off x="4850387" y="5552952"/>
              <a:ext cx="2350072" cy="8439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Марафоны,</a:t>
              </a:r>
            </a:p>
            <a:p>
              <a:pPr algn="ctr"/>
              <a:r>
                <a:rPr lang="ru-RU" sz="24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викторины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D01F886-DA0E-7441-4BC3-0B7DE130337D}"/>
                </a:ext>
              </a:extLst>
            </p:cNvPr>
            <p:cNvSpPr txBox="1"/>
            <p:nvPr/>
          </p:nvSpPr>
          <p:spPr>
            <a:xfrm>
              <a:off x="8024331" y="4975291"/>
              <a:ext cx="3331855" cy="468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Конкурсы рисунков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DECEA98-A18C-AA97-D555-789C534BB683}"/>
              </a:ext>
            </a:extLst>
          </p:cNvPr>
          <p:cNvSpPr txBox="1"/>
          <p:nvPr/>
        </p:nvSpPr>
        <p:spPr>
          <a:xfrm>
            <a:off x="7724677" y="1937495"/>
            <a:ext cx="2708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Просмотр видео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B0AB9EC2-D6E8-973D-239B-0B8EB13FF02F}"/>
              </a:ext>
            </a:extLst>
          </p:cNvPr>
          <p:cNvSpPr/>
          <p:nvPr/>
        </p:nvSpPr>
        <p:spPr>
          <a:xfrm>
            <a:off x="4270140" y="954395"/>
            <a:ext cx="3111974" cy="135506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F79A2546-5CA7-622E-640A-9787F5B7C215}"/>
              </a:ext>
            </a:extLst>
          </p:cNvPr>
          <p:cNvCxnSpPr>
            <a:cxnSpLocks/>
            <a:stCxn id="34" idx="4"/>
          </p:cNvCxnSpPr>
          <p:nvPr/>
        </p:nvCxnSpPr>
        <p:spPr>
          <a:xfrm flipH="1">
            <a:off x="5798846" y="2309462"/>
            <a:ext cx="27281" cy="72803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25AF248-8F71-30E1-CD2E-2E45921933D4}"/>
              </a:ext>
            </a:extLst>
          </p:cNvPr>
          <p:cNvSpPr txBox="1"/>
          <p:nvPr/>
        </p:nvSpPr>
        <p:spPr>
          <a:xfrm>
            <a:off x="4674392" y="1230601"/>
            <a:ext cx="23751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Практические 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занятия</a:t>
            </a:r>
          </a:p>
        </p:txBody>
      </p:sp>
    </p:spTree>
    <p:extLst>
      <p:ext uri="{BB962C8B-B14F-4D97-AF65-F5344CB8AC3E}">
        <p14:creationId xmlns:p14="http://schemas.microsoft.com/office/powerpoint/2010/main" val="4030704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5948C8-B827-BB7D-3E49-E311C7A2E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57" y="1188829"/>
            <a:ext cx="4170804" cy="26229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8E08CD-0EEB-D28D-BB16-579266B04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57" y="4094763"/>
            <a:ext cx="4170804" cy="27632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D9C16C-22EB-74A7-2358-C319F50F6E49}"/>
              </a:ext>
            </a:extLst>
          </p:cNvPr>
          <p:cNvSpPr txBox="1"/>
          <p:nvPr/>
        </p:nvSpPr>
        <p:spPr>
          <a:xfrm>
            <a:off x="121057" y="905892"/>
            <a:ext cx="39436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«День правильного питания»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84F9C7-278F-A397-E584-42AB75DCF6FA}"/>
              </a:ext>
            </a:extLst>
          </p:cNvPr>
          <p:cNvSpPr txBox="1"/>
          <p:nvPr/>
        </p:nvSpPr>
        <p:spPr>
          <a:xfrm>
            <a:off x="-41644" y="3753240"/>
            <a:ext cx="61376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«Конкурс рисунков по правильному питанию»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7A6C4F3-2923-4162-CED4-0AC329ED66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8837" y="1188829"/>
            <a:ext cx="5652106" cy="26229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1F181AC-B167-DDDE-484E-2F687C28D89B}"/>
              </a:ext>
            </a:extLst>
          </p:cNvPr>
          <p:cNvSpPr txBox="1"/>
          <p:nvPr/>
        </p:nvSpPr>
        <p:spPr>
          <a:xfrm>
            <a:off x="6286500" y="896663"/>
            <a:ext cx="61509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«Викторина: «Секреты здорового питания».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91F4C674-307C-3504-AF36-A3D2F7EEA875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6903422" y="4094763"/>
            <a:ext cx="4682936" cy="27540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1B1F5F3-967F-A654-7ABA-6F2B449BFAEE}"/>
              </a:ext>
            </a:extLst>
          </p:cNvPr>
          <p:cNvSpPr txBox="1"/>
          <p:nvPr/>
        </p:nvSpPr>
        <p:spPr>
          <a:xfrm>
            <a:off x="7198242" y="3785299"/>
            <a:ext cx="62732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«Марафон здорового питания»</a:t>
            </a:r>
          </a:p>
        </p:txBody>
      </p:sp>
    </p:spTree>
    <p:extLst>
      <p:ext uri="{BB962C8B-B14F-4D97-AF65-F5344CB8AC3E}">
        <p14:creationId xmlns:p14="http://schemas.microsoft.com/office/powerpoint/2010/main" val="2806910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7FF4F2-BADC-EB03-B168-D57C92099AE9}"/>
              </a:ext>
            </a:extLst>
          </p:cNvPr>
          <p:cNvSpPr txBox="1"/>
          <p:nvPr/>
        </p:nvSpPr>
        <p:spPr>
          <a:xfrm>
            <a:off x="2073422" y="963026"/>
            <a:ext cx="8229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Практическое занятие по приготовлению винегрета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DC2F3FE-3609-913B-6414-544A717EF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31" y="1609356"/>
            <a:ext cx="3382792" cy="198886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FBCF4E-C8DB-C7A3-8D20-0EEC0019C0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192" y="2995376"/>
            <a:ext cx="3267926" cy="22532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A4C6DA6-9F73-E2E6-BE14-D09AE969BF5F}"/>
              </a:ext>
            </a:extLst>
          </p:cNvPr>
          <p:cNvSpPr txBox="1"/>
          <p:nvPr/>
        </p:nvSpPr>
        <p:spPr>
          <a:xfrm>
            <a:off x="867476" y="5765816"/>
            <a:ext cx="6097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4F7A32"/>
                </a:solidFill>
              </a:rPr>
              <a:t>«Определяем тему занятия»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760BD4-235C-EFCD-850F-598452D76E85}"/>
              </a:ext>
            </a:extLst>
          </p:cNvPr>
          <p:cNvSpPr txBox="1"/>
          <p:nvPr/>
        </p:nvSpPr>
        <p:spPr>
          <a:xfrm>
            <a:off x="6594532" y="5642705"/>
            <a:ext cx="45471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4F7A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«Выбираем овощи</a:t>
            </a:r>
          </a:p>
          <a:p>
            <a:r>
              <a:rPr lang="ru-RU" sz="2000" b="1" dirty="0">
                <a:solidFill>
                  <a:srgbClr val="4F7A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приготовления винегрета»</a:t>
            </a:r>
            <a:endParaRPr lang="ru-RU" sz="1800" b="1" dirty="0">
              <a:solidFill>
                <a:srgbClr val="4F7A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EFA83E-C305-4014-2E9E-4593B5ECE4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177" y="1547801"/>
            <a:ext cx="3382792" cy="198886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135D2E-4491-6908-D257-A8064A8BF5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532" y="2995376"/>
            <a:ext cx="3267926" cy="225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48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B665BA5-2196-5607-94F3-BA8F409B7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4074" y="3308384"/>
            <a:ext cx="2748663" cy="2138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3DCCFF-1C9E-2BFB-7149-CD47718B1F1D}"/>
              </a:ext>
            </a:extLst>
          </p:cNvPr>
          <p:cNvSpPr txBox="1"/>
          <p:nvPr/>
        </p:nvSpPr>
        <p:spPr>
          <a:xfrm>
            <a:off x="2059162" y="895649"/>
            <a:ext cx="82552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Практическое занятие по приготовлению винегрета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FD69262-FE75-C8D5-6C01-9F8465561C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1837" y="1563505"/>
            <a:ext cx="2139146" cy="285219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833504-479D-9485-60FC-F1C17457CE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9" y="4694871"/>
            <a:ext cx="2833327" cy="20685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AF5B91-AB26-0291-51A1-45B37320B334}"/>
              </a:ext>
            </a:extLst>
          </p:cNvPr>
          <p:cNvSpPr txBox="1"/>
          <p:nvPr/>
        </p:nvSpPr>
        <p:spPr>
          <a:xfrm>
            <a:off x="573476" y="1406756"/>
            <a:ext cx="39372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4F7A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«Режем овощи сами»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0C5C84-5B66-9DB1-CD90-A726665113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162" y="3307451"/>
            <a:ext cx="2833327" cy="213914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3A3D645-0C27-1D4A-DD17-321537CAD2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647" y="1920029"/>
            <a:ext cx="2852196" cy="213914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2AFAFD2-1B40-48A3-413C-981C7F4ABA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647" y="4624304"/>
            <a:ext cx="2852195" cy="21391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6ED523E-9BC6-F676-9B5F-B9B92FD52627}"/>
              </a:ext>
            </a:extLst>
          </p:cNvPr>
          <p:cNvSpPr txBox="1"/>
          <p:nvPr/>
        </p:nvSpPr>
        <p:spPr>
          <a:xfrm>
            <a:off x="8108405" y="1406756"/>
            <a:ext cx="33519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4F7A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«Винегрет готов!»</a:t>
            </a:r>
          </a:p>
        </p:txBody>
      </p:sp>
    </p:spTree>
    <p:extLst>
      <p:ext uri="{BB962C8B-B14F-4D97-AF65-F5344CB8AC3E}">
        <p14:creationId xmlns:p14="http://schemas.microsoft.com/office/powerpoint/2010/main" val="1076717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BBA1F54-6B5D-96CB-DA5A-0AB0B7690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053" y="1521844"/>
            <a:ext cx="7165773" cy="52361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289ACD-CD8F-7AF2-C84A-2A50239DBB8F}"/>
              </a:ext>
            </a:extLst>
          </p:cNvPr>
          <p:cNvSpPr txBox="1"/>
          <p:nvPr/>
        </p:nvSpPr>
        <p:spPr>
          <a:xfrm>
            <a:off x="3793165" y="937069"/>
            <a:ext cx="60977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Приятного  аппетита!</a:t>
            </a:r>
          </a:p>
        </p:txBody>
      </p:sp>
    </p:spTree>
    <p:extLst>
      <p:ext uri="{BB962C8B-B14F-4D97-AF65-F5344CB8AC3E}">
        <p14:creationId xmlns:p14="http://schemas.microsoft.com/office/powerpoint/2010/main" val="1143513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B1C44A-B12A-46E1-8FB0-9E41B0E57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3538728"/>
            <a:ext cx="9022080" cy="1223962"/>
          </a:xfrm>
        </p:spPr>
        <p:txBody>
          <a:bodyPr anchor="t">
            <a:noAutofit/>
          </a:bodyPr>
          <a:lstStyle/>
          <a:p>
            <a:pPr algn="l"/>
            <a:r>
              <a:rPr 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C03F9B-5FFB-4F09-844A-DBF2A8C154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0459" y="4935398"/>
            <a:ext cx="6179643" cy="870807"/>
          </a:xfrm>
        </p:spPr>
        <p:txBody>
          <a:bodyPr>
            <a:normAutofit lnSpcReduction="10000"/>
          </a:bodyPr>
          <a:lstStyle/>
          <a:p>
            <a:pPr algn="l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Невзорова Анастасия Сергеевна </a:t>
            </a:r>
          </a:p>
          <a:p>
            <a:pPr algn="l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учитель начальных классов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35A7F7-46D2-E71D-9749-EF25867D2402}"/>
              </a:ext>
            </a:extLst>
          </p:cNvPr>
          <p:cNvSpPr txBox="1"/>
          <p:nvPr/>
        </p:nvSpPr>
        <p:spPr>
          <a:xfrm>
            <a:off x="3130459" y="5806205"/>
            <a:ext cx="60376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Тел:+79777309838</a:t>
            </a:r>
          </a:p>
          <a:p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Эл.почта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anastasia.nevzorova94@mail.ru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2234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242</Words>
  <Application>Microsoft Office PowerPoint</Application>
  <PresentationFormat>Широкоэкранный</PresentationFormat>
  <Paragraphs>59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Формирование навыков правильного питания младших школьников в рамках внеурочной деятельности «Правильное питание – залог здоровья школьника» интенсива «Эффективная начальная школа Подмосковья: лучшие практики»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Показатели эффективности ускоренного обучения  в начальной школе</dc:title>
  <dc:creator>Сергей</dc:creator>
  <cp:lastModifiedBy>Елена Шаламова</cp:lastModifiedBy>
  <cp:revision>15</cp:revision>
  <dcterms:created xsi:type="dcterms:W3CDTF">2024-03-11T10:09:06Z</dcterms:created>
  <dcterms:modified xsi:type="dcterms:W3CDTF">2024-03-16T12:32:50Z</dcterms:modified>
</cp:coreProperties>
</file>