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6" r:id="rId4"/>
    <p:sldId id="265" r:id="rId5"/>
    <p:sldId id="262" r:id="rId6"/>
    <p:sldId id="264" r:id="rId7"/>
    <p:sldId id="260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32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CEAC26-8CE4-4263-86DA-4A98F50AB1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DBC68FF-DC1B-4646-BF53-AA05A3AF5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D421FA-CC2A-4DAB-BE4E-852EF878D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6EC7CC-D3E9-4E55-B471-CB55C08B2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5F57E5-5D7E-49EF-823F-14A21CF30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424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F6DA2F-05FB-4BC8-961D-C8EE035DB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F3F6F03-5B5C-4489-B912-7521821FDC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84F557-CC5E-49E0-A74C-209754C31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27FE42-1F59-4610-9BA9-B7C58F653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D45C28-7AF1-4AA1-951C-652D0648F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712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4D7B4F5-76E5-482E-83DD-A2F3DD03BA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4EC5ED-53D3-49C6-BAC4-9DEA5F413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008986-CBC7-413F-A4CE-672F106C1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775F61-BEAE-49E8-B81A-0948698C5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A8A8E7-3CC0-4F9C-80FD-0691C2638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087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250CF5-9177-42E2-B2B8-2BC8EE86E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CEB4B8-9B7B-49D7-AA15-3D9D5ACCE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EB2E04-CD95-4FD4-8D7E-75F1CF0F1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35D0C8-B1A3-42F9-861F-8D98C78CB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7BA691-55F6-43CC-88D3-2AEF08985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964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A5F232-E9BD-424B-96B1-AAAE66B67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C4B6E3-D84F-4E11-8C17-613C90DDD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73BA85-F5F3-42B7-B462-1180BA5A5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400478-6073-454D-95A9-A7936C2B0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521FD9-71AD-4AD2-BFB9-4EE95BDA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681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F916B5-36E6-490C-846E-0B9F92539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E1A5BF-FEA1-4A46-B9A9-3A23DFA906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3EC172-7AF5-4BF4-836E-CDDEA90E5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E95AE4-D68F-4528-8682-553BC3A14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369D2-59A5-4DF2-8492-0BC699BC9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F66491-4B2D-4AF9-9902-DAE0D21EA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603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E0C710-9FE9-4D12-ADA2-40964ED08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8E8DE4-2198-4353-AA7E-3C21789D5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A814136-0354-46E6-BE42-E1FD39EF56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3535B72-CF43-4349-B372-2621362DD0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31F594C-CEA2-41A8-BDCA-FABA5D1442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E05F368-62D3-41C2-A857-D4AAA9B78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00271F0-C130-4963-AD9B-231883FCD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9AC7EB4-C976-47F4-8083-911917CD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648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7871C-12D8-4870-8DCF-1340AAA9C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9068DC-5D4D-4593-97C7-41F0F0FEF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4563540-65A9-41E7-B8E9-5D001D6CD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CD9C2B5-2F68-47E2-9967-D39E57029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919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7066F71-8E0C-4D7B-B180-A87EB28DB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42A821-8071-4D60-8599-3854FBA67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004B75-802D-48D8-A605-CCB53B96F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088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275C44-3486-4166-89A5-745554E68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3C86C1-D099-4CF9-BEF8-C090882C9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7BC7785-57A4-41C1-BA37-7C3A525D25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260892-774B-47EF-AF1F-DED3125B6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62CDF2-79D9-403F-B266-E05778C23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78FA2F-94A4-4058-910F-B3F74FA4F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652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2D43B4-F330-4BFA-9E55-078F1A3A5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D959222-C508-4EB9-8008-A735D38C8B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3A7788-B2C2-485E-B0BD-4A2482BFC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A62ED2-029F-4152-A1F3-19832C26B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3FB50D-DCEF-4C8E-BFBF-E78CA984E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2011C6-5080-4D83-BC6F-02A53361E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554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C34356-58A2-4B05-9FC0-5D030DE44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C4F2B4-7FBD-448F-A92F-3F3C270CB5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B1BED9-4EDA-45A5-860D-3D07121CB0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711C61-84D4-4FDE-8DC5-8CB4DD3A7A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2CF587-EAB8-4908-AB86-DF7E15F1CB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481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jpeg"/><Relationship Id="rId3" Type="http://schemas.openxmlformats.org/officeDocument/2006/relationships/image" Target="../media/image14.jfif"/><Relationship Id="rId7" Type="http://schemas.openxmlformats.org/officeDocument/2006/relationships/image" Target="../media/image18.png"/><Relationship Id="rId12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jpe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B1C44A-B12A-46E1-8FB0-9E41B0E571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81802" y="2472772"/>
            <a:ext cx="9110498" cy="1151568"/>
          </a:xfrm>
        </p:spPr>
        <p:txBody>
          <a:bodyPr anchor="t">
            <a:noAutofit/>
          </a:bodyPr>
          <a:lstStyle/>
          <a:p>
            <a:pPr algn="l"/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Экспериментальная лаборатория : «Опыты и эксперименты на уроках окружающего мира и во внеурочной деятельности»</a:t>
            </a:r>
            <a:b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Лего –уроки: «Создай свою историю»</a:t>
            </a:r>
            <a:b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интенсива «Эффективная начальная школа Подмосковья: лучшие практики»</a:t>
            </a:r>
            <a:b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AC03F9B-5FFB-4F09-844A-DBF2A8C154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26011" y="5426710"/>
            <a:ext cx="9022080" cy="1289304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Волченко Наталья Евгеньевна, учитель начальных классов, </a:t>
            </a:r>
          </a:p>
          <a:p>
            <a:pPr algn="l">
              <a:lnSpc>
                <a:spcPct val="100000"/>
              </a:lnSpc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Мозговая Оксана Михайловна, учитель информатики </a:t>
            </a:r>
          </a:p>
          <a:p>
            <a:pPr algn="l">
              <a:lnSpc>
                <a:spcPct val="100000"/>
              </a:lnSpc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«Центр образования № 29», Богородский городской округ</a:t>
            </a:r>
          </a:p>
        </p:txBody>
      </p:sp>
    </p:spTree>
    <p:extLst>
      <p:ext uri="{BB962C8B-B14F-4D97-AF65-F5344CB8AC3E}">
        <p14:creationId xmlns:p14="http://schemas.microsoft.com/office/powerpoint/2010/main" val="754197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3D6000-2572-4E21-915E-5923571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740" y="1105256"/>
            <a:ext cx="10515600" cy="1657737"/>
          </a:xfrm>
        </p:spPr>
        <p:txBody>
          <a:bodyPr>
            <a:noAutofit/>
          </a:bodyPr>
          <a:lstStyle/>
          <a:p>
            <a:pPr algn="ctr">
              <a:spcAft>
                <a:spcPts val="750"/>
              </a:spcAft>
            </a:pPr>
            <a:r>
              <a:rPr lang="ru-RU" sz="2800" b="1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Экспериментирование – </a:t>
            </a:r>
            <a:br>
              <a:rPr lang="ru-RU" sz="2800" b="1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основа познавательно-исследовательской деятельности </a:t>
            </a:r>
            <a:br>
              <a:rPr lang="ru-RU" sz="2800" b="1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младших школьников</a:t>
            </a:r>
            <a:br>
              <a:rPr lang="ru-RU" sz="2800" b="1" dirty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ru-RU" sz="2800" dirty="0">
              <a:solidFill>
                <a:srgbClr val="15326C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1016" y="2357628"/>
            <a:ext cx="1123670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002060"/>
                </a:solidFill>
                <a:cs typeface="Arial" panose="020B0604020202020204" pitchFamily="34" charset="0"/>
              </a:rPr>
              <a:t>Цель экспериментирования </a:t>
            </a:r>
            <a:r>
              <a:rPr lang="ru-RU" sz="2200" dirty="0">
                <a:solidFill>
                  <a:srgbClr val="002060"/>
                </a:solidFill>
                <a:cs typeface="Arial" panose="020B0604020202020204" pitchFamily="34" charset="0"/>
              </a:rPr>
              <a:t>– развитие познавательной активности обучающихся , создание условий для формирования целостного мировидения обучающегося средствами физического эксперимента. </a:t>
            </a:r>
          </a:p>
          <a:p>
            <a:pPr algn="ctr"/>
            <a:r>
              <a:rPr lang="ru-RU" sz="2200" dirty="0">
                <a:solidFill>
                  <a:srgbClr val="002060"/>
                </a:solidFill>
                <a:cs typeface="Arial" panose="020B0604020202020204" pitchFamily="34" charset="0"/>
              </a:rPr>
              <a:t>Формирование универсальных (</a:t>
            </a:r>
            <a:r>
              <a:rPr lang="ru-RU" sz="2200" dirty="0" err="1">
                <a:solidFill>
                  <a:srgbClr val="002060"/>
                </a:solidFill>
                <a:cs typeface="Arial" panose="020B0604020202020204" pitchFamily="34" charset="0"/>
              </a:rPr>
              <a:t>метапредметных</a:t>
            </a:r>
            <a:r>
              <a:rPr lang="ru-RU" sz="2200" dirty="0">
                <a:solidFill>
                  <a:srgbClr val="002060"/>
                </a:solidFill>
                <a:cs typeface="Arial" panose="020B0604020202020204" pitchFamily="34" charset="0"/>
              </a:rPr>
              <a:t>) учебных действий.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7E7422-B7F4-4DC6-90B6-E8251811E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047" y="3868914"/>
            <a:ext cx="2119825" cy="16478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1EA5328-2A63-4615-A801-4536DD8E07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28" t="12539" r="14444" b="11746"/>
          <a:stretch/>
        </p:blipFill>
        <p:spPr>
          <a:xfrm>
            <a:off x="2702741" y="3958246"/>
            <a:ext cx="1861168" cy="25658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FD0329C-DC0F-4F5C-A6F3-BC98F8F926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7783" y="3958247"/>
            <a:ext cx="1924370" cy="256582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9CF349D-63EF-4EF3-83AB-58FBE1D402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69" t="7265" r="-1"/>
          <a:stretch/>
        </p:blipFill>
        <p:spPr>
          <a:xfrm>
            <a:off x="9060840" y="3947083"/>
            <a:ext cx="1902523" cy="257699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878D163-6561-4EE5-843D-4411858B85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453" y="3990220"/>
            <a:ext cx="1792313" cy="253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4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2960" y="1961590"/>
            <a:ext cx="513304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rgbClr val="002060"/>
                </a:solidFill>
                <a:cs typeface="Arial" panose="020B0604020202020204" pitchFamily="34" charset="0"/>
              </a:rPr>
              <a:t>«Невидимые чернила»</a:t>
            </a:r>
          </a:p>
          <a:p>
            <a:r>
              <a:rPr lang="ru-RU" sz="1700" b="1" dirty="0">
                <a:solidFill>
                  <a:srgbClr val="002060"/>
                </a:solidFill>
                <a:cs typeface="Arial" panose="020B0604020202020204" pitchFamily="34" charset="0"/>
              </a:rPr>
              <a:t>Понадобится </a:t>
            </a:r>
            <a:r>
              <a:rPr lang="ru-RU" sz="1700" dirty="0">
                <a:solidFill>
                  <a:srgbClr val="002060"/>
                </a:solidFill>
                <a:cs typeface="Arial" panose="020B0604020202020204" pitchFamily="34" charset="0"/>
              </a:rPr>
              <a:t>: половинка лимона, ватная палочка, чашка воды, лист бумаги, настольная лампа. </a:t>
            </a:r>
          </a:p>
          <a:p>
            <a:r>
              <a:rPr lang="ru-RU" sz="1700" b="1" dirty="0">
                <a:solidFill>
                  <a:srgbClr val="002060"/>
                </a:solidFill>
                <a:cs typeface="Arial" panose="020B0604020202020204" pitchFamily="34" charset="0"/>
              </a:rPr>
              <a:t>Опыт</a:t>
            </a:r>
            <a:r>
              <a:rPr lang="ru-RU" sz="1700" dirty="0">
                <a:solidFill>
                  <a:srgbClr val="002060"/>
                </a:solidFill>
                <a:cs typeface="Arial" panose="020B0604020202020204" pitchFamily="34" charset="0"/>
              </a:rPr>
              <a:t>: Выдавим сок из лимона в чашку, добавим такое же количество воды. Обмакнем спичку или зубочистку с намотанной ватой в раствор лимонного сока и воды и напишем что-нибудь на бумаге этой спичкой. Когда "чернила" высохнут, нагреем бумагу над включенной настольной лампой. На бумаге проявятся невидимые ранее слова.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23868" y="1130594"/>
            <a:ext cx="80567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15326C"/>
                </a:solidFill>
                <a:cs typeface="Arial" panose="020B0604020202020204" pitchFamily="34" charset="0"/>
              </a:rPr>
              <a:t>Эксперименты составляют основу всякого знания, </a:t>
            </a:r>
          </a:p>
          <a:p>
            <a:pPr algn="ctr"/>
            <a:r>
              <a:rPr lang="ru-RU" sz="2400" b="1" dirty="0">
                <a:solidFill>
                  <a:srgbClr val="15326C"/>
                </a:solidFill>
                <a:cs typeface="Arial" panose="020B0604020202020204" pitchFamily="34" charset="0"/>
              </a:rPr>
              <a:t>без них любые понятия превращаются в сухие абстракции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B481770-05FF-479C-83DB-9AC755FC02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21" t="5100" r="3751" b="23518"/>
          <a:stretch/>
        </p:blipFill>
        <p:spPr>
          <a:xfrm>
            <a:off x="2168664" y="4670024"/>
            <a:ext cx="2982701" cy="184544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1AF09F4-E676-44DF-B76B-57C0E67BEB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028" t="19074" r="-41" b="28148"/>
          <a:stretch/>
        </p:blipFill>
        <p:spPr>
          <a:xfrm>
            <a:off x="299197" y="4853610"/>
            <a:ext cx="1719204" cy="105439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276007" y="1980160"/>
            <a:ext cx="6692113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rgbClr val="002060"/>
                </a:solidFill>
                <a:cs typeface="Arial" panose="020B0604020202020204" pitchFamily="34" charset="0"/>
              </a:rPr>
              <a:t>«Волшебный пакет»</a:t>
            </a:r>
          </a:p>
          <a:p>
            <a:r>
              <a:rPr lang="ru-RU" sz="1700" b="1" dirty="0">
                <a:solidFill>
                  <a:srgbClr val="002060"/>
                </a:solidFill>
                <a:cs typeface="Arial" panose="020B0604020202020204" pitchFamily="34" charset="0"/>
              </a:rPr>
              <a:t>Понадобится: </a:t>
            </a:r>
            <a:r>
              <a:rPr lang="ru-RU" sz="1700" dirty="0">
                <a:solidFill>
                  <a:srgbClr val="002060"/>
                </a:solidFill>
                <a:cs typeface="Arial" panose="020B0604020202020204" pitchFamily="34" charset="0"/>
              </a:rPr>
              <a:t>полиэтиленовый пакет, вода, наточенные карандаши.</a:t>
            </a:r>
          </a:p>
          <a:p>
            <a:r>
              <a:rPr lang="ru-RU" sz="1700" b="1" dirty="0">
                <a:solidFill>
                  <a:srgbClr val="002060"/>
                </a:solidFill>
                <a:cs typeface="Arial" panose="020B0604020202020204" pitchFamily="34" charset="0"/>
              </a:rPr>
              <a:t>Ход опыта: </a:t>
            </a:r>
            <a:r>
              <a:rPr lang="ru-RU" sz="1700" dirty="0">
                <a:solidFill>
                  <a:srgbClr val="002060"/>
                </a:solidFill>
                <a:cs typeface="Arial" panose="020B0604020202020204" pitchFamily="34" charset="0"/>
              </a:rPr>
              <a:t>наливаем воду в пакет до половины и протыкаем насквозь карандашами в том месте, где он наполнен водой. Вода почти не вытекает.</a:t>
            </a:r>
          </a:p>
          <a:p>
            <a:r>
              <a:rPr lang="ru-RU" sz="1700" b="1" dirty="0">
                <a:solidFill>
                  <a:srgbClr val="002060"/>
                </a:solidFill>
                <a:cs typeface="Arial" panose="020B0604020202020204" pitchFamily="34" charset="0"/>
              </a:rPr>
              <a:t>Вывод: </a:t>
            </a:r>
            <a:r>
              <a:rPr lang="ru-RU" sz="1700" dirty="0">
                <a:solidFill>
                  <a:srgbClr val="002060"/>
                </a:solidFill>
                <a:cs typeface="Arial" panose="020B0604020202020204" pitchFamily="34" charset="0"/>
              </a:rPr>
              <a:t>если полиэтиленовый пакет проткнуть и потом залить в него воду, она будет выливаться через отверстия.</a:t>
            </a:r>
          </a:p>
          <a:p>
            <a:r>
              <a:rPr lang="ru-RU" sz="1700" dirty="0">
                <a:solidFill>
                  <a:srgbClr val="002060"/>
                </a:solidFill>
                <a:cs typeface="Arial" panose="020B0604020202020204" pitchFamily="34" charset="0"/>
              </a:rPr>
              <a:t>Но если пакет сначала наполнить водой</a:t>
            </a:r>
          </a:p>
          <a:p>
            <a:r>
              <a:rPr lang="ru-RU" sz="1700" dirty="0">
                <a:solidFill>
                  <a:srgbClr val="002060"/>
                </a:solidFill>
                <a:cs typeface="Arial" panose="020B0604020202020204" pitchFamily="34" charset="0"/>
              </a:rPr>
              <a:t>наполовину и затем проткнуть его острым </a:t>
            </a:r>
          </a:p>
          <a:p>
            <a:r>
              <a:rPr lang="ru-RU" sz="1700" dirty="0">
                <a:solidFill>
                  <a:srgbClr val="002060"/>
                </a:solidFill>
                <a:cs typeface="Arial" panose="020B0604020202020204" pitchFamily="34" charset="0"/>
              </a:rPr>
              <a:t>предметом так, чтобы предмет остался</a:t>
            </a:r>
          </a:p>
          <a:p>
            <a:r>
              <a:rPr lang="ru-RU" sz="1700" dirty="0">
                <a:solidFill>
                  <a:srgbClr val="002060"/>
                </a:solidFill>
                <a:cs typeface="Arial" panose="020B0604020202020204" pitchFamily="34" charset="0"/>
              </a:rPr>
              <a:t>воткнутым в пакет, то вода вытекать </a:t>
            </a:r>
          </a:p>
          <a:p>
            <a:r>
              <a:rPr lang="ru-RU" sz="1700" dirty="0">
                <a:solidFill>
                  <a:srgbClr val="002060"/>
                </a:solidFill>
                <a:cs typeface="Arial" panose="020B0604020202020204" pitchFamily="34" charset="0"/>
              </a:rPr>
              <a:t>через эти отверстия почти не будет.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786EA33-8B59-4418-940A-DA49048FBC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111" t="7917" r="18889" b="3333"/>
          <a:stretch/>
        </p:blipFill>
        <p:spPr>
          <a:xfrm>
            <a:off x="10380625" y="3911437"/>
            <a:ext cx="1507202" cy="242084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7E8F1CF-1B04-4A58-AA31-DCB3589C73F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712" t="22296" r="17619" b="3740"/>
          <a:stretch/>
        </p:blipFill>
        <p:spPr>
          <a:xfrm>
            <a:off x="8957882" y="4833186"/>
            <a:ext cx="1390640" cy="191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17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" t="11689"/>
          <a:stretch/>
        </p:blipFill>
        <p:spPr>
          <a:xfrm>
            <a:off x="3617140" y="4297280"/>
            <a:ext cx="2135941" cy="119537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3D6000-2572-4E21-915E-5923571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4930"/>
            <a:ext cx="10515600" cy="1657737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Что такое </a:t>
            </a:r>
            <a:r>
              <a:rPr lang="ru-RU" sz="2800" b="1" dirty="0" err="1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лего</a:t>
            </a:r>
            <a:r>
              <a:rPr lang="ru-RU" sz="28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-конструирование?</a:t>
            </a:r>
            <a:br>
              <a:rPr lang="ru-RU" sz="28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Вид моделирующей творческо-продуктивной деятельности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15326C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5672517" y="2003109"/>
            <a:ext cx="6279419" cy="288448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200" b="1" dirty="0">
                <a:solidFill>
                  <a:srgbClr val="002060"/>
                </a:solidFill>
              </a:rPr>
              <a:t>Что развивает </a:t>
            </a:r>
            <a:r>
              <a:rPr lang="ru-RU" sz="2200" b="1" dirty="0" err="1">
                <a:solidFill>
                  <a:srgbClr val="002060"/>
                </a:solidFill>
              </a:rPr>
              <a:t>лего</a:t>
            </a:r>
            <a:r>
              <a:rPr lang="ru-RU" sz="2200" b="1" dirty="0">
                <a:solidFill>
                  <a:srgbClr val="002060"/>
                </a:solidFill>
              </a:rPr>
              <a:t>-конструирование?</a:t>
            </a:r>
          </a:p>
          <a:p>
            <a:r>
              <a:rPr lang="ru-RU" sz="2100" dirty="0">
                <a:solidFill>
                  <a:srgbClr val="002060"/>
                </a:solidFill>
              </a:rPr>
              <a:t>Занятия по конструированию направлены главным образом на развитие конструктивных способностей, мелкой моторики, развития речи, изобразительных и графических навыков, воображения, быстрого и правильного ориентирования в пространстве, интеллектуальной активности, коммуникативных навыков, постепенным достижениям.</a:t>
            </a:r>
          </a:p>
          <a:p>
            <a:endParaRPr lang="ru-RU" sz="2100" dirty="0"/>
          </a:p>
        </p:txBody>
      </p:sp>
      <p:sp>
        <p:nvSpPr>
          <p:cNvPr id="6" name="Объект 2"/>
          <p:cNvSpPr>
            <a:spLocks noGrp="1"/>
          </p:cNvSpPr>
          <p:nvPr>
            <p:ph sz="half" idx="1"/>
          </p:nvPr>
        </p:nvSpPr>
        <p:spPr>
          <a:xfrm>
            <a:off x="378939" y="2018272"/>
            <a:ext cx="5327822" cy="234333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200" b="1" dirty="0">
                <a:solidFill>
                  <a:srgbClr val="002060"/>
                </a:solidFill>
                <a:cs typeface="Arial" panose="020B0604020202020204" pitchFamily="34" charset="0"/>
              </a:rPr>
              <a:t>На чем основано </a:t>
            </a:r>
            <a:r>
              <a:rPr lang="ru-RU" sz="2200" b="1" dirty="0" err="1">
                <a:solidFill>
                  <a:srgbClr val="002060"/>
                </a:solidFill>
                <a:cs typeface="Arial" panose="020B0604020202020204" pitchFamily="34" charset="0"/>
              </a:rPr>
              <a:t>лего</a:t>
            </a:r>
            <a:r>
              <a:rPr lang="ru-RU" sz="2200" b="1" dirty="0">
                <a:solidFill>
                  <a:srgbClr val="002060"/>
                </a:solidFill>
                <a:cs typeface="Arial" panose="020B0604020202020204" pitchFamily="34" charset="0"/>
              </a:rPr>
              <a:t>-конструирование?</a:t>
            </a:r>
          </a:p>
          <a:p>
            <a:r>
              <a:rPr lang="ru-RU" sz="2100" dirty="0">
                <a:solidFill>
                  <a:srgbClr val="002060"/>
                </a:solidFill>
                <a:cs typeface="Arial" panose="020B0604020202020204" pitchFamily="34" charset="0"/>
              </a:rPr>
              <a:t>В основе лежит целостный образ окружающего мира, который преломляется через результат деятельности обучающихся.</a:t>
            </a:r>
          </a:p>
          <a:p>
            <a:r>
              <a:rPr lang="ru-RU" sz="2100" dirty="0">
                <a:solidFill>
                  <a:srgbClr val="002060"/>
                </a:solidFill>
                <a:cs typeface="Arial" panose="020B0604020202020204" pitchFamily="34" charset="0"/>
              </a:rPr>
              <a:t>Дает возможность работать как индивидуально, так и объединяться в пары, группы.</a:t>
            </a: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350327" y="4224451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900" dirty="0">
                <a:solidFill>
                  <a:srgbClr val="002060"/>
                </a:solidFill>
              </a:rPr>
              <a:t>Ребёнку легче учиться, усваивать материал, когда ему учиться интересно.</a:t>
            </a:r>
          </a:p>
          <a:p>
            <a:r>
              <a:rPr lang="ru-RU" sz="1900" dirty="0">
                <a:solidFill>
                  <a:srgbClr val="002060"/>
                </a:solidFill>
              </a:rPr>
              <a:t>Деятельность – это первое условие развития у школьника познавательных процессов. </a:t>
            </a:r>
          </a:p>
        </p:txBody>
      </p:sp>
      <p:sp>
        <p:nvSpPr>
          <p:cNvPr id="9" name="Объект 3"/>
          <p:cNvSpPr txBox="1">
            <a:spLocks/>
          </p:cNvSpPr>
          <p:nvPr/>
        </p:nvSpPr>
        <p:spPr>
          <a:xfrm>
            <a:off x="5753081" y="4329248"/>
            <a:ext cx="6174579" cy="144846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900" dirty="0">
                <a:solidFill>
                  <a:srgbClr val="002060"/>
                </a:solidFill>
              </a:rPr>
              <a:t>Обучение в игре, что помогает ребенку воплощать в жизнь свои идеи, строить и фантазировать. Ребенок увлечённо работает и видит результат.</a:t>
            </a:r>
          </a:p>
          <a:p>
            <a:pPr>
              <a:lnSpc>
                <a:spcPct val="100000"/>
              </a:lnSpc>
            </a:pPr>
            <a:r>
              <a:rPr lang="ru-RU" sz="1900" dirty="0">
                <a:solidFill>
                  <a:srgbClr val="002060"/>
                </a:solidFill>
              </a:rPr>
              <a:t> А любой успех побуждает желание учиться.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188978" y="5710178"/>
            <a:ext cx="7568751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>
                <a:solidFill>
                  <a:srgbClr val="002060"/>
                </a:solidFill>
              </a:rPr>
              <a:t>Конструктор  обучает детей концентрации внимания, логическому мышлению и усидчивости, а также повышает заинтересованность в окружающем мире.</a:t>
            </a:r>
          </a:p>
        </p:txBody>
      </p:sp>
    </p:spTree>
    <p:extLst>
      <p:ext uri="{BB962C8B-B14F-4D97-AF65-F5344CB8AC3E}">
        <p14:creationId xmlns:p14="http://schemas.microsoft.com/office/powerpoint/2010/main" val="2246841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3D6000-2572-4E21-915E-5923571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135" y="1121215"/>
            <a:ext cx="9899904" cy="60255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+mn-lt"/>
              </a:rPr>
              <a:t>Кейс «Построй свою историю»</a:t>
            </a:r>
            <a:endParaRPr lang="ru-RU" sz="2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Объект 2"/>
          <p:cNvSpPr>
            <a:spLocks noGrp="1"/>
          </p:cNvSpPr>
          <p:nvPr>
            <p:ph sz="half" idx="1"/>
          </p:nvPr>
        </p:nvSpPr>
        <p:spPr>
          <a:xfrm>
            <a:off x="819665" y="1853485"/>
            <a:ext cx="4038600" cy="4525963"/>
          </a:xfrm>
        </p:spPr>
        <p:txBody>
          <a:bodyPr>
            <a:normAutofit fontScale="70000" lnSpcReduction="20000"/>
          </a:bodyPr>
          <a:lstStyle/>
          <a:p>
            <a:r>
              <a:rPr lang="ru-RU" dirty="0">
                <a:solidFill>
                  <a:srgbClr val="002060"/>
                </a:solidFill>
              </a:rPr>
              <a:t>Наборы конструктора служат для иллюстрирования предметов, тематических ситуаций. </a:t>
            </a:r>
          </a:p>
          <a:p>
            <a:r>
              <a:rPr lang="ru-RU" dirty="0">
                <a:solidFill>
                  <a:srgbClr val="002060"/>
                </a:solidFill>
              </a:rPr>
              <a:t>Обучающиеся выстраивают декорации и моделируют объекты, создавая таким образом небольшую историю.</a:t>
            </a:r>
          </a:p>
          <a:p>
            <a:r>
              <a:rPr lang="ru-RU" dirty="0">
                <a:solidFill>
                  <a:srgbClr val="002060"/>
                </a:solidFill>
              </a:rPr>
              <a:t>Каждый выбирает для себя объект для работы, форму работы.</a:t>
            </a:r>
          </a:p>
          <a:p>
            <a:r>
              <a:rPr lang="ru-RU" dirty="0">
                <a:solidFill>
                  <a:srgbClr val="002060"/>
                </a:solidFill>
              </a:rPr>
              <a:t>Ребятам предлагается построить историю, придумать сюжет, описать ситуацию, действие, охарактеризовать предмет и идею истории.</a:t>
            </a:r>
          </a:p>
          <a:p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5641371" y="1606803"/>
            <a:ext cx="4968552" cy="547260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002060"/>
                </a:solidFill>
              </a:rPr>
              <a:t>Выделяют всего 3 вида конструирования :</a:t>
            </a:r>
            <a:br>
              <a:rPr lang="ru-RU" sz="2000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 По образцу</a:t>
            </a:r>
            <a:r>
              <a:rPr lang="ru-RU" sz="2000" dirty="0">
                <a:solidFill>
                  <a:srgbClr val="002060"/>
                </a:solidFill>
              </a:rPr>
              <a:t>. Ребенок ориентируется на готовый образец, который ему нужно повторить. Наиболее легкий способ, используется на начальных стадиях.</a:t>
            </a:r>
            <a:br>
              <a:rPr lang="ru-RU" sz="2000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По условиям</a:t>
            </a:r>
            <a:r>
              <a:rPr lang="ru-RU" sz="2000" dirty="0">
                <a:solidFill>
                  <a:srgbClr val="002060"/>
                </a:solidFill>
              </a:rPr>
              <a:t>. Здесь образец уже не дается, а только задаются условия или схемы, которым должна соответствовать готовая конструкция. </a:t>
            </a:r>
            <a:br>
              <a:rPr lang="ru-RU" sz="2000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По замыслу. </a:t>
            </a:r>
            <a:r>
              <a:rPr lang="ru-RU" sz="2000" dirty="0">
                <a:solidFill>
                  <a:srgbClr val="002060"/>
                </a:solidFill>
              </a:rPr>
              <a:t>Такой тип конструирования лучше остальных развивает творческие способности. Предполагает полную свободу действий , когда ученик сам, вообще без каких бы то ни было ограничений, придумывает образ будущей конструкции и воплощает ее в жизнь из доступных ему материалов.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259" y="5478356"/>
            <a:ext cx="3122020" cy="113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54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3D6000-2572-4E21-915E-5923571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7059" y="1121215"/>
            <a:ext cx="5644980" cy="602552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3100" b="1" dirty="0">
                <a:solidFill>
                  <a:srgbClr val="C00000"/>
                </a:solidFill>
                <a:latin typeface="+mn-lt"/>
              </a:rPr>
            </a:br>
            <a:br>
              <a:rPr lang="ru-RU" sz="3100" b="1" dirty="0">
                <a:solidFill>
                  <a:srgbClr val="C00000"/>
                </a:solidFill>
                <a:latin typeface="+mn-lt"/>
              </a:rPr>
            </a:br>
            <a:r>
              <a:rPr lang="ru-RU" sz="3100" b="1" dirty="0">
                <a:solidFill>
                  <a:srgbClr val="002060"/>
                </a:solidFill>
                <a:latin typeface="+mn-lt"/>
              </a:rPr>
              <a:t>«Царство животных»</a:t>
            </a:r>
            <a:br>
              <a:rPr lang="ru-RU" sz="3100" b="1" dirty="0">
                <a:solidFill>
                  <a:srgbClr val="002060"/>
                </a:solidFill>
                <a:latin typeface="+mn-lt"/>
              </a:rPr>
            </a:br>
            <a:r>
              <a:rPr lang="ru-RU" sz="2700" b="1" dirty="0">
                <a:solidFill>
                  <a:srgbClr val="002060"/>
                </a:solidFill>
                <a:latin typeface="+mn-lt"/>
              </a:rPr>
              <a:t>Истории учеников 2 «Э» класса </a:t>
            </a:r>
            <a:br>
              <a:rPr lang="ru-RU" sz="2700" b="1" dirty="0">
                <a:solidFill>
                  <a:srgbClr val="002060"/>
                </a:solidFill>
                <a:latin typeface="+mn-lt"/>
              </a:rPr>
            </a:br>
            <a:r>
              <a:rPr lang="ru-RU" sz="2700" b="1" dirty="0">
                <a:solidFill>
                  <a:srgbClr val="002060"/>
                </a:solidFill>
                <a:latin typeface="+mn-lt"/>
              </a:rPr>
              <a:t>МБОУ ЦО № 29</a:t>
            </a:r>
            <a:br>
              <a:rPr lang="ru-RU" sz="2800" dirty="0">
                <a:solidFill>
                  <a:srgbClr val="002060"/>
                </a:solidFill>
                <a:latin typeface="+mn-lt"/>
              </a:rPr>
            </a:br>
            <a:endParaRPr lang="ru-RU" sz="2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5641371" y="1606803"/>
            <a:ext cx="4968552" cy="547260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3" t="21630" r="8776" b="49917"/>
          <a:stretch/>
        </p:blipFill>
        <p:spPr>
          <a:xfrm>
            <a:off x="823144" y="1121216"/>
            <a:ext cx="2834456" cy="21574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6825" y="1511274"/>
            <a:ext cx="2197142" cy="16736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317" y="2348116"/>
            <a:ext cx="2039095" cy="15370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6072" y="1979484"/>
            <a:ext cx="2505928" cy="24109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421" y="3327497"/>
            <a:ext cx="2226865" cy="17051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3200" y="3348461"/>
            <a:ext cx="2239470" cy="16841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64335" y="3348461"/>
            <a:ext cx="2234115" cy="168417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53888" y="3989414"/>
            <a:ext cx="2017951" cy="151803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32" y="5068379"/>
            <a:ext cx="2223153" cy="167292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5070552"/>
            <a:ext cx="2220263" cy="167074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452" y="5068379"/>
            <a:ext cx="2234115" cy="165233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47"/>
          <a:stretch/>
        </p:blipFill>
        <p:spPr>
          <a:xfrm>
            <a:off x="7598846" y="5567596"/>
            <a:ext cx="1983565" cy="115311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072" y="4390435"/>
            <a:ext cx="2526236" cy="170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0796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B1C44A-B12A-46E1-8FB0-9E41B0E571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3538728"/>
            <a:ext cx="9022080" cy="1223962"/>
          </a:xfrm>
        </p:spPr>
        <p:txBody>
          <a:bodyPr anchor="t">
            <a:noAutofit/>
          </a:bodyPr>
          <a:lstStyle/>
          <a:p>
            <a:pPr algn="l"/>
            <a:r>
              <a:rPr 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Спасибо!</a:t>
            </a: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0AC03F9B-5FFB-4F09-844A-DBF2A8C154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4376752"/>
            <a:ext cx="9021763" cy="1289050"/>
          </a:xfrm>
        </p:spPr>
        <p:txBody>
          <a:bodyPr>
            <a:normAutofit fontScale="92500" lnSpcReduction="10000"/>
          </a:bodyPr>
          <a:lstStyle/>
          <a:p>
            <a:pPr algn="l">
              <a:lnSpc>
                <a:spcPct val="100000"/>
              </a:lnSpc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Волченко Наталья Евгеньевна, учитель начальных классов, </a:t>
            </a:r>
          </a:p>
          <a:p>
            <a:pPr algn="l">
              <a:lnSpc>
                <a:spcPct val="100000"/>
              </a:lnSpc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Мозговая Оксана Михайловна, учитель информатики </a:t>
            </a:r>
          </a:p>
          <a:p>
            <a:pPr algn="l">
              <a:lnSpc>
                <a:spcPct val="100000"/>
              </a:lnSpc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«Центр образования № 29», Богородский городской округ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568ECB9-6192-40B2-B6BB-6E78B585EDAC}"/>
              </a:ext>
            </a:extLst>
          </p:cNvPr>
          <p:cNvSpPr/>
          <p:nvPr/>
        </p:nvSpPr>
        <p:spPr>
          <a:xfrm>
            <a:off x="3061451" y="5861700"/>
            <a:ext cx="32111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https://zel-sch20.edumsko.ru/</a:t>
            </a:r>
          </a:p>
        </p:txBody>
      </p:sp>
    </p:spTree>
    <p:extLst>
      <p:ext uri="{BB962C8B-B14F-4D97-AF65-F5344CB8AC3E}">
        <p14:creationId xmlns:p14="http://schemas.microsoft.com/office/powerpoint/2010/main" val="11382234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507</Words>
  <Application>Microsoft Office PowerPoint</Application>
  <PresentationFormat>Широкоэкранный</PresentationFormat>
  <Paragraphs>44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Тема Office</vt:lpstr>
      <vt:lpstr>Экспериментальная лаборатория : «Опыты и эксперименты на уроках окружающего мира и во внеурочной деятельности» Лего –уроки: «Создай свою историю» интенсива «Эффективная начальная школа Подмосковья: лучшие практики»  </vt:lpstr>
      <vt:lpstr>Экспериментирование –  основа познавательно-исследовательской деятельности  младших школьников </vt:lpstr>
      <vt:lpstr>Презентация PowerPoint</vt:lpstr>
      <vt:lpstr>Что такое лего-конструирование? Вид моделирующей творческо-продуктивной деятельности.</vt:lpstr>
      <vt:lpstr>Кейс «Построй свою историю»</vt:lpstr>
      <vt:lpstr>  «Царство животных» Истории учеников 2 «Э» класса  МБОУ ЦО № 29 </vt:lpstr>
      <vt:lpstr>Спасибо!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Показатели эффективности ускоренного обучения  в начальной школе</dc:title>
  <dc:creator>Сергей</dc:creator>
  <cp:lastModifiedBy>Елена Шаламова</cp:lastModifiedBy>
  <cp:revision>28</cp:revision>
  <dcterms:created xsi:type="dcterms:W3CDTF">2024-03-11T10:09:06Z</dcterms:created>
  <dcterms:modified xsi:type="dcterms:W3CDTF">2024-03-16T12:26:28Z</dcterms:modified>
</cp:coreProperties>
</file>