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93" r:id="rId4"/>
    <p:sldId id="290" r:id="rId5"/>
    <p:sldId id="291" r:id="rId6"/>
    <p:sldId id="292" r:id="rId7"/>
    <p:sldId id="294" r:id="rId8"/>
    <p:sldId id="260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3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E41710-FA46-4064-BC13-5D005CFD3368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9FA64F-607B-4799-8DCF-6EA51C1BDF28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1800" b="1" dirty="0"/>
            <a:t>Военная</a:t>
          </a:r>
        </a:p>
        <a:p>
          <a:r>
            <a:rPr lang="ru-RU" sz="1800" b="1" dirty="0"/>
            <a:t>подготовка</a:t>
          </a:r>
        </a:p>
      </dgm:t>
    </dgm:pt>
    <dgm:pt modelId="{C2C91185-908F-4E63-8D1D-97138179F1BB}" type="parTrans" cxnId="{F0ACF34A-959A-4D16-BB22-E5592D6511D1}">
      <dgm:prSet/>
      <dgm:spPr/>
      <dgm:t>
        <a:bodyPr/>
        <a:lstStyle/>
        <a:p>
          <a:endParaRPr lang="ru-RU"/>
        </a:p>
      </dgm:t>
    </dgm:pt>
    <dgm:pt modelId="{60CCA1A7-363E-4E3B-B430-E5CC38A6BD83}" type="sibTrans" cxnId="{F0ACF34A-959A-4D16-BB22-E5592D6511D1}">
      <dgm:prSet/>
      <dgm:spPr/>
      <dgm:t>
        <a:bodyPr/>
        <a:lstStyle/>
        <a:p>
          <a:endParaRPr lang="ru-RU"/>
        </a:p>
      </dgm:t>
    </dgm:pt>
    <dgm:pt modelId="{2DF4E1D8-D7F5-427F-945B-6F6594A4EADB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Фланкировка шашкой, рубка шашкой, общефизическая подготовка</a:t>
          </a:r>
        </a:p>
      </dgm:t>
    </dgm:pt>
    <dgm:pt modelId="{A74B8FB1-3A7E-4715-984B-DD6A5BD8EDCB}" type="parTrans" cxnId="{2880E45D-D52A-4B48-97E0-B9A33B77BE4E}">
      <dgm:prSet/>
      <dgm:spPr/>
      <dgm:t>
        <a:bodyPr/>
        <a:lstStyle/>
        <a:p>
          <a:endParaRPr lang="ru-RU"/>
        </a:p>
      </dgm:t>
    </dgm:pt>
    <dgm:pt modelId="{CED551C7-0F45-495B-A738-C189C10DDA08}" type="sibTrans" cxnId="{2880E45D-D52A-4B48-97E0-B9A33B77BE4E}">
      <dgm:prSet/>
      <dgm:spPr/>
      <dgm:t>
        <a:bodyPr/>
        <a:lstStyle/>
        <a:p>
          <a:endParaRPr lang="ru-RU"/>
        </a:p>
      </dgm:t>
    </dgm:pt>
    <dgm:pt modelId="{7789572D-DC4E-4CA5-9946-2FE546BF9121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Основы верховой езды, джигитовка, огневая подготовка</a:t>
          </a:r>
        </a:p>
      </dgm:t>
    </dgm:pt>
    <dgm:pt modelId="{BE2704BE-2CD5-4C42-A066-8A5F5E4A4E1B}" type="parTrans" cxnId="{168CBD09-0DEF-475A-8CE6-912F47C0ED97}">
      <dgm:prSet/>
      <dgm:spPr/>
      <dgm:t>
        <a:bodyPr/>
        <a:lstStyle/>
        <a:p>
          <a:endParaRPr lang="ru-RU"/>
        </a:p>
      </dgm:t>
    </dgm:pt>
    <dgm:pt modelId="{B2746426-BEBB-459B-AB23-6D3759688CB8}" type="sibTrans" cxnId="{168CBD09-0DEF-475A-8CE6-912F47C0ED97}">
      <dgm:prSet/>
      <dgm:spPr/>
      <dgm:t>
        <a:bodyPr/>
        <a:lstStyle/>
        <a:p>
          <a:endParaRPr lang="ru-RU"/>
        </a:p>
      </dgm:t>
    </dgm:pt>
    <dgm:pt modelId="{A81A999B-AA2E-4013-A551-D2F28CC5D612}">
      <dgm:prSet phldrT="[Текст]"/>
      <dgm:spPr>
        <a:solidFill>
          <a:srgbClr val="00B050"/>
        </a:solidFill>
      </dgm:spPr>
      <dgm:t>
        <a:bodyPr/>
        <a:lstStyle/>
        <a:p>
          <a:r>
            <a:rPr lang="ru-RU" b="1" dirty="0"/>
            <a:t>Традиции</a:t>
          </a:r>
        </a:p>
      </dgm:t>
    </dgm:pt>
    <dgm:pt modelId="{9DADFB6D-ED10-4624-8C24-8C8CE933C018}" type="parTrans" cxnId="{47CAEA68-27F0-49C7-B518-375744075BBA}">
      <dgm:prSet/>
      <dgm:spPr/>
      <dgm:t>
        <a:bodyPr/>
        <a:lstStyle/>
        <a:p>
          <a:endParaRPr lang="ru-RU"/>
        </a:p>
      </dgm:t>
    </dgm:pt>
    <dgm:pt modelId="{A89140DE-C65A-445A-A0BD-17A5AC48986E}" type="sibTrans" cxnId="{47CAEA68-27F0-49C7-B518-375744075BBA}">
      <dgm:prSet/>
      <dgm:spPr/>
      <dgm:t>
        <a:bodyPr/>
        <a:lstStyle/>
        <a:p>
          <a:endParaRPr lang="ru-RU"/>
        </a:p>
      </dgm:t>
    </dgm:pt>
    <dgm:pt modelId="{B43289E7-46E9-4120-B5BC-3E8F4590A4F5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Изучение истории казачества, традиций и культуры поведения</a:t>
          </a:r>
        </a:p>
      </dgm:t>
    </dgm:pt>
    <dgm:pt modelId="{F79FC055-66F9-4CF7-AFA1-A8864184943C}" type="parTrans" cxnId="{9FFD7F05-F335-4B37-B6CD-47C748B21A1D}">
      <dgm:prSet/>
      <dgm:spPr/>
      <dgm:t>
        <a:bodyPr/>
        <a:lstStyle/>
        <a:p>
          <a:endParaRPr lang="ru-RU"/>
        </a:p>
      </dgm:t>
    </dgm:pt>
    <dgm:pt modelId="{C280EC17-F160-4696-906A-EE0B125392F3}" type="sibTrans" cxnId="{9FFD7F05-F335-4B37-B6CD-47C748B21A1D}">
      <dgm:prSet/>
      <dgm:spPr/>
      <dgm:t>
        <a:bodyPr/>
        <a:lstStyle/>
        <a:p>
          <a:endParaRPr lang="ru-RU"/>
        </a:p>
      </dgm:t>
    </dgm:pt>
    <dgm:pt modelId="{17907FA8-8964-40D4-ACFE-5DF1D59B2BD1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Встречи со </a:t>
          </a:r>
          <a:r>
            <a:rPr lang="ru-RU" dirty="0" err="1">
              <a:solidFill>
                <a:srgbClr val="002060"/>
              </a:solidFill>
            </a:rPr>
            <a:t>священослужителями</a:t>
          </a:r>
          <a:r>
            <a:rPr lang="ru-RU" dirty="0">
              <a:solidFill>
                <a:srgbClr val="002060"/>
              </a:solidFill>
            </a:rPr>
            <a:t>, изучение православных ценностей</a:t>
          </a:r>
        </a:p>
      </dgm:t>
    </dgm:pt>
    <dgm:pt modelId="{C618834E-D54B-472B-AA65-47C9F71416A9}" type="parTrans" cxnId="{243FA135-0C35-4FA3-AA23-D6E763A76933}">
      <dgm:prSet/>
      <dgm:spPr/>
      <dgm:t>
        <a:bodyPr/>
        <a:lstStyle/>
        <a:p>
          <a:endParaRPr lang="ru-RU"/>
        </a:p>
      </dgm:t>
    </dgm:pt>
    <dgm:pt modelId="{3F4CF9B5-75C4-4DF8-B3F6-A519B7DAB80A}" type="sibTrans" cxnId="{243FA135-0C35-4FA3-AA23-D6E763A76933}">
      <dgm:prSet/>
      <dgm:spPr/>
      <dgm:t>
        <a:bodyPr/>
        <a:lstStyle/>
        <a:p>
          <a:endParaRPr lang="ru-RU"/>
        </a:p>
      </dgm:t>
    </dgm:pt>
    <dgm:pt modelId="{D3FB13D1-3204-4755-91E9-0E29A81D1ECC}">
      <dgm:prSet phldrT="[Текст]"/>
      <dgm:spPr/>
      <dgm:t>
        <a:bodyPr/>
        <a:lstStyle/>
        <a:p>
          <a:r>
            <a:rPr lang="ru-RU" b="1" dirty="0"/>
            <a:t>Культура</a:t>
          </a:r>
        </a:p>
      </dgm:t>
    </dgm:pt>
    <dgm:pt modelId="{DCA8C4EC-0CEC-49BC-9CEE-A25946E63F58}" type="parTrans" cxnId="{24077BE6-6B3F-4F55-A8D2-B599C1033020}">
      <dgm:prSet/>
      <dgm:spPr/>
      <dgm:t>
        <a:bodyPr/>
        <a:lstStyle/>
        <a:p>
          <a:endParaRPr lang="ru-RU"/>
        </a:p>
      </dgm:t>
    </dgm:pt>
    <dgm:pt modelId="{85A763BB-A15B-497A-AD6A-DE883CE6CE7F}" type="sibTrans" cxnId="{24077BE6-6B3F-4F55-A8D2-B599C1033020}">
      <dgm:prSet/>
      <dgm:spPr/>
      <dgm:t>
        <a:bodyPr/>
        <a:lstStyle/>
        <a:p>
          <a:endParaRPr lang="ru-RU"/>
        </a:p>
      </dgm:t>
    </dgm:pt>
    <dgm:pt modelId="{18ADCE84-C392-4D5C-932B-9A4F6EB818BC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Хоровое пение, изучение народных песен. Хореография, народные пляски</a:t>
          </a:r>
        </a:p>
      </dgm:t>
    </dgm:pt>
    <dgm:pt modelId="{1540CCFE-A561-4834-A9A7-9782BBD73B92}" type="parTrans" cxnId="{C35A6B40-255C-485C-AE40-A8BA98B7D89C}">
      <dgm:prSet/>
      <dgm:spPr/>
      <dgm:t>
        <a:bodyPr/>
        <a:lstStyle/>
        <a:p>
          <a:endParaRPr lang="ru-RU"/>
        </a:p>
      </dgm:t>
    </dgm:pt>
    <dgm:pt modelId="{3BE8839B-45ED-4B74-9111-32C1248C82CD}" type="sibTrans" cxnId="{C35A6B40-255C-485C-AE40-A8BA98B7D89C}">
      <dgm:prSet/>
      <dgm:spPr/>
      <dgm:t>
        <a:bodyPr/>
        <a:lstStyle/>
        <a:p>
          <a:endParaRPr lang="ru-RU"/>
        </a:p>
      </dgm:t>
    </dgm:pt>
    <dgm:pt modelId="{288EBC93-C16F-4C71-94A4-5F1F99863D0D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Изучение народных ремесел, встреча с мастерами прикладного творчества</a:t>
          </a:r>
        </a:p>
      </dgm:t>
    </dgm:pt>
    <dgm:pt modelId="{C99D2DD8-F6BA-4A4E-968E-1D06798174C9}" type="parTrans" cxnId="{F0472D5F-179A-4A69-B607-98CD317993AB}">
      <dgm:prSet/>
      <dgm:spPr/>
      <dgm:t>
        <a:bodyPr/>
        <a:lstStyle/>
        <a:p>
          <a:endParaRPr lang="ru-RU"/>
        </a:p>
      </dgm:t>
    </dgm:pt>
    <dgm:pt modelId="{C89C3830-638A-4870-A321-08BC6D6DD757}" type="sibTrans" cxnId="{F0472D5F-179A-4A69-B607-98CD317993AB}">
      <dgm:prSet/>
      <dgm:spPr/>
      <dgm:t>
        <a:bodyPr/>
        <a:lstStyle/>
        <a:p>
          <a:endParaRPr lang="ru-RU"/>
        </a:p>
      </dgm:t>
    </dgm:pt>
    <dgm:pt modelId="{43CBD8AA-A5ED-456C-9CE9-1E89071266AC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Основы начальной военной подготовки</a:t>
          </a:r>
        </a:p>
      </dgm:t>
    </dgm:pt>
    <dgm:pt modelId="{4C0A3348-B748-49BB-BA8D-394C0C00F8AB}" type="parTrans" cxnId="{D608BEBB-B8F2-4777-9A25-6CA0109C829A}">
      <dgm:prSet/>
      <dgm:spPr/>
      <dgm:t>
        <a:bodyPr/>
        <a:lstStyle/>
        <a:p>
          <a:endParaRPr lang="ru-RU"/>
        </a:p>
      </dgm:t>
    </dgm:pt>
    <dgm:pt modelId="{C3CF6DF1-96E8-471E-BB7C-6A1521F0D9FD}" type="sibTrans" cxnId="{D608BEBB-B8F2-4777-9A25-6CA0109C829A}">
      <dgm:prSet/>
      <dgm:spPr/>
      <dgm:t>
        <a:bodyPr/>
        <a:lstStyle/>
        <a:p>
          <a:endParaRPr lang="ru-RU"/>
        </a:p>
      </dgm:t>
    </dgm:pt>
    <dgm:pt modelId="{72DF2ADE-7B78-4BDA-BE3C-0CC4DCAFBBA7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Экскурсии и поездки в музеи, храмы, казачьи хутора</a:t>
          </a:r>
        </a:p>
      </dgm:t>
    </dgm:pt>
    <dgm:pt modelId="{80B8DD86-BC8C-40F3-AC88-A0C6105F241E}" type="parTrans" cxnId="{286F1191-4FDE-40BC-A08A-F201550F582E}">
      <dgm:prSet/>
      <dgm:spPr/>
      <dgm:t>
        <a:bodyPr/>
        <a:lstStyle/>
        <a:p>
          <a:endParaRPr lang="ru-RU"/>
        </a:p>
      </dgm:t>
    </dgm:pt>
    <dgm:pt modelId="{3009E89D-F054-4846-981F-F6388F7B4E61}" type="sibTrans" cxnId="{286F1191-4FDE-40BC-A08A-F201550F582E}">
      <dgm:prSet/>
      <dgm:spPr/>
      <dgm:t>
        <a:bodyPr/>
        <a:lstStyle/>
        <a:p>
          <a:endParaRPr lang="ru-RU"/>
        </a:p>
      </dgm:t>
    </dgm:pt>
    <dgm:pt modelId="{3ECFDDD6-14FD-479A-A5C6-9FF243A76A4E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Встречи с представителями казачества, участие в мероприятиях казачьего общества</a:t>
          </a:r>
        </a:p>
      </dgm:t>
    </dgm:pt>
    <dgm:pt modelId="{A335931D-3E9B-4CB1-AC54-C5811E79AE76}" type="parTrans" cxnId="{497CDACA-7645-4E72-8F7E-7453CC06A819}">
      <dgm:prSet/>
      <dgm:spPr/>
      <dgm:t>
        <a:bodyPr/>
        <a:lstStyle/>
        <a:p>
          <a:endParaRPr lang="ru-RU"/>
        </a:p>
      </dgm:t>
    </dgm:pt>
    <dgm:pt modelId="{AE25A69B-CF60-4968-8EE7-A912ACBADC69}" type="sibTrans" cxnId="{497CDACA-7645-4E72-8F7E-7453CC06A819}">
      <dgm:prSet/>
      <dgm:spPr/>
      <dgm:t>
        <a:bodyPr/>
        <a:lstStyle/>
        <a:p>
          <a:endParaRPr lang="ru-RU"/>
        </a:p>
      </dgm:t>
    </dgm:pt>
    <dgm:pt modelId="{C314EEB0-1D17-4D21-9190-51EF2882FD0D}" type="pres">
      <dgm:prSet presAssocID="{3DE41710-FA46-4064-BC13-5D005CFD3368}" presName="linearFlow" presStyleCnt="0">
        <dgm:presLayoutVars>
          <dgm:dir/>
          <dgm:animLvl val="lvl"/>
          <dgm:resizeHandles val="exact"/>
        </dgm:presLayoutVars>
      </dgm:prSet>
      <dgm:spPr/>
    </dgm:pt>
    <dgm:pt modelId="{8E3C7771-259D-43E1-9D1B-60872990C51F}" type="pres">
      <dgm:prSet presAssocID="{F19FA64F-607B-4799-8DCF-6EA51C1BDF28}" presName="composite" presStyleCnt="0"/>
      <dgm:spPr/>
    </dgm:pt>
    <dgm:pt modelId="{105D34D2-0840-4C4A-A0DA-24FAF3E81470}" type="pres">
      <dgm:prSet presAssocID="{F19FA64F-607B-4799-8DCF-6EA51C1BDF2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F57E785F-E4C3-4242-84D7-F6E0AFF59231}" type="pres">
      <dgm:prSet presAssocID="{F19FA64F-607B-4799-8DCF-6EA51C1BDF28}" presName="descendantText" presStyleLbl="alignAcc1" presStyleIdx="0" presStyleCnt="3" custLinFactNeighborX="0">
        <dgm:presLayoutVars>
          <dgm:bulletEnabled val="1"/>
        </dgm:presLayoutVars>
      </dgm:prSet>
      <dgm:spPr/>
    </dgm:pt>
    <dgm:pt modelId="{F26B9EF7-52B2-4196-8642-6119B15D1919}" type="pres">
      <dgm:prSet presAssocID="{60CCA1A7-363E-4E3B-B430-E5CC38A6BD83}" presName="sp" presStyleCnt="0"/>
      <dgm:spPr/>
    </dgm:pt>
    <dgm:pt modelId="{C44BA165-1836-455E-9EC8-F7DBECE87874}" type="pres">
      <dgm:prSet presAssocID="{A81A999B-AA2E-4013-A551-D2F28CC5D612}" presName="composite" presStyleCnt="0"/>
      <dgm:spPr/>
    </dgm:pt>
    <dgm:pt modelId="{8B5E5CBF-FAA4-4FF7-A5E4-B1C51001F4C4}" type="pres">
      <dgm:prSet presAssocID="{A81A999B-AA2E-4013-A551-D2F28CC5D612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0941B3C5-DA6B-4AA5-82CA-5CE8EDD7F704}" type="pres">
      <dgm:prSet presAssocID="{A81A999B-AA2E-4013-A551-D2F28CC5D612}" presName="descendantText" presStyleLbl="alignAcc1" presStyleIdx="1" presStyleCnt="3">
        <dgm:presLayoutVars>
          <dgm:bulletEnabled val="1"/>
        </dgm:presLayoutVars>
      </dgm:prSet>
      <dgm:spPr/>
    </dgm:pt>
    <dgm:pt modelId="{D3E10013-B164-4E3A-BD7D-B5813F4A9AB8}" type="pres">
      <dgm:prSet presAssocID="{A89140DE-C65A-445A-A0BD-17A5AC48986E}" presName="sp" presStyleCnt="0"/>
      <dgm:spPr/>
    </dgm:pt>
    <dgm:pt modelId="{EECF2029-5DF3-4135-8316-3A1E7979A06C}" type="pres">
      <dgm:prSet presAssocID="{D3FB13D1-3204-4755-91E9-0E29A81D1ECC}" presName="composite" presStyleCnt="0"/>
      <dgm:spPr/>
    </dgm:pt>
    <dgm:pt modelId="{2485FE89-0E6F-4058-AE04-CC861E07D2BE}" type="pres">
      <dgm:prSet presAssocID="{D3FB13D1-3204-4755-91E9-0E29A81D1ECC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B8A04C3D-446E-42EB-BD97-C02E4FA9366D}" type="pres">
      <dgm:prSet presAssocID="{D3FB13D1-3204-4755-91E9-0E29A81D1ECC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9FFD7F05-F335-4B37-B6CD-47C748B21A1D}" srcId="{A81A999B-AA2E-4013-A551-D2F28CC5D612}" destId="{B43289E7-46E9-4120-B5BC-3E8F4590A4F5}" srcOrd="0" destOrd="0" parTransId="{F79FC055-66F9-4CF7-AFA1-A8864184943C}" sibTransId="{C280EC17-F160-4696-906A-EE0B125392F3}"/>
    <dgm:cxn modelId="{168CBD09-0DEF-475A-8CE6-912F47C0ED97}" srcId="{F19FA64F-607B-4799-8DCF-6EA51C1BDF28}" destId="{7789572D-DC4E-4CA5-9946-2FE546BF9121}" srcOrd="1" destOrd="0" parTransId="{BE2704BE-2CD5-4C42-A066-8A5F5E4A4E1B}" sibTransId="{B2746426-BEBB-459B-AB23-6D3759688CB8}"/>
    <dgm:cxn modelId="{96A84F17-B1A0-4111-BC73-5C82E0B880D6}" type="presOf" srcId="{D3FB13D1-3204-4755-91E9-0E29A81D1ECC}" destId="{2485FE89-0E6F-4058-AE04-CC861E07D2BE}" srcOrd="0" destOrd="0" presId="urn:microsoft.com/office/officeart/2005/8/layout/chevron2"/>
    <dgm:cxn modelId="{78A1DC18-F02E-4D56-800B-BA48765B2A96}" type="presOf" srcId="{3ECFDDD6-14FD-479A-A5C6-9FF243A76A4E}" destId="{0941B3C5-DA6B-4AA5-82CA-5CE8EDD7F704}" srcOrd="0" destOrd="2" presId="urn:microsoft.com/office/officeart/2005/8/layout/chevron2"/>
    <dgm:cxn modelId="{6B0E0B33-DAD3-4098-B07D-3768359BAD5B}" type="presOf" srcId="{F19FA64F-607B-4799-8DCF-6EA51C1BDF28}" destId="{105D34D2-0840-4C4A-A0DA-24FAF3E81470}" srcOrd="0" destOrd="0" presId="urn:microsoft.com/office/officeart/2005/8/layout/chevron2"/>
    <dgm:cxn modelId="{243FA135-0C35-4FA3-AA23-D6E763A76933}" srcId="{A81A999B-AA2E-4013-A551-D2F28CC5D612}" destId="{17907FA8-8964-40D4-ACFE-5DF1D59B2BD1}" srcOrd="1" destOrd="0" parTransId="{C618834E-D54B-472B-AA65-47C9F71416A9}" sibTransId="{3F4CF9B5-75C4-4DF8-B3F6-A519B7DAB80A}"/>
    <dgm:cxn modelId="{7F986F3D-DF63-4158-84CA-C4C454A0DF16}" type="presOf" srcId="{17907FA8-8964-40D4-ACFE-5DF1D59B2BD1}" destId="{0941B3C5-DA6B-4AA5-82CA-5CE8EDD7F704}" srcOrd="0" destOrd="1" presId="urn:microsoft.com/office/officeart/2005/8/layout/chevron2"/>
    <dgm:cxn modelId="{C35A6B40-255C-485C-AE40-A8BA98B7D89C}" srcId="{D3FB13D1-3204-4755-91E9-0E29A81D1ECC}" destId="{18ADCE84-C392-4D5C-932B-9A4F6EB818BC}" srcOrd="0" destOrd="0" parTransId="{1540CCFE-A561-4834-A9A7-9782BBD73B92}" sibTransId="{3BE8839B-45ED-4B74-9111-32C1248C82CD}"/>
    <dgm:cxn modelId="{2880E45D-D52A-4B48-97E0-B9A33B77BE4E}" srcId="{F19FA64F-607B-4799-8DCF-6EA51C1BDF28}" destId="{2DF4E1D8-D7F5-427F-945B-6F6594A4EADB}" srcOrd="0" destOrd="0" parTransId="{A74B8FB1-3A7E-4715-984B-DD6A5BD8EDCB}" sibTransId="{CED551C7-0F45-495B-A738-C189C10DDA08}"/>
    <dgm:cxn modelId="{F0472D5F-179A-4A69-B607-98CD317993AB}" srcId="{D3FB13D1-3204-4755-91E9-0E29A81D1ECC}" destId="{288EBC93-C16F-4C71-94A4-5F1F99863D0D}" srcOrd="1" destOrd="0" parTransId="{C99D2DD8-F6BA-4A4E-968E-1D06798174C9}" sibTransId="{C89C3830-638A-4870-A321-08BC6D6DD757}"/>
    <dgm:cxn modelId="{47CAEA68-27F0-49C7-B518-375744075BBA}" srcId="{3DE41710-FA46-4064-BC13-5D005CFD3368}" destId="{A81A999B-AA2E-4013-A551-D2F28CC5D612}" srcOrd="1" destOrd="0" parTransId="{9DADFB6D-ED10-4624-8C24-8C8CE933C018}" sibTransId="{A89140DE-C65A-445A-A0BD-17A5AC48986E}"/>
    <dgm:cxn modelId="{F0ACF34A-959A-4D16-BB22-E5592D6511D1}" srcId="{3DE41710-FA46-4064-BC13-5D005CFD3368}" destId="{F19FA64F-607B-4799-8DCF-6EA51C1BDF28}" srcOrd="0" destOrd="0" parTransId="{C2C91185-908F-4E63-8D1D-97138179F1BB}" sibTransId="{60CCA1A7-363E-4E3B-B430-E5CC38A6BD83}"/>
    <dgm:cxn modelId="{A66CCC4C-65C8-43F0-BCF8-51A8A69A5F23}" type="presOf" srcId="{A81A999B-AA2E-4013-A551-D2F28CC5D612}" destId="{8B5E5CBF-FAA4-4FF7-A5E4-B1C51001F4C4}" srcOrd="0" destOrd="0" presId="urn:microsoft.com/office/officeart/2005/8/layout/chevron2"/>
    <dgm:cxn modelId="{BC7E6B4D-BFAF-485C-B682-5A9E1F4C7DD5}" type="presOf" srcId="{72DF2ADE-7B78-4BDA-BE3C-0CC4DCAFBBA7}" destId="{B8A04C3D-446E-42EB-BD97-C02E4FA9366D}" srcOrd="0" destOrd="2" presId="urn:microsoft.com/office/officeart/2005/8/layout/chevron2"/>
    <dgm:cxn modelId="{C2DB8D55-70FF-44F2-BA8E-8900F7AF54B1}" type="presOf" srcId="{288EBC93-C16F-4C71-94A4-5F1F99863D0D}" destId="{B8A04C3D-446E-42EB-BD97-C02E4FA9366D}" srcOrd="0" destOrd="1" presId="urn:microsoft.com/office/officeart/2005/8/layout/chevron2"/>
    <dgm:cxn modelId="{EBD00856-9823-4732-BFCA-BF41E00F801D}" type="presOf" srcId="{3DE41710-FA46-4064-BC13-5D005CFD3368}" destId="{C314EEB0-1D17-4D21-9190-51EF2882FD0D}" srcOrd="0" destOrd="0" presId="urn:microsoft.com/office/officeart/2005/8/layout/chevron2"/>
    <dgm:cxn modelId="{286F1191-4FDE-40BC-A08A-F201550F582E}" srcId="{D3FB13D1-3204-4755-91E9-0E29A81D1ECC}" destId="{72DF2ADE-7B78-4BDA-BE3C-0CC4DCAFBBA7}" srcOrd="2" destOrd="0" parTransId="{80B8DD86-BC8C-40F3-AC88-A0C6105F241E}" sibTransId="{3009E89D-F054-4846-981F-F6388F7B4E61}"/>
    <dgm:cxn modelId="{18F2EEB4-A8EB-4A12-9BB4-503EC7071EE5}" type="presOf" srcId="{43CBD8AA-A5ED-456C-9CE9-1E89071266AC}" destId="{F57E785F-E4C3-4242-84D7-F6E0AFF59231}" srcOrd="0" destOrd="2" presId="urn:microsoft.com/office/officeart/2005/8/layout/chevron2"/>
    <dgm:cxn modelId="{D608BEBB-B8F2-4777-9A25-6CA0109C829A}" srcId="{F19FA64F-607B-4799-8DCF-6EA51C1BDF28}" destId="{43CBD8AA-A5ED-456C-9CE9-1E89071266AC}" srcOrd="2" destOrd="0" parTransId="{4C0A3348-B748-49BB-BA8D-394C0C00F8AB}" sibTransId="{C3CF6DF1-96E8-471E-BB7C-6A1521F0D9FD}"/>
    <dgm:cxn modelId="{E76D4BC3-E93B-4588-9D55-EE5A37C23B8C}" type="presOf" srcId="{7789572D-DC4E-4CA5-9946-2FE546BF9121}" destId="{F57E785F-E4C3-4242-84D7-F6E0AFF59231}" srcOrd="0" destOrd="1" presId="urn:microsoft.com/office/officeart/2005/8/layout/chevron2"/>
    <dgm:cxn modelId="{497CDACA-7645-4E72-8F7E-7453CC06A819}" srcId="{A81A999B-AA2E-4013-A551-D2F28CC5D612}" destId="{3ECFDDD6-14FD-479A-A5C6-9FF243A76A4E}" srcOrd="2" destOrd="0" parTransId="{A335931D-3E9B-4CB1-AC54-C5811E79AE76}" sibTransId="{AE25A69B-CF60-4968-8EE7-A912ACBADC69}"/>
    <dgm:cxn modelId="{24077BE6-6B3F-4F55-A8D2-B599C1033020}" srcId="{3DE41710-FA46-4064-BC13-5D005CFD3368}" destId="{D3FB13D1-3204-4755-91E9-0E29A81D1ECC}" srcOrd="2" destOrd="0" parTransId="{DCA8C4EC-0CEC-49BC-9CEE-A25946E63F58}" sibTransId="{85A763BB-A15B-497A-AD6A-DE883CE6CE7F}"/>
    <dgm:cxn modelId="{D63B07E7-FA97-48D7-9152-064C1A309D71}" type="presOf" srcId="{B43289E7-46E9-4120-B5BC-3E8F4590A4F5}" destId="{0941B3C5-DA6B-4AA5-82CA-5CE8EDD7F704}" srcOrd="0" destOrd="0" presId="urn:microsoft.com/office/officeart/2005/8/layout/chevron2"/>
    <dgm:cxn modelId="{BF55DDEC-C88C-45B9-9F20-4903BF6450C7}" type="presOf" srcId="{18ADCE84-C392-4D5C-932B-9A4F6EB818BC}" destId="{B8A04C3D-446E-42EB-BD97-C02E4FA9366D}" srcOrd="0" destOrd="0" presId="urn:microsoft.com/office/officeart/2005/8/layout/chevron2"/>
    <dgm:cxn modelId="{67E7BDFD-5819-4853-9BFA-4BCB875F9BF9}" type="presOf" srcId="{2DF4E1D8-D7F5-427F-945B-6F6594A4EADB}" destId="{F57E785F-E4C3-4242-84D7-F6E0AFF59231}" srcOrd="0" destOrd="0" presId="urn:microsoft.com/office/officeart/2005/8/layout/chevron2"/>
    <dgm:cxn modelId="{E4182136-A1E6-477F-9186-26DA251D29F9}" type="presParOf" srcId="{C314EEB0-1D17-4D21-9190-51EF2882FD0D}" destId="{8E3C7771-259D-43E1-9D1B-60872990C51F}" srcOrd="0" destOrd="0" presId="urn:microsoft.com/office/officeart/2005/8/layout/chevron2"/>
    <dgm:cxn modelId="{375D071E-958E-485D-8BFD-1DDB104E13B6}" type="presParOf" srcId="{8E3C7771-259D-43E1-9D1B-60872990C51F}" destId="{105D34D2-0840-4C4A-A0DA-24FAF3E81470}" srcOrd="0" destOrd="0" presId="urn:microsoft.com/office/officeart/2005/8/layout/chevron2"/>
    <dgm:cxn modelId="{ADEC24CC-8D33-4802-81AF-CBEDDA0937DE}" type="presParOf" srcId="{8E3C7771-259D-43E1-9D1B-60872990C51F}" destId="{F57E785F-E4C3-4242-84D7-F6E0AFF59231}" srcOrd="1" destOrd="0" presId="urn:microsoft.com/office/officeart/2005/8/layout/chevron2"/>
    <dgm:cxn modelId="{4D6452D9-6708-4F59-A7A0-A4C6F1A3DAA3}" type="presParOf" srcId="{C314EEB0-1D17-4D21-9190-51EF2882FD0D}" destId="{F26B9EF7-52B2-4196-8642-6119B15D1919}" srcOrd="1" destOrd="0" presId="urn:microsoft.com/office/officeart/2005/8/layout/chevron2"/>
    <dgm:cxn modelId="{81398870-9765-4244-B47A-8259943FED69}" type="presParOf" srcId="{C314EEB0-1D17-4D21-9190-51EF2882FD0D}" destId="{C44BA165-1836-455E-9EC8-F7DBECE87874}" srcOrd="2" destOrd="0" presId="urn:microsoft.com/office/officeart/2005/8/layout/chevron2"/>
    <dgm:cxn modelId="{A1D43ADC-6B8E-4F06-AE76-B6ED642FECAD}" type="presParOf" srcId="{C44BA165-1836-455E-9EC8-F7DBECE87874}" destId="{8B5E5CBF-FAA4-4FF7-A5E4-B1C51001F4C4}" srcOrd="0" destOrd="0" presId="urn:microsoft.com/office/officeart/2005/8/layout/chevron2"/>
    <dgm:cxn modelId="{8B9A2A63-4DD7-443F-B519-39FBCA8492AF}" type="presParOf" srcId="{C44BA165-1836-455E-9EC8-F7DBECE87874}" destId="{0941B3C5-DA6B-4AA5-82CA-5CE8EDD7F704}" srcOrd="1" destOrd="0" presId="urn:microsoft.com/office/officeart/2005/8/layout/chevron2"/>
    <dgm:cxn modelId="{9B9947A9-87CB-4798-A4B0-96C48C4488DF}" type="presParOf" srcId="{C314EEB0-1D17-4D21-9190-51EF2882FD0D}" destId="{D3E10013-B164-4E3A-BD7D-B5813F4A9AB8}" srcOrd="3" destOrd="0" presId="urn:microsoft.com/office/officeart/2005/8/layout/chevron2"/>
    <dgm:cxn modelId="{8324536D-EFD2-40A0-BC72-373AF2BE9CB0}" type="presParOf" srcId="{C314EEB0-1D17-4D21-9190-51EF2882FD0D}" destId="{EECF2029-5DF3-4135-8316-3A1E7979A06C}" srcOrd="4" destOrd="0" presId="urn:microsoft.com/office/officeart/2005/8/layout/chevron2"/>
    <dgm:cxn modelId="{6B8FB7CC-E320-4BA7-9A35-E7DE91A2E030}" type="presParOf" srcId="{EECF2029-5DF3-4135-8316-3A1E7979A06C}" destId="{2485FE89-0E6F-4058-AE04-CC861E07D2BE}" srcOrd="0" destOrd="0" presId="urn:microsoft.com/office/officeart/2005/8/layout/chevron2"/>
    <dgm:cxn modelId="{5BC79BD6-F564-4BE3-8665-C6D7BF693AF5}" type="presParOf" srcId="{EECF2029-5DF3-4135-8316-3A1E7979A06C}" destId="{B8A04C3D-446E-42EB-BD97-C02E4FA9366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D34D2-0840-4C4A-A0DA-24FAF3E81470}">
      <dsp:nvSpPr>
        <dsp:cNvPr id="0" name=""/>
        <dsp:cNvSpPr/>
      </dsp:nvSpPr>
      <dsp:spPr>
        <a:xfrm rot="5400000">
          <a:off x="-239328" y="243993"/>
          <a:ext cx="1595523" cy="111686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Военная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подготовка</a:t>
          </a:r>
        </a:p>
      </dsp:txBody>
      <dsp:txXfrm rot="-5400000">
        <a:off x="1" y="563097"/>
        <a:ext cx="1116866" cy="478657"/>
      </dsp:txXfrm>
    </dsp:sp>
    <dsp:sp modelId="{F57E785F-E4C3-4242-84D7-F6E0AFF59231}">
      <dsp:nvSpPr>
        <dsp:cNvPr id="0" name=""/>
        <dsp:cNvSpPr/>
      </dsp:nvSpPr>
      <dsp:spPr>
        <a:xfrm rot="5400000">
          <a:off x="3225025" y="-2103493"/>
          <a:ext cx="1037635" cy="52539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solidFill>
                <a:srgbClr val="002060"/>
              </a:solidFill>
            </a:rPr>
            <a:t>Фланкировка шашкой, рубка шашкой, общефизическая подготовка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solidFill>
                <a:srgbClr val="002060"/>
              </a:solidFill>
            </a:rPr>
            <a:t>Основы верховой езды, джигитовка, огневая подготовка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solidFill>
                <a:srgbClr val="002060"/>
              </a:solidFill>
            </a:rPr>
            <a:t>Основы начальной военной подготовки</a:t>
          </a:r>
        </a:p>
      </dsp:txBody>
      <dsp:txXfrm rot="-5400000">
        <a:off x="1116866" y="55319"/>
        <a:ext cx="5203301" cy="936329"/>
      </dsp:txXfrm>
    </dsp:sp>
    <dsp:sp modelId="{8B5E5CBF-FAA4-4FF7-A5E4-B1C51001F4C4}">
      <dsp:nvSpPr>
        <dsp:cNvPr id="0" name=""/>
        <dsp:cNvSpPr/>
      </dsp:nvSpPr>
      <dsp:spPr>
        <a:xfrm rot="5400000">
          <a:off x="-239328" y="1645628"/>
          <a:ext cx="1595523" cy="111686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Традиции</a:t>
          </a:r>
        </a:p>
      </dsp:txBody>
      <dsp:txXfrm rot="-5400000">
        <a:off x="1" y="1964732"/>
        <a:ext cx="1116866" cy="478657"/>
      </dsp:txXfrm>
    </dsp:sp>
    <dsp:sp modelId="{0941B3C5-DA6B-4AA5-82CA-5CE8EDD7F704}">
      <dsp:nvSpPr>
        <dsp:cNvPr id="0" name=""/>
        <dsp:cNvSpPr/>
      </dsp:nvSpPr>
      <dsp:spPr>
        <a:xfrm rot="5400000">
          <a:off x="3225298" y="-702132"/>
          <a:ext cx="1037090" cy="52539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solidFill>
                <a:srgbClr val="002060"/>
              </a:solidFill>
            </a:rPr>
            <a:t>Изучение истории казачества, традиций и культуры поведения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solidFill>
                <a:srgbClr val="002060"/>
              </a:solidFill>
            </a:rPr>
            <a:t>Встречи со </a:t>
          </a:r>
          <a:r>
            <a:rPr lang="ru-RU" sz="1200" kern="1200" dirty="0" err="1">
              <a:solidFill>
                <a:srgbClr val="002060"/>
              </a:solidFill>
            </a:rPr>
            <a:t>священослужителями</a:t>
          </a:r>
          <a:r>
            <a:rPr lang="ru-RU" sz="1200" kern="1200" dirty="0">
              <a:solidFill>
                <a:srgbClr val="002060"/>
              </a:solidFill>
            </a:rPr>
            <a:t>, изучение православных ценностей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solidFill>
                <a:srgbClr val="002060"/>
              </a:solidFill>
            </a:rPr>
            <a:t>Встречи с представителями казачества, участие в мероприятиях казачьего общества</a:t>
          </a:r>
        </a:p>
      </dsp:txBody>
      <dsp:txXfrm rot="-5400000">
        <a:off x="1116867" y="1456926"/>
        <a:ext cx="5203327" cy="935836"/>
      </dsp:txXfrm>
    </dsp:sp>
    <dsp:sp modelId="{2485FE89-0E6F-4058-AE04-CC861E07D2BE}">
      <dsp:nvSpPr>
        <dsp:cNvPr id="0" name=""/>
        <dsp:cNvSpPr/>
      </dsp:nvSpPr>
      <dsp:spPr>
        <a:xfrm rot="5400000">
          <a:off x="-239328" y="3047262"/>
          <a:ext cx="1595523" cy="11168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Культура</a:t>
          </a:r>
        </a:p>
      </dsp:txBody>
      <dsp:txXfrm rot="-5400000">
        <a:off x="1" y="3366366"/>
        <a:ext cx="1116866" cy="478657"/>
      </dsp:txXfrm>
    </dsp:sp>
    <dsp:sp modelId="{B8A04C3D-446E-42EB-BD97-C02E4FA9366D}">
      <dsp:nvSpPr>
        <dsp:cNvPr id="0" name=""/>
        <dsp:cNvSpPr/>
      </dsp:nvSpPr>
      <dsp:spPr>
        <a:xfrm rot="5400000">
          <a:off x="3225298" y="699501"/>
          <a:ext cx="1037090" cy="52539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solidFill>
                <a:srgbClr val="002060"/>
              </a:solidFill>
            </a:rPr>
            <a:t>Хоровое пение, изучение народных песен. Хореография, народные пляски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solidFill>
                <a:srgbClr val="002060"/>
              </a:solidFill>
            </a:rPr>
            <a:t>Изучение народных ремесел, встреча с мастерами прикладного творчества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solidFill>
                <a:srgbClr val="002060"/>
              </a:solidFill>
            </a:rPr>
            <a:t>Экскурсии и поездки в музеи, храмы, казачьи хутора</a:t>
          </a:r>
        </a:p>
      </dsp:txBody>
      <dsp:txXfrm rot="-5400000">
        <a:off x="1116867" y="2858560"/>
        <a:ext cx="5203327" cy="9358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EAC26-8CE4-4263-86DA-4A98F50AB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BC68FF-DC1B-4646-BF53-AA05A3AF5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D421FA-CC2A-4DAB-BE4E-852EF878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6EC7CC-D3E9-4E55-B471-CB55C08B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F57E5-5D7E-49EF-823F-14A21CF3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2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6DA2F-05FB-4BC8-961D-C8EE035DB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3F6F03-5B5C-4489-B912-7521821FD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84F557-CC5E-49E0-A74C-209754C3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27FE42-1F59-4610-9BA9-B7C58F653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D45C28-7AF1-4AA1-951C-652D0648F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712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D7B4F5-76E5-482E-83DD-A2F3DD03B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4EC5ED-53D3-49C6-BAC4-9DEA5F413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008986-CBC7-413F-A4CE-672F106C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775F61-BEAE-49E8-B81A-0948698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A8A8E7-3CC0-4F9C-80FD-0691C263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08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50CF5-9177-42E2-B2B8-2BC8EE86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CEB4B8-9B7B-49D7-AA15-3D9D5ACCE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EB2E04-CD95-4FD4-8D7E-75F1CF0F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35D0C8-B1A3-42F9-861F-8D98C78C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BA691-55F6-43CC-88D3-2AEF0898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96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5F232-E9BD-424B-96B1-AAAE66B67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C4B6E3-D84F-4E11-8C17-613C90DD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3BA85-F5F3-42B7-B462-1180BA5A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400478-6073-454D-95A9-A7936C2B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521FD9-71AD-4AD2-BFB9-4EE95BDA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68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916B5-36E6-490C-846E-0B9F9253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E1A5BF-FEA1-4A46-B9A9-3A23DFA90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EC172-7AF5-4BF4-836E-CDDEA90E5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E95AE4-D68F-4528-8682-553BC3A1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369D2-59A5-4DF2-8492-0BC699BC9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F66491-4B2D-4AF9-9902-DAE0D21E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60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0C710-9FE9-4D12-ADA2-40964ED0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E8DE4-2198-4353-AA7E-3C21789D5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814136-0354-46E6-BE42-E1FD39EF5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535B72-CF43-4349-B372-2621362DD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31F594C-CEA2-41A8-BDCA-FABA5D144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05F368-62D3-41C2-A857-D4AAA9B7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0271F0-C130-4963-AD9B-231883FC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AC7EB4-C976-47F4-8083-911917CD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4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7871C-12D8-4870-8DCF-1340AAA9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9068DC-5D4D-4593-97C7-41F0F0FEF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563540-65A9-41E7-B8E9-5D001D6C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D9C2B5-2F68-47E2-9967-D39E5702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91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066F71-8E0C-4D7B-B180-A87EB28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42A821-8071-4D60-8599-3854FBA6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004B75-802D-48D8-A605-CCB53B96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08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75C44-3486-4166-89A5-745554E6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3C86C1-D099-4CF9-BEF8-C090882C9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BC7785-57A4-41C1-BA37-7C3A525D2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260892-774B-47EF-AF1F-DED3125B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62CDF2-79D9-403F-B266-E05778C2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78FA2F-94A4-4058-910F-B3F74FA4F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5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D43B4-F330-4BFA-9E55-078F1A3A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959222-C508-4EB9-8008-A735D38C8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3A7788-B2C2-485E-B0BD-4A2482BFC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A62ED2-029F-4152-A1F3-19832C26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3FB50D-DCEF-4C8E-BFBF-E78CA984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2011C6-5080-4D83-BC6F-02A53361E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5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34356-58A2-4B05-9FC0-5D030DE4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C4F2B4-7FBD-448F-A92F-3F3C270CB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B1BED9-4EDA-45A5-860D-3D07121CB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59D93-6D16-4485-8904-6B62A698D3FF}" type="datetimeFigureOut">
              <a:rPr lang="ru-RU" smtClean="0"/>
              <a:pPr/>
              <a:t>17.03.2024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711C61-84D4-4FDE-8DC5-8CB4DD3A7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CF587-EAB8-4908-AB86-DF7E15F1C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D5005-495D-4CFF-BB81-666AD112CE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48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9041" y="2687915"/>
            <a:ext cx="9022081" cy="1882664"/>
          </a:xfrm>
        </p:spPr>
        <p:txBody>
          <a:bodyPr anchor="t">
            <a:noAutofit/>
          </a:bodyPr>
          <a:lstStyle/>
          <a:p>
            <a:pPr algn="l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«Казачий компонент в учебно-воспитательном процессе»</a:t>
            </a:r>
            <a:b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интенсива «Эффективная начальная школа Подмосковья: лучшие практики»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9041" y="5499343"/>
            <a:ext cx="9022080" cy="966009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chemeClr val="bg1"/>
                </a:solidFill>
                <a:latin typeface="Helvetica Neue"/>
              </a:rPr>
              <a:t>Власова </a:t>
            </a:r>
            <a:r>
              <a:rPr lang="ru-RU" sz="2000" b="1" dirty="0" err="1">
                <a:solidFill>
                  <a:schemeClr val="bg1"/>
                </a:solidFill>
                <a:latin typeface="Helvetica Neue"/>
              </a:rPr>
              <a:t>Снежана</a:t>
            </a:r>
            <a:r>
              <a:rPr lang="ru-RU" sz="2000" b="1" dirty="0">
                <a:solidFill>
                  <a:schemeClr val="bg1"/>
                </a:solidFill>
                <a:latin typeface="Helvetica Neue"/>
              </a:rPr>
              <a:t> Сергеевна</a:t>
            </a:r>
            <a:r>
              <a:rPr lang="ru-RU" sz="2000" b="1" i="0" dirty="0">
                <a:solidFill>
                  <a:schemeClr val="bg1"/>
                </a:solidFill>
                <a:effectLst/>
                <a:latin typeface="Helvetica Neue"/>
              </a:rPr>
              <a:t>,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Helvetica Neue"/>
              </a:rPr>
              <a:t> учитель МБОУ ЦО №21, казак хуторского казачьего общества </a:t>
            </a:r>
            <a:r>
              <a:rPr lang="ru-RU" sz="2000" b="0" i="0" dirty="0" err="1">
                <a:solidFill>
                  <a:schemeClr val="bg1"/>
                </a:solidFill>
                <a:effectLst/>
                <a:latin typeface="Helvetica Neue"/>
              </a:rPr>
              <a:t>Богородского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Helvetica Neue"/>
              </a:rPr>
              <a:t> городского округа, классный руководитель казачьего класса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197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704538"/>
            <a:ext cx="10515600" cy="10643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Казачий компонент в образовании и воспитании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299803" y="1825624"/>
            <a:ext cx="4272197" cy="453020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Цель: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Формирование </a:t>
            </a:r>
          </a:p>
          <a:p>
            <a:pPr>
              <a:buNone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патриотического сознания, чувства</a:t>
            </a:r>
          </a:p>
          <a:p>
            <a:pPr>
              <a:buNone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верности своему Отечеству.</a:t>
            </a:r>
          </a:p>
          <a:p>
            <a:pPr>
              <a:buNone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Задачи:</a:t>
            </a:r>
          </a:p>
          <a:p>
            <a:pPr marL="514350" indent="-514350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Изучение исторических традиций.</a:t>
            </a:r>
          </a:p>
          <a:p>
            <a:pPr marL="514350" indent="-514350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Приобщение к традиционным</a:t>
            </a:r>
          </a:p>
          <a:p>
            <a:pPr marL="514350" indent="-514350">
              <a:buNone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          культурным ценностям.</a:t>
            </a:r>
          </a:p>
          <a:p>
            <a:pPr marL="514350" indent="-514350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Овладение навыками начальной военной подготовки.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170" name="AutoShape 2" descr="blob:https://web.whatsapp.com/f443f0e5-299e-4439-80f6-55f3d8ec5a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blob:https://web.whatsapp.com/f443f0e5-299e-4439-80f6-55f3d8ec5a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3" name="Picture 5" descr="C:\Users\!\Desktop\ДЖЕК\казаки и дет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1841" y="1678898"/>
            <a:ext cx="6645640" cy="49842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24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19528" y="925991"/>
            <a:ext cx="10433153" cy="60166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Направления учебно-воспитательной работы</a:t>
            </a:r>
          </a:p>
        </p:txBody>
      </p:sp>
      <p:graphicFrame>
        <p:nvGraphicFramePr>
          <p:cNvPr id="14" name="Содержимое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7968410"/>
              </p:ext>
            </p:extLst>
          </p:nvPr>
        </p:nvGraphicFramePr>
        <p:xfrm>
          <a:off x="-1" y="1828800"/>
          <a:ext cx="6370821" cy="4408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:\Users\!\Desktop\ДЖЕК\казаки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30782" y="1783829"/>
            <a:ext cx="5431433" cy="4073575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6565692" y="5711252"/>
            <a:ext cx="5216577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Казачий компонент – важная составляющая военно-патриотического воспитания в школе</a:t>
            </a:r>
          </a:p>
        </p:txBody>
      </p:sp>
    </p:spTree>
    <p:extLst>
      <p:ext uri="{BB962C8B-B14F-4D97-AF65-F5344CB8AC3E}">
        <p14:creationId xmlns:p14="http://schemas.microsoft.com/office/powerpoint/2010/main" val="370244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mycdn.me/image?id=928240552774&amp;t=3&amp;plc=API&amp;viewToken=yNhKJxypc8p1UEMmn_xipQ&amp;tkn=*oXcyzmkNq59KDWBJ9rhHXL7eWCs"/>
          <p:cNvPicPr>
            <a:picLocks noChangeAspect="1" noChangeArrowheads="1"/>
          </p:cNvPicPr>
          <p:nvPr/>
        </p:nvPicPr>
        <p:blipFill>
          <a:blip r:embed="rId3" cstate="print"/>
          <a:srcRect t="13379"/>
          <a:stretch>
            <a:fillRect/>
          </a:stretch>
        </p:blipFill>
        <p:spPr bwMode="auto">
          <a:xfrm>
            <a:off x="252840" y="1426227"/>
            <a:ext cx="4289180" cy="2786498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30983" y="839449"/>
            <a:ext cx="4912963" cy="697425"/>
          </a:xfrm>
        </p:spPr>
        <p:txBody>
          <a:bodyPr>
            <a:normAutofit fontScale="90000"/>
          </a:bodyPr>
          <a:lstStyle/>
          <a:p>
            <a:pPr lvl="0" algn="ctr"/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Изучение истории казачества</a:t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22" b="12536"/>
          <a:stretch>
            <a:fillRect/>
          </a:stretch>
        </p:blipFill>
        <p:spPr>
          <a:xfrm>
            <a:off x="4799647" y="1430416"/>
            <a:ext cx="5786129" cy="2262753"/>
          </a:xfrm>
          <a:prstGeom prst="rect">
            <a:avLst/>
          </a:prstGeom>
        </p:spPr>
      </p:pic>
      <p:pic>
        <p:nvPicPr>
          <p:cNvPr id="7" name="Picture 2" descr="https://sun9-21.userapi.com/impg/psZhXel0TO92w768obnXU7iJ0-mteu1iUAEVLQ/2RrFSwEZOs8.jpg?size=1280x612&amp;quality=95&amp;sign=25fa5255f9102786cfbbfc236d40e738&amp;type=album"/>
          <p:cNvPicPr>
            <a:picLocks noChangeAspect="1" noChangeArrowheads="1"/>
          </p:cNvPicPr>
          <p:nvPr/>
        </p:nvPicPr>
        <p:blipFill>
          <a:blip r:embed="rId5" cstate="print"/>
          <a:srcRect t="17892" r="9084" b="18578"/>
          <a:stretch>
            <a:fillRect/>
          </a:stretch>
        </p:blipFill>
        <p:spPr bwMode="auto">
          <a:xfrm>
            <a:off x="233491" y="4343182"/>
            <a:ext cx="5532783" cy="1848517"/>
          </a:xfrm>
          <a:prstGeom prst="rect">
            <a:avLst/>
          </a:prstGeom>
          <a:noFill/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9" b="3808"/>
          <a:stretch>
            <a:fillRect/>
          </a:stretch>
        </p:blipFill>
        <p:spPr>
          <a:xfrm>
            <a:off x="6707588" y="3752939"/>
            <a:ext cx="4160296" cy="225100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39512" y="6190984"/>
            <a:ext cx="4432095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воспитанниками казачьих классов проводятся открытые мероприятия, с приглашением потомственных казаков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96262" y="6027003"/>
            <a:ext cx="6051961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Областной Семинар на тему «Взаимодействие семьи, образовательной организации (детский сад, школа, центр образования, дополнительное образование) и социума с целью создания единого воспитательно-образовательного пространства». </a:t>
            </a:r>
          </a:p>
        </p:txBody>
      </p:sp>
    </p:spTree>
    <p:extLst>
      <p:ext uri="{BB962C8B-B14F-4D97-AF65-F5344CB8AC3E}">
        <p14:creationId xmlns:p14="http://schemas.microsoft.com/office/powerpoint/2010/main" val="370244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944380"/>
            <a:ext cx="5276538" cy="704258"/>
          </a:xfrm>
        </p:spPr>
        <p:txBody>
          <a:bodyPr>
            <a:normAutofit fontScale="90000"/>
          </a:bodyPr>
          <a:lstStyle/>
          <a:p>
            <a:pPr lvl="0" algn="ctr"/>
            <a:b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Основы верховой езды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677227" y="944380"/>
            <a:ext cx="4757981" cy="812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Фланкировка шашкой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C:\Users\1\Documents\мы вместе\gc64jgzwawo.jpg"/>
          <p:cNvPicPr>
            <a:picLocks noChangeAspect="1" noChangeArrowheads="1"/>
          </p:cNvPicPr>
          <p:nvPr/>
        </p:nvPicPr>
        <p:blipFill>
          <a:blip r:embed="rId3" cstate="print"/>
          <a:srcRect t="20680"/>
          <a:stretch>
            <a:fillRect/>
          </a:stretch>
        </p:blipFill>
        <p:spPr bwMode="auto">
          <a:xfrm>
            <a:off x="224852" y="1454046"/>
            <a:ext cx="2495228" cy="2638943"/>
          </a:xfrm>
          <a:prstGeom prst="rect">
            <a:avLst/>
          </a:prstGeom>
          <a:noFill/>
        </p:spPr>
      </p:pic>
      <p:pic>
        <p:nvPicPr>
          <p:cNvPr id="7" name="Picture 6" descr="C:\Users\1\Documents\мы вместе\bL7WzC3JO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8660" y="1434760"/>
            <a:ext cx="1976638" cy="3062797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rcRect l="11091" b="2439"/>
          <a:stretch>
            <a:fillRect/>
          </a:stretch>
        </p:blipFill>
        <p:spPr>
          <a:xfrm>
            <a:off x="185980" y="4145797"/>
            <a:ext cx="1852723" cy="2712203"/>
          </a:xfrm>
          <a:prstGeom prst="rect">
            <a:avLst/>
          </a:prstGeom>
        </p:spPr>
      </p:pic>
      <p:pic>
        <p:nvPicPr>
          <p:cNvPr id="9" name="Picture 2" descr="C:\Users\1\Documents\мы вместе\uRopsyzBvHg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8708" y="4129121"/>
            <a:ext cx="1799039" cy="2728879"/>
          </a:xfrm>
          <a:prstGeom prst="rect">
            <a:avLst/>
          </a:prstGeom>
          <a:noFill/>
        </p:spPr>
      </p:pic>
      <p:pic>
        <p:nvPicPr>
          <p:cNvPr id="10" name="Picture 7" descr="C:\Users\1\Documents\мы вместе\Zsw4wn36CBA.jpg"/>
          <p:cNvPicPr>
            <a:picLocks noChangeAspect="1" noChangeArrowheads="1"/>
          </p:cNvPicPr>
          <p:nvPr/>
        </p:nvPicPr>
        <p:blipFill>
          <a:blip r:embed="rId7" cstate="print"/>
          <a:srcRect l="15408" t="26065" r="13779"/>
          <a:stretch>
            <a:fillRect/>
          </a:stretch>
        </p:blipFill>
        <p:spPr bwMode="auto">
          <a:xfrm>
            <a:off x="5180500" y="1441851"/>
            <a:ext cx="2479727" cy="1941797"/>
          </a:xfrm>
          <a:prstGeom prst="rect">
            <a:avLst/>
          </a:prstGeom>
          <a:noFill/>
        </p:spPr>
      </p:pic>
      <p:pic>
        <p:nvPicPr>
          <p:cNvPr id="11" name="Picture 2" descr="C:\Users\1\Desktop\до 25.01. Атаману\Казачата д.с\IMG-20240313-WA0008.jpg"/>
          <p:cNvPicPr>
            <a:picLocks noChangeAspect="1" noChangeArrowheads="1"/>
          </p:cNvPicPr>
          <p:nvPr/>
        </p:nvPicPr>
        <p:blipFill>
          <a:blip r:embed="rId8" cstate="print"/>
          <a:srcRect l="6162" t="6203" r="12456" b="5219"/>
          <a:stretch>
            <a:fillRect/>
          </a:stretch>
        </p:blipFill>
        <p:spPr bwMode="auto">
          <a:xfrm>
            <a:off x="8258563" y="1439528"/>
            <a:ext cx="2371241" cy="1935708"/>
          </a:xfrm>
          <a:prstGeom prst="rect">
            <a:avLst/>
          </a:prstGeom>
          <a:noFill/>
        </p:spPr>
      </p:pic>
      <p:pic>
        <p:nvPicPr>
          <p:cNvPr id="12" name="Picture 4" descr="https://i.mycdn.me/image?id=928240554054&amp;t=3&amp;plc=API&amp;viewToken=jUF2D4GSjshHJZCeHfMW_w&amp;tkn=*aZC0toKwa4VAr03M2b6FQAQVzvw"/>
          <p:cNvPicPr>
            <a:picLocks noChangeAspect="1" noChangeArrowheads="1"/>
          </p:cNvPicPr>
          <p:nvPr/>
        </p:nvPicPr>
        <p:blipFill>
          <a:blip r:embed="rId9" cstate="print"/>
          <a:srcRect b="11039"/>
          <a:stretch>
            <a:fillRect/>
          </a:stretch>
        </p:blipFill>
        <p:spPr bwMode="auto">
          <a:xfrm>
            <a:off x="5182787" y="4006312"/>
            <a:ext cx="2404160" cy="2851688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81993" y="4486031"/>
            <a:ext cx="4510007" cy="2087155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6730584" y="3388820"/>
            <a:ext cx="5461416" cy="828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Прикладные народные ремёсла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44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906249" y="914400"/>
            <a:ext cx="10285751" cy="104931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Слет казачьей молодежи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Богородского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городского округа "Погружение в казачий быт"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" t="18688" r="21411" b="42688"/>
          <a:stretch/>
        </p:blipFill>
        <p:spPr>
          <a:xfrm>
            <a:off x="243718" y="1480851"/>
            <a:ext cx="3479352" cy="2446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12129" t="8955" r="8502" b="12836"/>
          <a:stretch/>
        </p:blipFill>
        <p:spPr>
          <a:xfrm>
            <a:off x="318042" y="3952583"/>
            <a:ext cx="2057400" cy="27042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12338" r="15396" b="33134"/>
          <a:stretch/>
        </p:blipFill>
        <p:spPr>
          <a:xfrm>
            <a:off x="2437151" y="3972391"/>
            <a:ext cx="2385249" cy="2653261"/>
          </a:xfrm>
          <a:prstGeom prst="rect">
            <a:avLst/>
          </a:prstGeom>
        </p:spPr>
      </p:pic>
      <p:pic>
        <p:nvPicPr>
          <p:cNvPr id="8" name="Picture 2" descr="C:\Users\1\Desktop\до 25.01. Атаману\Казачата д.с\IMG-20240313-WA0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4374061" y="2443139"/>
            <a:ext cx="4591567" cy="3443676"/>
          </a:xfrm>
          <a:prstGeom prst="rect">
            <a:avLst/>
          </a:prstGeom>
          <a:noFill/>
        </p:spPr>
      </p:pic>
      <p:pic>
        <p:nvPicPr>
          <p:cNvPr id="9" name="Picture 3" descr="C:\Users\1\Desktop\до 25.01. Атаману\Казачата д.с\IMG-20230930-WA00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1615" y="1903750"/>
            <a:ext cx="3428999" cy="4572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961745" y="6385810"/>
            <a:ext cx="7230256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Мероприятия на территории Казачьего фермерского подворья «Полевые»</a:t>
            </a:r>
          </a:p>
        </p:txBody>
      </p:sp>
    </p:spTree>
    <p:extLst>
      <p:ext uri="{BB962C8B-B14F-4D97-AF65-F5344CB8AC3E}">
        <p14:creationId xmlns:p14="http://schemas.microsoft.com/office/powerpoint/2010/main" val="370244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379095" y="1034322"/>
            <a:ext cx="10088381" cy="56962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Сотрудничество с организациями, казаками - наставниками</a:t>
            </a:r>
          </a:p>
        </p:txBody>
      </p:sp>
      <p:pic>
        <p:nvPicPr>
          <p:cNvPr id="12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t="9476" b="2551"/>
          <a:stretch/>
        </p:blipFill>
        <p:spPr>
          <a:xfrm>
            <a:off x="203805" y="1483267"/>
            <a:ext cx="4858933" cy="3207253"/>
          </a:xfrm>
          <a:prstGeom prst="rect">
            <a:avLst/>
          </a:prstGeom>
        </p:spPr>
      </p:pic>
      <p:pic>
        <p:nvPicPr>
          <p:cNvPr id="13" name="Содержимое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1568" y="1514007"/>
            <a:ext cx="3649533" cy="24591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77221" y="1603947"/>
            <a:ext cx="3794899" cy="25932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/>
          <a:srcRect t="11107"/>
          <a:stretch>
            <a:fillRect/>
          </a:stretch>
        </p:blipFill>
        <p:spPr>
          <a:xfrm>
            <a:off x="273913" y="4104290"/>
            <a:ext cx="4661308" cy="240584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39842" y="6205929"/>
            <a:ext cx="4212237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Первый казачий Московский государственный университет технологий и управления им. Разумовского в г. Москва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Picture 4" descr="https://sun9-42.userapi.com/impg/0Mghzk-K-fyoEbFMPCEk8euWFW-6gr6KQSQoFg/uYa1doR-TUM.jpg?size=807x582&amp;quality=95&amp;sign=436916acea918b2a7da4c51c3de2291e&amp;c_uniq_tag=OVN3Mq_j1UvLBJgA19fFcyxGW52Dw0MHGm-5C24afTk&amp;type=album"/>
          <p:cNvPicPr>
            <a:picLocks noChangeAspect="1" noChangeArrowheads="1"/>
          </p:cNvPicPr>
          <p:nvPr/>
        </p:nvPicPr>
        <p:blipFill>
          <a:blip r:embed="rId7" cstate="print"/>
          <a:srcRect l="2362" t="23416" r="10850" b="18460"/>
          <a:stretch>
            <a:fillRect/>
          </a:stretch>
        </p:blipFill>
        <p:spPr bwMode="auto">
          <a:xfrm>
            <a:off x="4448104" y="4646950"/>
            <a:ext cx="3786387" cy="1903751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4721902" y="4032354"/>
            <a:ext cx="3432747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Окормляющим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нашего хутора является Отец Андрей, настоятель храма Матроны Московской.</a:t>
            </a:r>
          </a:p>
        </p:txBody>
      </p:sp>
      <p:pic>
        <p:nvPicPr>
          <p:cNvPr id="21506" name="Picture 2" descr="C:\Users\!\Desktop\ДЖЕК\H8k-FU7vmG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91686" y="5096657"/>
            <a:ext cx="3870466" cy="1469036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8229601" y="4302177"/>
            <a:ext cx="3687580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Казачье фермерское подворье «Полевые» 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44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3538728"/>
            <a:ext cx="9022080" cy="1223962"/>
          </a:xfrm>
        </p:spPr>
        <p:txBody>
          <a:bodyPr anchor="t">
            <a:noAutofit/>
          </a:bodyPr>
          <a:lstStyle/>
          <a:p>
            <a:pPr algn="l"/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1" y="5307295"/>
            <a:ext cx="8753742" cy="1289304"/>
          </a:xfrm>
        </p:spPr>
        <p:txBody>
          <a:bodyPr>
            <a:normAutofit lnSpcReduction="10000"/>
          </a:bodyPr>
          <a:lstStyle/>
          <a:p>
            <a:pPr algn="l"/>
            <a:r>
              <a:rPr lang="ru-RU" b="1" i="0" dirty="0">
                <a:solidFill>
                  <a:schemeClr val="bg1"/>
                </a:solidFill>
                <a:effectLst/>
                <a:latin typeface="Helvetica Neue"/>
              </a:rPr>
              <a:t>Контакты: Власова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Helvetica Neue"/>
              </a:rPr>
              <a:t>Снежана</a:t>
            </a:r>
            <a:r>
              <a:rPr lang="ru-RU" b="1" i="0" dirty="0">
                <a:solidFill>
                  <a:schemeClr val="bg1"/>
                </a:solidFill>
                <a:effectLst/>
                <a:latin typeface="Helvetica Neue"/>
              </a:rPr>
              <a:t> Сергеевна</a:t>
            </a:r>
            <a:r>
              <a:rPr lang="ru-RU" b="1" i="0">
                <a:solidFill>
                  <a:schemeClr val="bg1"/>
                </a:solidFill>
                <a:effectLst/>
                <a:latin typeface="Helvetica Neue"/>
              </a:rPr>
              <a:t>, </a:t>
            </a:r>
          </a:p>
          <a:p>
            <a:pPr algn="l"/>
            <a:r>
              <a:rPr lang="ru-RU" b="1" i="0">
                <a:solidFill>
                  <a:schemeClr val="bg1"/>
                </a:solidFill>
                <a:effectLst/>
                <a:latin typeface="Helvetica Neue"/>
              </a:rPr>
              <a:t>тел</a:t>
            </a:r>
            <a:r>
              <a:rPr lang="ru-RU" b="1" i="0" dirty="0">
                <a:solidFill>
                  <a:schemeClr val="bg1"/>
                </a:solidFill>
                <a:effectLst/>
                <a:latin typeface="Helvetica Neue"/>
              </a:rPr>
              <a:t>. 7964 784 53 13, </a:t>
            </a:r>
            <a:endParaRPr lang="en-US" b="1" i="0" dirty="0">
              <a:solidFill>
                <a:schemeClr val="bg1"/>
              </a:solidFill>
              <a:effectLst/>
              <a:latin typeface="Helvetica Neue"/>
            </a:endParaRPr>
          </a:p>
          <a:p>
            <a:pPr algn="l"/>
            <a:r>
              <a:rPr lang="en-US" b="1" dirty="0">
                <a:solidFill>
                  <a:schemeClr val="bg1"/>
                </a:solidFill>
                <a:latin typeface="Helvetica Neue"/>
                <a:cs typeface="Arial" panose="020B0604020202020204" pitchFamily="34" charset="0"/>
              </a:rPr>
              <a:t>Email</a:t>
            </a:r>
            <a:r>
              <a:rPr lang="ru-RU" b="1" dirty="0">
                <a:solidFill>
                  <a:schemeClr val="bg1"/>
                </a:solidFill>
                <a:latin typeface="Helvetica Neue"/>
                <a:cs typeface="Arial" panose="020B0604020202020204" pitchFamily="34" charset="0"/>
              </a:rPr>
              <a:t>: </a:t>
            </a:r>
            <a:r>
              <a:rPr lang="en-US" b="1" dirty="0">
                <a:solidFill>
                  <a:schemeClr val="bg1"/>
                </a:solidFill>
              </a:rPr>
              <a:t>escaflowne06@mail.ru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234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270</Words>
  <Application>Microsoft Office PowerPoint</Application>
  <PresentationFormat>Широкоэкранный</PresentationFormat>
  <Paragraphs>43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Helvetica Neue</vt:lpstr>
      <vt:lpstr>Times New Roman</vt:lpstr>
      <vt:lpstr>Тема Office</vt:lpstr>
      <vt:lpstr>«Казачий компонент в учебно-воспитательном процессе» интенсива «Эффективная начальная школа Подмосковья: лучшие практики»</vt:lpstr>
      <vt:lpstr>Казачий компонент в образовании и воспитании</vt:lpstr>
      <vt:lpstr>Направления учебно-воспитательной работы</vt:lpstr>
      <vt:lpstr> Изучение истории казачества </vt:lpstr>
      <vt:lpstr> Основы верховой езды </vt:lpstr>
      <vt:lpstr>Слет казачьей молодежи Богородского городского округа "Погружение в казачий быт"</vt:lpstr>
      <vt:lpstr>Сотрудничество с организациями, казаками - наставниками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Показатели эффективности ускоренного обучения  в начальной школе</dc:title>
  <dc:creator>Сергей</dc:creator>
  <cp:lastModifiedBy>Елена Шаламова</cp:lastModifiedBy>
  <cp:revision>70</cp:revision>
  <dcterms:created xsi:type="dcterms:W3CDTF">2024-03-11T10:09:06Z</dcterms:created>
  <dcterms:modified xsi:type="dcterms:W3CDTF">2024-03-17T10:41:48Z</dcterms:modified>
</cp:coreProperties>
</file>