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3" r:id="rId5"/>
    <p:sldId id="265" r:id="rId6"/>
    <p:sldId id="259" r:id="rId7"/>
    <p:sldId id="266" r:id="rId8"/>
    <p:sldId id="267" r:id="rId9"/>
    <p:sldId id="264" r:id="rId10"/>
    <p:sldId id="268" r:id="rId11"/>
    <p:sldId id="270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Читаете ли Вы ребёнку книги?</a:t>
            </a:r>
          </a:p>
        </c:rich>
      </c:tx>
      <c:layout>
        <c:manualLayout>
          <c:xMode val="edge"/>
          <c:yMode val="edge"/>
          <c:x val="0.176628881113478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Читаете ли Вы ребёнку книги?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8C-4A88-BA7D-AE6428F9BD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8C-4A88-BA7D-AE6428F9BD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8C-4A88-BA7D-AE6428F9BD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8C-4A88-BA7D-AE6428F9BD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8C-4A88-BA7D-AE6428F9BD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Ежедневно</c:v>
                </c:pt>
                <c:pt idx="1">
                  <c:v>По просьбе детей</c:v>
                </c:pt>
                <c:pt idx="2">
                  <c:v>2-3 раза в неделю</c:v>
                </c:pt>
                <c:pt idx="3">
                  <c:v>Не читают</c:v>
                </c:pt>
                <c:pt idx="4">
                  <c:v>Читают реже 1-2 раз в неделю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10</c:v>
                </c:pt>
                <c:pt idx="2">
                  <c:v>25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8C-4A88-BA7D-AE6428F9B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rgbClr val="002060"/>
                </a:solidFill>
              </a:rPr>
              <a:t>Есть ли у Вас домашняя библиотека?</a:t>
            </a:r>
          </a:p>
        </c:rich>
      </c:tx>
      <c:layout>
        <c:manualLayout>
          <c:xMode val="edge"/>
          <c:yMode val="edge"/>
          <c:x val="0.1670011325306872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Есть ли у Вас домашняя библиотека?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25-47D7-A28C-D56B843DE0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25-47D7-A28C-D56B843DE0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25-47D7-A28C-D56B843DE0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25-47D7-A28C-D56B843DE0C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25-47D7-A28C-D56B843DE0C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25-47D7-A28C-D56B843DE0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25-47D7-A28C-D56B843DE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rgbClr val="002060"/>
                </a:solidFill>
              </a:rPr>
              <a:t>Ходите ли Вы с ребенком в библиотеку?</a:t>
            </a:r>
          </a:p>
        </c:rich>
      </c:tx>
      <c:layout>
        <c:manualLayout>
          <c:xMode val="edge"/>
          <c:yMode val="edge"/>
          <c:x val="0.21644622311215236"/>
          <c:y val="8.22653679966342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Ходите ли Вы с ребенком в библиотеку?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CEE-486B-8C7F-F23420AD83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EE-486B-8C7F-F23420AD83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CEE-486B-8C7F-F23420AD83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CEE-486B-8C7F-F23420AD83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EE-486B-8C7F-F23420AD8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Нужен ли Вам</a:t>
            </a:r>
            <a:r>
              <a:rPr lang="ru-RU" sz="12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список литературы для семейного чтения?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3978683599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C2-4851-8EB5-4E18AEC32B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C2-4851-8EB5-4E18AEC32B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C2-4851-8EB5-4E18AEC32B2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C2-4851-8EB5-4E18AEC32B28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C2-4851-8EB5-4E18AEC32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C2-4851-8EB5-4E18AEC32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</a:p>
        </c:rich>
      </c:tx>
      <c:layout>
        <c:manualLayout>
          <c:xMode val="edge"/>
          <c:yMode val="edge"/>
          <c:x val="0.18482936940559688"/>
          <c:y val="1.58697167068130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7348832735277192E-2"/>
          <c:y val="0.12323272377237744"/>
          <c:w val="0.96265116726472277"/>
          <c:h val="0.721033914126088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 , чтение более 15 слов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Техника чтения</c:v>
                </c:pt>
                <c:pt idx="1">
                  <c:v>Читательская грамотность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01-407D-A921-2D6D1E10DC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март, чтение более 35 слов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Техника чтения</c:v>
                </c:pt>
                <c:pt idx="1">
                  <c:v>Читательская грамотность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01-407D-A921-2D6D1E10DC9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Техника чтения</c:v>
                </c:pt>
                <c:pt idx="1">
                  <c:v>Читательская грамотность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A01-407D-A921-2D6D1E10D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650040"/>
        <c:axId val="111648072"/>
      </c:barChart>
      <c:catAx>
        <c:axId val="111650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648072"/>
        <c:crosses val="autoZero"/>
        <c:auto val="1"/>
        <c:lblAlgn val="ctr"/>
        <c:lblOffset val="100"/>
        <c:noMultiLvlLbl val="0"/>
      </c:catAx>
      <c:valAx>
        <c:axId val="111648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650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8.2783937748735104E-2"/>
          <c:y val="0.92859856239526928"/>
          <c:w val="0.7953941730755717"/>
          <c:h val="6.7008941606523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0446" y="2421622"/>
            <a:ext cx="9039483" cy="2278570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«Читает семья – читают дети»,  направление «Взаимодействие: педагогическое сообщество – семья»</a:t>
            </a:r>
            <a:b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интенсива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«Эффективная начальная школа Подмосковья: лучшие практики»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0446" y="5722479"/>
            <a:ext cx="8401136" cy="1289304"/>
          </a:xfrm>
        </p:spPr>
        <p:txBody>
          <a:bodyPr>
            <a:normAutofit/>
          </a:bodyPr>
          <a:lstStyle/>
          <a:p>
            <a:pPr algn="l"/>
            <a:r>
              <a:rPr lang="ru-RU" sz="2000" b="1" i="0" dirty="0" err="1">
                <a:solidFill>
                  <a:schemeClr val="bg1"/>
                </a:solidFill>
                <a:effectLst/>
                <a:latin typeface="Helvetica Neue"/>
              </a:rPr>
              <a:t>Бодякова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 Галина Валентиновна,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 </a:t>
            </a: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учитель начальных классов МБОУ ЦО № 35, </a:t>
            </a: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Богородский городской округ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9482" cy="69409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81" y="1447174"/>
            <a:ext cx="3444438" cy="258333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b="9038"/>
          <a:stretch/>
        </p:blipFill>
        <p:spPr>
          <a:xfrm>
            <a:off x="367957" y="1412591"/>
            <a:ext cx="3646694" cy="2887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t="8762" r="19429" b="1587"/>
          <a:stretch/>
        </p:blipFill>
        <p:spPr>
          <a:xfrm>
            <a:off x="9301350" y="1412591"/>
            <a:ext cx="2784158" cy="28877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/>
          <a:stretch/>
        </p:blipFill>
        <p:spPr>
          <a:xfrm rot="5400000">
            <a:off x="10384253" y="4747933"/>
            <a:ext cx="2019382" cy="1383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 b="25999"/>
          <a:stretch/>
        </p:blipFill>
        <p:spPr>
          <a:xfrm>
            <a:off x="367957" y="4487265"/>
            <a:ext cx="3646694" cy="19619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5" r="11144"/>
          <a:stretch/>
        </p:blipFill>
        <p:spPr>
          <a:xfrm>
            <a:off x="4065083" y="4487265"/>
            <a:ext cx="1780284" cy="19619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7657"/>
          <a:stretch/>
        </p:blipFill>
        <p:spPr>
          <a:xfrm>
            <a:off x="7898674" y="4480451"/>
            <a:ext cx="1276102" cy="19619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4" t="20825" r="20560" b="25207"/>
          <a:stretch/>
        </p:blipFill>
        <p:spPr>
          <a:xfrm>
            <a:off x="5965372" y="4480932"/>
            <a:ext cx="1802674" cy="19738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33026" y="4030504"/>
            <a:ext cx="28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Книга – лучший подарок!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7"/>
          <a:stretch/>
        </p:blipFill>
        <p:spPr>
          <a:xfrm>
            <a:off x="9286070" y="4480451"/>
            <a:ext cx="1305017" cy="19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04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33973"/>
            <a:ext cx="12339482" cy="6940959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718262"/>
              </p:ext>
            </p:extLst>
          </p:nvPr>
        </p:nvGraphicFramePr>
        <p:xfrm>
          <a:off x="4589416" y="1690688"/>
          <a:ext cx="8410303" cy="480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4" y="1291432"/>
            <a:ext cx="4071819" cy="542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0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773918"/>
            <a:ext cx="7184572" cy="1841863"/>
          </a:xfrm>
        </p:spPr>
        <p:txBody>
          <a:bodyPr>
            <a:noAutofit/>
          </a:bodyPr>
          <a:lstStyle/>
          <a:p>
            <a:pPr algn="l"/>
            <a:r>
              <a:rPr lang="ru-RU" sz="1800" b="1" i="0" dirty="0" err="1">
                <a:solidFill>
                  <a:schemeClr val="bg1"/>
                </a:solidFill>
                <a:effectLst/>
                <a:latin typeface="Helvetica Neue"/>
              </a:rPr>
              <a:t>Бодякова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Helvetica Neue"/>
              </a:rPr>
              <a:t> Галина Валентиновна, </a:t>
            </a:r>
          </a:p>
          <a:p>
            <a:pPr algn="l"/>
            <a:r>
              <a:rPr lang="ru-RU" sz="1800" b="1" i="0" dirty="0">
                <a:solidFill>
                  <a:schemeClr val="bg1"/>
                </a:solidFill>
                <a:effectLst/>
                <a:latin typeface="Helvetica Neue"/>
              </a:rPr>
              <a:t>учитель начальных классов МБОУ ЦО № 35, </a:t>
            </a:r>
          </a:p>
          <a:p>
            <a:pPr algn="l"/>
            <a:r>
              <a:rPr lang="ru-RU" sz="1800" b="1" i="0" dirty="0">
                <a:solidFill>
                  <a:schemeClr val="bg1"/>
                </a:solidFill>
                <a:effectLst/>
                <a:latin typeface="Helvetica Neue"/>
              </a:rPr>
              <a:t>+79165566670, 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Helvetica Neue"/>
              </a:rPr>
              <a:t>galina.bodyackova@yandex.ru</a:t>
            </a:r>
            <a:r>
              <a:rPr lang="ru-RU" sz="1800" b="1" dirty="0">
                <a:solidFill>
                  <a:schemeClr val="bg1"/>
                </a:solidFill>
                <a:latin typeface="Helvetica Neue"/>
              </a:rPr>
              <a:t> , </a:t>
            </a:r>
            <a:endParaRPr lang="ru-RU" sz="1800" b="1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/>
            <a:r>
              <a:rPr lang="ru-RU" sz="1800" b="1" i="0" dirty="0">
                <a:solidFill>
                  <a:schemeClr val="bg1"/>
                </a:solidFill>
                <a:effectLst/>
                <a:latin typeface="Helvetica Neue"/>
              </a:rPr>
              <a:t>Богородский городской округ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17" y="280871"/>
            <a:ext cx="9899904" cy="602552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390" y="1252994"/>
            <a:ext cx="7082831" cy="475592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помочь родителям осознать ценность детского чтения как эффективного средства образования и воспитания младших школьников, активизировать работу родителей по пропаганде и развитию детского чтения в семье.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возрождение традиций семейного чтения как основы благоприятного психологического климата в семье;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приобщение родителей и детей к чтению, развитие межличностного общения детей и родителей путём укрепления традиций семейного чтения;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вовлечение родителей и детей в совместную творческую деятельность, организацию привлекательного и культурного семейного досуга.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254" r="-338" b="-254"/>
          <a:stretch/>
        </p:blipFill>
        <p:spPr>
          <a:xfrm>
            <a:off x="113212" y="1157640"/>
            <a:ext cx="4130583" cy="55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1" y="0"/>
            <a:ext cx="12339482" cy="6940959"/>
          </a:xfrm>
          <a:prstGeom prst="rect">
            <a:avLst/>
          </a:prstGeom>
        </p:spPr>
      </p:pic>
      <p:pic>
        <p:nvPicPr>
          <p:cNvPr id="5" name="Объект 4" descr="https://grizly.club/uploads/posts/2022-12/1670143785_grizly-club-p-shablon-klaster-19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60" y="1913410"/>
            <a:ext cx="8418248" cy="441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0929"/>
          <a:stretch/>
        </p:blipFill>
        <p:spPr>
          <a:xfrm rot="10800000" flipV="1">
            <a:off x="83188" y="1992925"/>
            <a:ext cx="3232044" cy="4029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7262" y="4944753"/>
            <a:ext cx="2316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Посещение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запись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библиотеку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5188809"/>
            <a:ext cx="3196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Посещение спектаклей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инсценировки произведений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67023" y="5000393"/>
            <a:ext cx="2565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Упражнения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развитию осмысленности чтения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75135" y="3442068"/>
            <a:ext cx="177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родителями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4397829" y="3303569"/>
            <a:ext cx="1863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Литературные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квесты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игры и викторины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2356" y="2147040"/>
            <a:ext cx="2001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Как заинтересовать ребенка чтением?</a:t>
            </a:r>
          </a:p>
        </p:txBody>
      </p:sp>
    </p:spTree>
    <p:extLst>
      <p:ext uri="{BB962C8B-B14F-4D97-AF65-F5344CB8AC3E}">
        <p14:creationId xmlns:p14="http://schemas.microsoft.com/office/powerpoint/2010/main" val="231522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9482" cy="69409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941" y="896984"/>
            <a:ext cx="10515600" cy="15657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с родителями</a:t>
            </a:r>
            <a:b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Анкета для родителей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951192"/>
              </p:ext>
            </p:extLst>
          </p:nvPr>
        </p:nvGraphicFramePr>
        <p:xfrm>
          <a:off x="194252" y="2649157"/>
          <a:ext cx="3115006" cy="372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27586"/>
              </p:ext>
            </p:extLst>
          </p:nvPr>
        </p:nvGraphicFramePr>
        <p:xfrm>
          <a:off x="3381524" y="2621616"/>
          <a:ext cx="2914502" cy="296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Объект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133355"/>
              </p:ext>
            </p:extLst>
          </p:nvPr>
        </p:nvGraphicFramePr>
        <p:xfrm>
          <a:off x="5806288" y="2649156"/>
          <a:ext cx="3354071" cy="3087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677394"/>
              </p:ext>
            </p:extLst>
          </p:nvPr>
        </p:nvGraphicFramePr>
        <p:xfrm>
          <a:off x="8334363" y="2649156"/>
          <a:ext cx="3794074" cy="3008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8407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00316" y="807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Читает семья – читают дети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89756" y="2488431"/>
            <a:ext cx="65261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Итоги проведённого анкетирования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Вывод: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детское чтение, как никогда, нуждается в поддержке;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семейное чтение должно быть систематическим и целесообразным;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большинство родителей контролируют процесс чтения ребенка, но они уделяют этому всё меньше внимания, считая, что ребенок уже научился читать и в их помощи не нуждается.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988" y="2488431"/>
            <a:ext cx="4971779" cy="32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87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1207597"/>
            <a:ext cx="11425084" cy="60255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Упражнения по развитию осмысленности и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 чтения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6" t="15625" r="7885"/>
          <a:stretch/>
        </p:blipFill>
        <p:spPr>
          <a:xfrm>
            <a:off x="3249508" y="1951629"/>
            <a:ext cx="2934600" cy="19661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2" t="13258" r="1042" b="7575"/>
          <a:stretch/>
        </p:blipFill>
        <p:spPr>
          <a:xfrm>
            <a:off x="4616489" y="3725320"/>
            <a:ext cx="2368732" cy="2271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20897" r="5771" b="19999"/>
          <a:stretch/>
        </p:blipFill>
        <p:spPr>
          <a:xfrm>
            <a:off x="7087506" y="1951629"/>
            <a:ext cx="4908877" cy="2306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t="5356" r="5555" b="20084"/>
          <a:stretch/>
        </p:blipFill>
        <p:spPr>
          <a:xfrm>
            <a:off x="9438376" y="4308703"/>
            <a:ext cx="2558007" cy="1719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773" y="6060121"/>
            <a:ext cx="1157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«Пословицы», «Антонимы», «Вставка буквы», «Слова на тему», «Ассоциативный словарь русского языка»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/>
          <a:stretch/>
        </p:blipFill>
        <p:spPr>
          <a:xfrm>
            <a:off x="256609" y="1951629"/>
            <a:ext cx="1833448" cy="22298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3" r="19623" b="17460"/>
          <a:stretch/>
        </p:blipFill>
        <p:spPr>
          <a:xfrm>
            <a:off x="1416060" y="3682180"/>
            <a:ext cx="1772212" cy="23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9373" cy="69439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381" y="973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Упражнения по развитию осмысленности и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 чтения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" y="2142711"/>
            <a:ext cx="3340043" cy="3143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 b="13406"/>
          <a:stretch/>
        </p:blipFill>
        <p:spPr>
          <a:xfrm rot="10800000">
            <a:off x="104987" y="5269315"/>
            <a:ext cx="1486693" cy="1186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0"/>
          <a:stretch/>
        </p:blipFill>
        <p:spPr>
          <a:xfrm rot="5400000">
            <a:off x="1948453" y="4959592"/>
            <a:ext cx="1169492" cy="182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7006" y="5466618"/>
            <a:ext cx="6075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 «По дорогам сказок». Игры: «Продолжи стихотворение», «Литературные прятки», «Кто здесь был и что забыл?», «Если был бы ты иллюстратором книги».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6120" r="21891" b="31343"/>
          <a:stretch/>
        </p:blipFill>
        <p:spPr>
          <a:xfrm>
            <a:off x="3845683" y="2142711"/>
            <a:ext cx="5416757" cy="3220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3655" r="9654" b="8868"/>
          <a:stretch/>
        </p:blipFill>
        <p:spPr>
          <a:xfrm>
            <a:off x="9602702" y="2142711"/>
            <a:ext cx="2491378" cy="20452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r="19953" b="8251"/>
          <a:stretch/>
        </p:blipFill>
        <p:spPr>
          <a:xfrm>
            <a:off x="9602703" y="4252858"/>
            <a:ext cx="2491378" cy="22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2" y="0"/>
            <a:ext cx="12339482" cy="6940959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9482" cy="69409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941" y="8558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Упражнения по развитию осмысленности и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 чтения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05" y="1696192"/>
            <a:ext cx="3991302" cy="217645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/>
          <a:stretch/>
        </p:blipFill>
        <p:spPr>
          <a:xfrm>
            <a:off x="8200697" y="4604272"/>
            <a:ext cx="3991303" cy="20930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/>
          <a:stretch/>
        </p:blipFill>
        <p:spPr>
          <a:xfrm>
            <a:off x="240421" y="1696192"/>
            <a:ext cx="3475284" cy="25203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583724" y="3915739"/>
            <a:ext cx="3460233" cy="64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Стихотворение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Михалкова «А что у вас?»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22" y="2040802"/>
            <a:ext cx="3832836" cy="25203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r="15428"/>
          <a:stretch/>
        </p:blipFill>
        <p:spPr>
          <a:xfrm rot="5400000">
            <a:off x="754172" y="3792996"/>
            <a:ext cx="2447779" cy="3475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92895" y="4604272"/>
            <a:ext cx="411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Инсценировки и выступления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2" t="55365" r="14476" b="1968"/>
          <a:stretch/>
        </p:blipFill>
        <p:spPr>
          <a:xfrm>
            <a:off x="4969778" y="5057299"/>
            <a:ext cx="1976845" cy="16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6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80"/>
            <a:ext cx="12339482" cy="69409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7" y="1402423"/>
            <a:ext cx="3927224" cy="3927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14" y="1402422"/>
            <a:ext cx="3396343" cy="2547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14740" b="-3365"/>
          <a:stretch/>
        </p:blipFill>
        <p:spPr>
          <a:xfrm>
            <a:off x="4542608" y="3710786"/>
            <a:ext cx="3520278" cy="29179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2"/>
          <a:stretch/>
        </p:blipFill>
        <p:spPr>
          <a:xfrm>
            <a:off x="4543616" y="1402422"/>
            <a:ext cx="3518263" cy="21684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/>
          <a:stretch/>
        </p:blipFill>
        <p:spPr>
          <a:xfrm>
            <a:off x="8194266" y="4134242"/>
            <a:ext cx="3675517" cy="23733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2619" y="5860869"/>
            <a:ext cx="291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спектаклей</a:t>
            </a:r>
          </a:p>
        </p:txBody>
      </p:sp>
    </p:spTree>
    <p:extLst>
      <p:ext uri="{BB962C8B-B14F-4D97-AF65-F5344CB8AC3E}">
        <p14:creationId xmlns:p14="http://schemas.microsoft.com/office/powerpoint/2010/main" val="14274118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298</Words>
  <Application>Microsoft Office PowerPoint</Application>
  <PresentationFormat>Широкоэкранный</PresentationFormat>
  <Paragraphs>51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Times New Roman</vt:lpstr>
      <vt:lpstr>Тема Office</vt:lpstr>
      <vt:lpstr>«Читает семья – читают дети»,  направление «Взаимодействие: педагогическое сообщество – семья» интенсива «Эффективная начальная школа Подмосковья: лучшие практики»</vt:lpstr>
      <vt:lpstr>Презентация PowerPoint</vt:lpstr>
      <vt:lpstr>Презентация PowerPoint</vt:lpstr>
      <vt:lpstr>Работа с родителями  Анкета для родителей</vt:lpstr>
      <vt:lpstr>Читает семья – читают дети</vt:lpstr>
      <vt:lpstr>Упражнения по развитию осмысленности и  техники чтения</vt:lpstr>
      <vt:lpstr>Упражнения по развитию осмысленности и  техники чтения</vt:lpstr>
      <vt:lpstr>Упражнения по развитию осмысленности и  техники чтения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34</cp:revision>
  <dcterms:created xsi:type="dcterms:W3CDTF">2024-03-11T10:09:06Z</dcterms:created>
  <dcterms:modified xsi:type="dcterms:W3CDTF">2024-03-17T12:17:08Z</dcterms:modified>
</cp:coreProperties>
</file>