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4" r:id="rId21"/>
    <p:sldId id="278" r:id="rId22"/>
    <p:sldId id="282" r:id="rId23"/>
    <p:sldId id="285" r:id="rId24"/>
    <p:sldId id="258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509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78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24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023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837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663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15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58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68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196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431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29589-D15D-4FE1-BEFE-930164A1D8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4F179-B365-44F1-88CE-6885D7C0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676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835" y="6684"/>
            <a:ext cx="12519160" cy="71907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2916" y="2069868"/>
            <a:ext cx="9155084" cy="231233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Проектная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задача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«Доктор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Пилюлькин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спешит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 помощь»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(для 2 класса)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45358" y="4382208"/>
            <a:ext cx="4547154" cy="1573546"/>
          </a:xfrm>
        </p:spPr>
        <p:txBody>
          <a:bodyPr>
            <a:noAutofit/>
          </a:bodyPr>
          <a:lstStyle/>
          <a:p>
            <a:r>
              <a:rPr lang="ru-RU" b="1" i="1" dirty="0" smtClean="0"/>
              <a:t>Котова </a:t>
            </a:r>
            <a:r>
              <a:rPr lang="ru-RU" b="1" i="1" dirty="0"/>
              <a:t>Е.О.,</a:t>
            </a:r>
            <a:endParaRPr lang="ru-RU" b="1" dirty="0"/>
          </a:p>
          <a:p>
            <a:r>
              <a:rPr lang="ru-RU" b="1" i="1" dirty="0" smtClean="0"/>
              <a:t>учитель </a:t>
            </a:r>
            <a:r>
              <a:rPr lang="ru-RU" b="1" i="1" dirty="0"/>
              <a:t>начальных </a:t>
            </a:r>
            <a:r>
              <a:rPr lang="ru-RU" b="1" i="1" dirty="0" smtClean="0"/>
              <a:t>классов</a:t>
            </a:r>
          </a:p>
          <a:p>
            <a:r>
              <a:rPr lang="ru-RU" b="1" i="1" dirty="0" smtClean="0"/>
              <a:t>Первая категория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100648" y="668944"/>
            <a:ext cx="9678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МБОУ г. Пушкино «Образовательный комплекс №8»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98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2.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7775" y="803278"/>
            <a:ext cx="10009630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Неожиданно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доктор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Пилюлькин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получил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СМС на непонятном языке.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1030779" y="1338633"/>
            <a:ext cx="105349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i="1" dirty="0" smtClean="0"/>
              <a:t>ДорогойдокторПилюлькинпрошутебяприехатьскореевчераясъелмногопирожных5плитокшоколадастолькожемороженыхвечеромявыпилдвалитралимонадасегодняутромуменяразболелсяживот.</a:t>
            </a:r>
            <a:endParaRPr lang="ru-RU" sz="2800" i="1" dirty="0"/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773084" y="2827396"/>
            <a:ext cx="11276041" cy="3525779"/>
            <a:chOff x="602" y="1817"/>
            <a:chExt cx="6988" cy="2185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602" y="1817"/>
              <a:ext cx="6722" cy="2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665" y="1898"/>
              <a:ext cx="2059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К сожалению,   </a:t>
              </a:r>
              <a:r>
                <a:rPr lang="ru-RU" altLang="ru-RU" sz="23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он</a:t>
              </a:r>
              <a:r>
                <a:rPr kumimoji="0" lang="ru-RU" altLang="ru-RU" sz="2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2206" y="1898"/>
              <a:ext cx="1300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ничего не понял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3506" y="1898"/>
              <a:ext cx="1541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. Помогите доктору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911" y="1898"/>
              <a:ext cx="1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101" y="1898"/>
              <a:ext cx="2158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прочитать СМС, запишите 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602" y="2109"/>
              <a:ext cx="1892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текст на строках ниже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2350" y="2109"/>
              <a:ext cx="1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602" y="2321"/>
              <a:ext cx="6508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6776" y="2321"/>
              <a:ext cx="55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602" y="2533"/>
              <a:ext cx="6988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________________________________________________________________________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602" y="2745"/>
              <a:ext cx="6988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________________________________________________________________________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602" y="2956"/>
              <a:ext cx="6988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________________________________________________________________________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602" y="3170"/>
              <a:ext cx="343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3828" y="3170"/>
              <a:ext cx="268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4011" y="3170"/>
              <a:ext cx="343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7235" y="3170"/>
              <a:ext cx="1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602" y="3382"/>
              <a:ext cx="6988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________________________________________________________________________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2"/>
            <p:cNvSpPr>
              <a:spLocks noChangeArrowheads="1"/>
            </p:cNvSpPr>
            <p:nvPr/>
          </p:nvSpPr>
          <p:spPr bwMode="auto">
            <a:xfrm>
              <a:off x="602" y="3625"/>
              <a:ext cx="652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1155" y="3625"/>
              <a:ext cx="6412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__________________________________________________________________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7235" y="3654"/>
              <a:ext cx="11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494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128587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322046"/>
            <a:ext cx="10515600" cy="1003517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1557" y="934052"/>
            <a:ext cx="9713748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конце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СМС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стояла подпись. Расшифруйте имя того, кто отправил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сообщение.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Запишите имя в таблицу.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840505"/>
              </p:ext>
            </p:extLst>
          </p:nvPr>
        </p:nvGraphicFramePr>
        <p:xfrm>
          <a:off x="3148447" y="2693742"/>
          <a:ext cx="4012362" cy="1400421"/>
        </p:xfrm>
        <a:graphic>
          <a:graphicData uri="http://schemas.openxmlformats.org/drawingml/2006/table">
            <a:tbl>
              <a:tblPr firstRow="1" firstCol="1" bandRow="1"/>
              <a:tblGrid>
                <a:gridCol w="668411">
                  <a:extLst>
                    <a:ext uri="{9D8B030D-6E8A-4147-A177-3AD203B41FA5}">
                      <a16:colId xmlns:a16="http://schemas.microsoft.com/office/drawing/2014/main" val="2204426219"/>
                    </a:ext>
                  </a:extLst>
                </a:gridCol>
                <a:gridCol w="669043">
                  <a:extLst>
                    <a:ext uri="{9D8B030D-6E8A-4147-A177-3AD203B41FA5}">
                      <a16:colId xmlns:a16="http://schemas.microsoft.com/office/drawing/2014/main" val="3539223255"/>
                    </a:ext>
                  </a:extLst>
                </a:gridCol>
                <a:gridCol w="668411">
                  <a:extLst>
                    <a:ext uri="{9D8B030D-6E8A-4147-A177-3AD203B41FA5}">
                      <a16:colId xmlns:a16="http://schemas.microsoft.com/office/drawing/2014/main" val="2584875330"/>
                    </a:ext>
                  </a:extLst>
                </a:gridCol>
                <a:gridCol w="669043">
                  <a:extLst>
                    <a:ext uri="{9D8B030D-6E8A-4147-A177-3AD203B41FA5}">
                      <a16:colId xmlns:a16="http://schemas.microsoft.com/office/drawing/2014/main" val="1340550349"/>
                    </a:ext>
                  </a:extLst>
                </a:gridCol>
                <a:gridCol w="668411">
                  <a:extLst>
                    <a:ext uri="{9D8B030D-6E8A-4147-A177-3AD203B41FA5}">
                      <a16:colId xmlns:a16="http://schemas.microsoft.com/office/drawing/2014/main" val="378194515"/>
                    </a:ext>
                  </a:extLst>
                </a:gridCol>
                <a:gridCol w="669043">
                  <a:extLst>
                    <a:ext uri="{9D8B030D-6E8A-4147-A177-3AD203B41FA5}">
                      <a16:colId xmlns:a16="http://schemas.microsoft.com/office/drawing/2014/main" val="1837876888"/>
                    </a:ext>
                  </a:extLst>
                </a:gridCol>
              </a:tblGrid>
              <a:tr h="349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649273"/>
                  </a:ext>
                </a:extLst>
              </a:tr>
              <a:tr h="349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417357"/>
                  </a:ext>
                </a:extLst>
              </a:tr>
              <a:tr h="349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420818"/>
                  </a:ext>
                </a:extLst>
              </a:tr>
              <a:tr h="350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838415"/>
                  </a:ext>
                </a:extLst>
              </a:tr>
            </a:tbl>
          </a:graphicData>
        </a:graphic>
      </p:graphicFrame>
      <p:sp>
        <p:nvSpPr>
          <p:cNvPr id="12" name="Равнобедренный треугольник 11"/>
          <p:cNvSpPr>
            <a:spLocks noChangeArrowheads="1"/>
          </p:cNvSpPr>
          <p:nvPr/>
        </p:nvSpPr>
        <p:spPr bwMode="auto">
          <a:xfrm>
            <a:off x="5393964" y="2741896"/>
            <a:ext cx="219075" cy="257175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3877830" y="2787011"/>
            <a:ext cx="533400" cy="161925"/>
          </a:xfrm>
          <a:prstGeom prst="rect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4" name="Блок-схема: узел 13"/>
          <p:cNvSpPr>
            <a:spLocks noChangeArrowheads="1"/>
          </p:cNvSpPr>
          <p:nvPr/>
        </p:nvSpPr>
        <p:spPr bwMode="auto">
          <a:xfrm>
            <a:off x="4712104" y="2757742"/>
            <a:ext cx="238125" cy="200025"/>
          </a:xfrm>
          <a:prstGeom prst="flowChartConnector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round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5" name="Ромб 14"/>
          <p:cNvSpPr>
            <a:spLocks noChangeArrowheads="1"/>
          </p:cNvSpPr>
          <p:nvPr/>
        </p:nvSpPr>
        <p:spPr bwMode="auto">
          <a:xfrm>
            <a:off x="5998830" y="2713400"/>
            <a:ext cx="338137" cy="295275"/>
          </a:xfrm>
          <a:prstGeom prst="diamond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722758" y="2753424"/>
            <a:ext cx="228600" cy="209550"/>
          </a:xfrm>
          <a:prstGeom prst="rect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389120" y="1845985"/>
            <a:ext cx="112221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NewRomanPSMT" charset="-128"/>
                <a:cs typeface="Times New Roman" panose="02020603050405020304" pitchFamily="18" charset="0"/>
              </a:rPr>
              <a:t>                                   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NewRomanPSMT" charset="-128"/>
                <a:cs typeface="Times New Roman" panose="02020603050405020304" pitchFamily="18" charset="0"/>
              </a:rPr>
              <a:t>КОД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081463" y="3733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445166"/>
              </p:ext>
            </p:extLst>
          </p:nvPr>
        </p:nvGraphicFramePr>
        <p:xfrm>
          <a:off x="2271347" y="4823930"/>
          <a:ext cx="7847696" cy="874505"/>
        </p:xfrm>
        <a:graphic>
          <a:graphicData uri="http://schemas.openxmlformats.org/drawingml/2006/table">
            <a:tbl>
              <a:tblPr firstRow="1" firstCol="1" bandRow="1"/>
              <a:tblGrid>
                <a:gridCol w="980962">
                  <a:extLst>
                    <a:ext uri="{9D8B030D-6E8A-4147-A177-3AD203B41FA5}">
                      <a16:colId xmlns:a16="http://schemas.microsoft.com/office/drawing/2014/main" val="45834242"/>
                    </a:ext>
                  </a:extLst>
                </a:gridCol>
                <a:gridCol w="980962">
                  <a:extLst>
                    <a:ext uri="{9D8B030D-6E8A-4147-A177-3AD203B41FA5}">
                      <a16:colId xmlns:a16="http://schemas.microsoft.com/office/drawing/2014/main" val="226383222"/>
                    </a:ext>
                  </a:extLst>
                </a:gridCol>
                <a:gridCol w="980962">
                  <a:extLst>
                    <a:ext uri="{9D8B030D-6E8A-4147-A177-3AD203B41FA5}">
                      <a16:colId xmlns:a16="http://schemas.microsoft.com/office/drawing/2014/main" val="2956341677"/>
                    </a:ext>
                  </a:extLst>
                </a:gridCol>
                <a:gridCol w="980962">
                  <a:extLst>
                    <a:ext uri="{9D8B030D-6E8A-4147-A177-3AD203B41FA5}">
                      <a16:colId xmlns:a16="http://schemas.microsoft.com/office/drawing/2014/main" val="1382350520"/>
                    </a:ext>
                  </a:extLst>
                </a:gridCol>
                <a:gridCol w="980962">
                  <a:extLst>
                    <a:ext uri="{9D8B030D-6E8A-4147-A177-3AD203B41FA5}">
                      <a16:colId xmlns:a16="http://schemas.microsoft.com/office/drawing/2014/main" val="3408500513"/>
                    </a:ext>
                  </a:extLst>
                </a:gridCol>
                <a:gridCol w="980962">
                  <a:extLst>
                    <a:ext uri="{9D8B030D-6E8A-4147-A177-3AD203B41FA5}">
                      <a16:colId xmlns:a16="http://schemas.microsoft.com/office/drawing/2014/main" val="3399964392"/>
                    </a:ext>
                  </a:extLst>
                </a:gridCol>
                <a:gridCol w="980962">
                  <a:extLst>
                    <a:ext uri="{9D8B030D-6E8A-4147-A177-3AD203B41FA5}">
                      <a16:colId xmlns:a16="http://schemas.microsoft.com/office/drawing/2014/main" val="3484008110"/>
                    </a:ext>
                  </a:extLst>
                </a:gridCol>
                <a:gridCol w="980962">
                  <a:extLst>
                    <a:ext uri="{9D8B030D-6E8A-4147-A177-3AD203B41FA5}">
                      <a16:colId xmlns:a16="http://schemas.microsoft.com/office/drawing/2014/main" val="4217573685"/>
                    </a:ext>
                  </a:extLst>
                </a:gridCol>
              </a:tblGrid>
              <a:tr h="450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302782"/>
                  </a:ext>
                </a:extLst>
              </a:tr>
              <a:tr h="424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329200"/>
                  </a:ext>
                </a:extLst>
              </a:tr>
            </a:tbl>
          </a:graphicData>
        </a:graphic>
      </p:graphicFrame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2588336" y="4910582"/>
            <a:ext cx="533400" cy="161925"/>
          </a:xfrm>
          <a:prstGeom prst="rect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30" name="Блок-схема: узел 29"/>
          <p:cNvSpPr>
            <a:spLocks noChangeArrowheads="1"/>
          </p:cNvSpPr>
          <p:nvPr/>
        </p:nvSpPr>
        <p:spPr bwMode="auto">
          <a:xfrm>
            <a:off x="3633621" y="4891531"/>
            <a:ext cx="238125" cy="200025"/>
          </a:xfrm>
          <a:prstGeom prst="flowChartConnector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round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31" name="Равнобедренный треугольник 30"/>
          <p:cNvSpPr>
            <a:spLocks noChangeArrowheads="1"/>
          </p:cNvSpPr>
          <p:nvPr/>
        </p:nvSpPr>
        <p:spPr bwMode="auto">
          <a:xfrm>
            <a:off x="4612091" y="4864989"/>
            <a:ext cx="219075" cy="257175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5498974" y="4908847"/>
            <a:ext cx="533400" cy="161925"/>
          </a:xfrm>
          <a:prstGeom prst="rect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33" name="Ромб 32"/>
          <p:cNvSpPr>
            <a:spLocks noChangeArrowheads="1"/>
          </p:cNvSpPr>
          <p:nvPr/>
        </p:nvSpPr>
        <p:spPr bwMode="auto">
          <a:xfrm>
            <a:off x="6587607" y="4845783"/>
            <a:ext cx="338137" cy="295275"/>
          </a:xfrm>
          <a:prstGeom prst="diamond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7560215" y="4891531"/>
            <a:ext cx="228600" cy="209550"/>
          </a:xfrm>
          <a:prstGeom prst="rect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35" name="Блок-схема: узел 34"/>
          <p:cNvSpPr>
            <a:spLocks noChangeArrowheads="1"/>
          </p:cNvSpPr>
          <p:nvPr/>
        </p:nvSpPr>
        <p:spPr bwMode="auto">
          <a:xfrm>
            <a:off x="8534888" y="4886404"/>
            <a:ext cx="238125" cy="200025"/>
          </a:xfrm>
          <a:prstGeom prst="flowChartConnector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round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36" name="Ромб 35"/>
          <p:cNvSpPr>
            <a:spLocks noChangeArrowheads="1"/>
          </p:cNvSpPr>
          <p:nvPr/>
        </p:nvSpPr>
        <p:spPr bwMode="auto">
          <a:xfrm>
            <a:off x="9491409" y="4874256"/>
            <a:ext cx="338137" cy="295275"/>
          </a:xfrm>
          <a:prstGeom prst="diamond">
            <a:avLst/>
          </a:pr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100000"/>
                  <a:lumOff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12700" cmpd="sng">
            <a:solidFill>
              <a:schemeClr val="accent5">
                <a:lumMod val="100000"/>
                <a:lumOff val="0"/>
              </a:schemeClr>
            </a:solidFill>
            <a:prstDash val="solid"/>
            <a:miter lim="800000"/>
            <a:headEnd/>
            <a:tailEnd/>
          </a:ln>
          <a:effectLst>
            <a:outerShdw dist="28398" dir="3806097" algn="ctr" rotWithShape="0">
              <a:schemeClr val="accent5">
                <a:lumMod val="50000"/>
                <a:lumOff val="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76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905" y="22383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4.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663085" y="874872"/>
            <a:ext cx="108335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Доктор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Пилюлькин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решил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можно скорее отправиться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помощь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 Незнайке в Цветочный город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Помогите отыскать самый короткий путь от дачи до автовокзала. Обведите его красным карандашом. Запишите в таблицу номер пути и ваши расчеты.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20" y="1987581"/>
            <a:ext cx="7012779" cy="43179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04280" y="2835773"/>
            <a:ext cx="40923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 путь ____________________________________________________________________</a:t>
            </a:r>
          </a:p>
          <a:p>
            <a:r>
              <a:rPr lang="ru-RU" dirty="0"/>
              <a:t>2 путь ____________________________________________________________________</a:t>
            </a:r>
          </a:p>
          <a:p>
            <a:r>
              <a:rPr lang="ru-RU" dirty="0"/>
              <a:t>3 путь 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3189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-422"/>
            <a:ext cx="126184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5.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4746567" y="21446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276" y="1025522"/>
            <a:ext cx="10291448" cy="494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3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-422"/>
            <a:ext cx="126184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6.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726830" y="1121076"/>
            <a:ext cx="1073833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Приехав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Цветочный город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доктор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Пилюлькин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посоветовал Незнайке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переедать и включать в своё меню овощи и фрукты. Именно они богаты витаминами. Еще он рекомендовал крупы, потому что каши помогают работе желудка, они богаты углеводами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.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Доктор советовал не забывать про молоко, творог, яйца, мясо, потому что белки необходимы для пищеварения, они обеспечивают защиту организма.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того чтобы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Незнайка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переедал,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составил перечень примерного количества пищи для одного приема (завтрака, обеда, полдника или ужина).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30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-422"/>
            <a:ext cx="126184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6.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691402"/>
              </p:ext>
            </p:extLst>
          </p:nvPr>
        </p:nvGraphicFramePr>
        <p:xfrm>
          <a:off x="663085" y="1121076"/>
          <a:ext cx="4919295" cy="507146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263715">
                  <a:extLst>
                    <a:ext uri="{9D8B030D-6E8A-4147-A177-3AD203B41FA5}">
                      <a16:colId xmlns:a16="http://schemas.microsoft.com/office/drawing/2014/main" val="1115191747"/>
                    </a:ext>
                  </a:extLst>
                </a:gridCol>
                <a:gridCol w="1263246">
                  <a:extLst>
                    <a:ext uri="{9D8B030D-6E8A-4147-A177-3AD203B41FA5}">
                      <a16:colId xmlns:a16="http://schemas.microsoft.com/office/drawing/2014/main" val="2843189193"/>
                    </a:ext>
                  </a:extLst>
                </a:gridCol>
                <a:gridCol w="1062478">
                  <a:extLst>
                    <a:ext uri="{9D8B030D-6E8A-4147-A177-3AD203B41FA5}">
                      <a16:colId xmlns:a16="http://schemas.microsoft.com/office/drawing/2014/main" val="3066359545"/>
                    </a:ext>
                  </a:extLst>
                </a:gridCol>
                <a:gridCol w="1329856">
                  <a:extLst>
                    <a:ext uri="{9D8B030D-6E8A-4147-A177-3AD203B41FA5}">
                      <a16:colId xmlns:a16="http://schemas.microsoft.com/office/drawing/2014/main" val="3324288835"/>
                    </a:ext>
                  </a:extLst>
                </a:gridCol>
              </a:tblGrid>
              <a:tr h="68445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Примерное количество пищи для одного приема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560352"/>
                  </a:ext>
                </a:extLst>
              </a:tr>
              <a:tr h="12534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Полдник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Ужин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019297"/>
                  </a:ext>
                </a:extLst>
              </a:tr>
              <a:tr h="31335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блюдо– 30 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Напиток – 22 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Хлеб с маслом –15 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Салат– 10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Первое блюдо – 30 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Мясо – 10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Гарнир – 15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Напиток – 22 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Напиток – 22 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Булка – 20 г или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Фрукты – 30 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блюдо– 30 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68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Напиток– 22 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68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Хлеб с маслом– 15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9754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187517"/>
              </p:ext>
            </p:extLst>
          </p:nvPr>
        </p:nvGraphicFramePr>
        <p:xfrm>
          <a:off x="5762626" y="1121073"/>
          <a:ext cx="5766288" cy="507146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370624">
                  <a:extLst>
                    <a:ext uri="{9D8B030D-6E8A-4147-A177-3AD203B41FA5}">
                      <a16:colId xmlns:a16="http://schemas.microsoft.com/office/drawing/2014/main" val="1696026566"/>
                    </a:ext>
                  </a:extLst>
                </a:gridCol>
                <a:gridCol w="708636">
                  <a:extLst>
                    <a:ext uri="{9D8B030D-6E8A-4147-A177-3AD203B41FA5}">
                      <a16:colId xmlns:a16="http://schemas.microsoft.com/office/drawing/2014/main" val="538535954"/>
                    </a:ext>
                  </a:extLst>
                </a:gridCol>
                <a:gridCol w="1831563">
                  <a:extLst>
                    <a:ext uri="{9D8B030D-6E8A-4147-A177-3AD203B41FA5}">
                      <a16:colId xmlns:a16="http://schemas.microsoft.com/office/drawing/2014/main" val="2414388679"/>
                    </a:ext>
                  </a:extLst>
                </a:gridCol>
                <a:gridCol w="855465">
                  <a:extLst>
                    <a:ext uri="{9D8B030D-6E8A-4147-A177-3AD203B41FA5}">
                      <a16:colId xmlns:a16="http://schemas.microsoft.com/office/drawing/2014/main" val="1613394564"/>
                    </a:ext>
                  </a:extLst>
                </a:gridCol>
              </a:tblGrid>
              <a:tr h="42262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некоторых блюд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104259"/>
                  </a:ext>
                </a:extLst>
              </a:tr>
              <a:tr h="845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блюдо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(г)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Напиток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(г)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468574"/>
                  </a:ext>
                </a:extLst>
              </a:tr>
              <a:tr h="42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Каша гречневая с маслом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Настой шиповника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469722"/>
                  </a:ext>
                </a:extLst>
              </a:tr>
              <a:tr h="42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Пудинг творожный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Молоко кипяченое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47975"/>
                  </a:ext>
                </a:extLst>
              </a:tr>
              <a:tr h="42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Каша рисовая молочная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04498"/>
                  </a:ext>
                </a:extLst>
              </a:tr>
              <a:tr h="845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Каша овсяная с маслом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Сок яблочно-виноградный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182924"/>
                  </a:ext>
                </a:extLst>
              </a:tr>
              <a:tr h="42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Омлет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Кефир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623513"/>
                  </a:ext>
                </a:extLst>
              </a:tr>
              <a:tr h="42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Каша манная молочная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Персиковый нектар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439527"/>
                  </a:ext>
                </a:extLst>
              </a:tr>
              <a:tr h="42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Вермишель в молоке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Ряженка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613506"/>
                  </a:ext>
                </a:extLst>
              </a:tr>
              <a:tr h="422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Пюре картофельное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Какао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638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3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-422"/>
            <a:ext cx="126184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6.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315" y="885489"/>
            <a:ext cx="4457700" cy="54842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34100" y="1317276"/>
            <a:ext cx="5044584" cy="3038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Помогите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Незнайке составить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меню для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завтрака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ужина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чтобы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приёмы пищи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были полезны для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организма.Используйте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информацию таблиц «Примерное количество пищи для одного приема» и «Масса некоторых блюд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84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22383"/>
            <a:ext cx="126184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085" y="0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7.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240" y="1078168"/>
            <a:ext cx="7177842" cy="520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4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22383"/>
            <a:ext cx="126184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10530985" cy="20955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8.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из предложенных картинок только те, которые относятся к полезным продуктам. Используйте их для оформления памятки «Будь здоров».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3" y="1879578"/>
            <a:ext cx="3733801" cy="447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0"/>
            <a:ext cx="12618430" cy="7210425"/>
          </a:xfrm>
        </p:spPr>
      </p:pic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915377"/>
              </p:ext>
            </p:extLst>
          </p:nvPr>
        </p:nvGraphicFramePr>
        <p:xfrm>
          <a:off x="3901151" y="1302923"/>
          <a:ext cx="5404619" cy="464934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411168">
                  <a:extLst>
                    <a:ext uri="{9D8B030D-6E8A-4147-A177-3AD203B41FA5}">
                      <a16:colId xmlns:a16="http://schemas.microsoft.com/office/drawing/2014/main" val="2255602555"/>
                    </a:ext>
                  </a:extLst>
                </a:gridCol>
                <a:gridCol w="2993451">
                  <a:extLst>
                    <a:ext uri="{9D8B030D-6E8A-4147-A177-3AD203B41FA5}">
                      <a16:colId xmlns:a16="http://schemas.microsoft.com/office/drawing/2014/main" val="97284801"/>
                    </a:ext>
                  </a:extLst>
                </a:gridCol>
              </a:tblGrid>
              <a:tr h="442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2011197"/>
                  </a:ext>
                </a:extLst>
              </a:tr>
              <a:tr h="442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Кто попросил доктора Пилюлькина  о помощи?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239849"/>
                  </a:ext>
                </a:extLst>
              </a:tr>
              <a:tr h="1106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Какой путь от дачи до автовокзала, по вашим подсчётам, оказался наиболее рациональным? Докажите расчетами, что этот путь оказался самым коротким.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175053"/>
                  </a:ext>
                </a:extLst>
              </a:tr>
              <a:tr h="442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Для какого приема пищи вы составляли меню?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492153"/>
                  </a:ext>
                </a:extLst>
              </a:tr>
              <a:tr h="6641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Какое количество пищи рекомендует принимать доктор в это время?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870094"/>
                  </a:ext>
                </a:extLst>
              </a:tr>
              <a:tr h="442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Перечислите блюда, которые вы включили в меню.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229563"/>
                  </a:ext>
                </a:extLst>
              </a:tr>
              <a:tr h="1106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NewRomanPSMT"/>
                          <a:cs typeface="Times New Roman" panose="02020603050405020304" pitchFamily="18" charset="0"/>
                        </a:rPr>
                        <a:t>Вы учли рекомендацию доктора «Не переедать»? Соответствует ваше меню допустимому количеству пищи?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360915"/>
                  </a:ext>
                </a:extLst>
              </a:tr>
            </a:tbl>
          </a:graphicData>
        </a:graphic>
      </p:graphicFrame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472247" y="513192"/>
            <a:ext cx="3749041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Приложение 1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NewRomanPSMT" charset="-128"/>
                <a:cs typeface="Times New Roman" panose="02020603050405020304" pitchFamily="18" charset="0"/>
              </a:rPr>
              <a:t>Таблица для заполнения во время работы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76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8546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alt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Паспорт проектной задачи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086384"/>
              </p:ext>
            </p:extLst>
          </p:nvPr>
        </p:nvGraphicFramePr>
        <p:xfrm>
          <a:off x="1014412" y="1190624"/>
          <a:ext cx="10163175" cy="5061753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429344">
                  <a:extLst>
                    <a:ext uri="{9D8B030D-6E8A-4147-A177-3AD203B41FA5}">
                      <a16:colId xmlns:a16="http://schemas.microsoft.com/office/drawing/2014/main" val="3987104086"/>
                    </a:ext>
                  </a:extLst>
                </a:gridCol>
                <a:gridCol w="6733831">
                  <a:extLst>
                    <a:ext uri="{9D8B030D-6E8A-4147-A177-3AD203B41FA5}">
                      <a16:colId xmlns:a16="http://schemas.microsoft.com/office/drawing/2014/main" val="3413972272"/>
                    </a:ext>
                  </a:extLst>
                </a:gridCol>
              </a:tblGrid>
              <a:tr h="569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проектной задачи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Межпредметная (окружающий мир, математика, русский язык)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19073"/>
                  </a:ext>
                </a:extLst>
              </a:tr>
              <a:tr h="569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проектной задачи в образовательном процессе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Рекомендуемое время проведения – до 2-х уроков 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 класс)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133232"/>
                  </a:ext>
                </a:extLst>
              </a:tr>
              <a:tr h="3861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цели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  <a:tabLst>
                          <a:tab pos="25527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комплексного использо­вания освоенных читательских, математических и естественнонаучных умений в нестандартных условиях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квазиреальной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ситуации </a:t>
                      </a: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(формирование читательской, математической и естественнонаучной грамотности)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  <a:tabLst>
                          <a:tab pos="25527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группового взаимодействия при решении проектной задачи;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  <a:tabLst>
                          <a:tab pos="25527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рефлексивных и творческих способностей обучающихся;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  <a:tabLst>
                          <a:tab pos="25527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формирование умений выполнять самооценку и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взаимооценку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259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07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0"/>
            <a:ext cx="12618430" cy="7210425"/>
          </a:xfrm>
        </p:spPr>
      </p:pic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78832" y="1558922"/>
            <a:ext cx="8120149" cy="1325563"/>
          </a:xfrm>
        </p:spPr>
        <p:txBody>
          <a:bodyPr/>
          <a:lstStyle/>
          <a:p>
            <a:r>
              <a:rPr lang="ru-RU" dirty="0"/>
              <a:t>Памятка «Будь здоров!»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3912" y="1107556"/>
            <a:ext cx="1614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Приложение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88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0"/>
            <a:ext cx="126184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4275" y="419100"/>
            <a:ext cx="4536830" cy="10668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066889"/>
              </p:ext>
            </p:extLst>
          </p:nvPr>
        </p:nvGraphicFramePr>
        <p:xfrm>
          <a:off x="3455742" y="1485900"/>
          <a:ext cx="4854085" cy="4924426"/>
        </p:xfrm>
        <a:graphic>
          <a:graphicData uri="http://schemas.openxmlformats.org/drawingml/2006/table">
            <a:tbl>
              <a:tblPr/>
              <a:tblGrid>
                <a:gridCol w="2780153">
                  <a:extLst>
                    <a:ext uri="{9D8B030D-6E8A-4147-A177-3AD203B41FA5}">
                      <a16:colId xmlns:a16="http://schemas.microsoft.com/office/drawing/2014/main" val="3032029585"/>
                    </a:ext>
                  </a:extLst>
                </a:gridCol>
                <a:gridCol w="2073932">
                  <a:extLst>
                    <a:ext uri="{9D8B030D-6E8A-4147-A177-3AD203B41FA5}">
                      <a16:colId xmlns:a16="http://schemas.microsoft.com/office/drawing/2014/main" val="418133514"/>
                    </a:ext>
                  </a:extLst>
                </a:gridCol>
              </a:tblGrid>
              <a:tr h="425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баллов (0 — 3)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6452455"/>
                  </a:ext>
                </a:extLst>
              </a:tr>
              <a:tr h="1051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Правильность заполнения таблицы и выбранного материала для памятки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4006"/>
                  </a:ext>
                </a:extLst>
              </a:tr>
              <a:tr h="866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Полнота памятки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041084"/>
                  </a:ext>
                </a:extLst>
              </a:tr>
              <a:tr h="1164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Аккуратность оформления памятки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651293"/>
                  </a:ext>
                </a:extLst>
              </a:tr>
              <a:tr h="8516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Качество выступления (логика изложения, выразительность)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381335"/>
                  </a:ext>
                </a:extLst>
              </a:tr>
              <a:tr h="5654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74596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622797" y="1109045"/>
            <a:ext cx="47397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Оценочный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работы группы: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88503" y="639388"/>
            <a:ext cx="1614993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i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Приложение 3</a:t>
            </a:r>
            <a:endParaRPr lang="ru-RU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99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0"/>
            <a:ext cx="12618430" cy="7210425"/>
          </a:xfrm>
        </p:spPr>
      </p:pic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Шкала оценок:   </a:t>
            </a:r>
            <a:r>
              <a:rPr lang="ru-RU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4921FB-665B-4877-BEC6-EF580CC4B2F7}"/>
              </a:ext>
            </a:extLst>
          </p:cNvPr>
          <p:cNvSpPr txBox="1"/>
          <p:nvPr/>
        </p:nvSpPr>
        <p:spPr>
          <a:xfrm>
            <a:off x="2252870" y="1447709"/>
            <a:ext cx="8461513" cy="4405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балла — указанное качество проявляется в полной мере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балла — указанное качество проявляется в значительной степени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балл — указанное качество проявляется частично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баллов — указанное качество отсутствует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59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430" y="0"/>
            <a:ext cx="12618430" cy="7210425"/>
          </a:xfrm>
        </p:spPr>
      </p:pic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9825" y="3381375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918" y="714513"/>
            <a:ext cx="6482164" cy="542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8187" cy="6858000"/>
          </a:xfrm>
        </p:spPr>
      </p:pic>
    </p:spTree>
    <p:extLst>
      <p:ext uri="{BB962C8B-B14F-4D97-AF65-F5344CB8AC3E}">
        <p14:creationId xmlns:p14="http://schemas.microsoft.com/office/powerpoint/2010/main" val="27225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Планируемые результаты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1" y="1027906"/>
            <a:ext cx="107441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Функциональная математическая грамотность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71755" algn="just">
              <a:lnSpc>
                <a:spcPct val="115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Проявляют следующие умения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выполнять действия с натуральными и именованными числами;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читать, заполнять и интерпретировать данные таблиц;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176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интерпретировать данные, приведенные в тексте и на рисунке; 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176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мысленно моделировать предложенную ситуацию;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176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выполнять реальные расчёты с извлечением данных из таблицы и текста.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3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Планируемые результаты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1" y="1027906"/>
            <a:ext cx="10744199" cy="467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71755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Функциональная читательская грамотность</a:t>
            </a:r>
            <a:b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Проявляют следующие умения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176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определять место, где содержится искомая информация;  </a:t>
            </a: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176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находить и извлекать одну и несколько единиц информации;</a:t>
            </a: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176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соотносить визуальное изображение с вербальным текстом;  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1760" algn="l"/>
              </a:tabLs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использовать информацию из текста для решения практической задачи с привлечением фоновых знаний. 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1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Планируемые результаты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1" y="1027906"/>
            <a:ext cx="10744199" cy="4577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7175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i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Функциональная естественнонаучная грамотность</a:t>
            </a:r>
            <a:br>
              <a:rPr lang="ru-RU" sz="3200" b="1" i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Проявляют следующие умения</a:t>
            </a:r>
            <a:endParaRPr lang="ru-RU" sz="2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6540" algn="l"/>
              </a:tabLst>
            </a:pPr>
            <a:r>
              <a:rPr lang="ru-RU" sz="3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применить соответствующие естественнонаучные знания для объяснения явления;</a:t>
            </a:r>
            <a:endParaRPr lang="ru-RU" sz="2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6540" algn="l"/>
              </a:tabLst>
            </a:pPr>
            <a:r>
              <a:rPr lang="ru-RU" sz="3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анализировать, интерпретировать естественнонаучные данные  и делать соответствующие выводы;</a:t>
            </a:r>
            <a:endParaRPr lang="ru-RU" sz="280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6540" algn="l"/>
              </a:tabLst>
            </a:pPr>
            <a:r>
              <a:rPr lang="ru-RU" sz="3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преобразовывать одну форму представления данных в другую.</a:t>
            </a:r>
            <a:endParaRPr lang="ru-RU" sz="280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32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Планируемые результаты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1" y="1027906"/>
            <a:ext cx="10744199" cy="5016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2235" marR="70485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результаты: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2235" marR="70485" algn="just">
              <a:lnSpc>
                <a:spcPct val="115000"/>
              </a:lnSpc>
              <a:spcAft>
                <a:spcPts val="0"/>
              </a:spcAft>
            </a:pPr>
            <a:r>
              <a:rPr lang="ru-RU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Регулятивные УУД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70485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527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планировать деятельность; 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70485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527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осуществлять контроль процесса и результатов деятельности; 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70485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527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осуществлять самооценку и оценку работы группы; 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70485" indent="75565" algn="just">
              <a:lnSpc>
                <a:spcPct val="115000"/>
              </a:lnSpc>
              <a:spcAft>
                <a:spcPts val="0"/>
              </a:spcAft>
              <a:tabLst>
                <a:tab pos="255270" algn="l"/>
              </a:tabLst>
            </a:pPr>
            <a:r>
              <a:rPr lang="ru-RU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Коммуникативные УУД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70485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527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договариваться для выполнения коллективно-распределительной работы при решении ряда задач;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70485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5527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построение речевого высказывания в письменной и устной форме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4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Содержание проектной задачи 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Доктор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Пилюлькин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спешит на помощь» 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 класс)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5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Описание проблемной ситуации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Дорогие ребята!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Предлагаемая задача необычная: её нельзя отнести к какому-то определённому уроку, но для её решения вам потребуются знания из многих школьных предметов. Задача большая по объёму, состоит из целого ряда заданий. Поэтому очень важно правильно распределить работу между собой: вы должны продемонстрировать умение работать вместе при решении общей задачи так, чтобы каждый из вас смог внести свой вклад в результат вашей группы. По ходу выполнения работы необходимо ответы некоторых заданий заносить в таблицу.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Желаем вам успеха!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7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30" y="0"/>
            <a:ext cx="12542230" cy="7210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98575"/>
            <a:ext cx="10724804" cy="18852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Доктор </a:t>
            </a:r>
            <a:r>
              <a:rPr lang="ru-RU" sz="2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Пилюлькин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отдыхал 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себя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даче.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Стояла теплая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солнечная погода 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длинными днями и короткими ночами. 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астения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цветут, деревья приобретают насыщенно-зеленую листву, и воздух наполняется ароматами цветов.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самого утра поют птички, выползают из своих нор разные зверьки, повсюду летают и ползают насекомые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Отметьте       ,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какое время года 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отдыхал доктор </a:t>
            </a:r>
            <a:r>
              <a:rPr lang="ru-RU" sz="2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Пилюлькин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даче:</a:t>
            </a:r>
            <a:b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3019" y="533400"/>
            <a:ext cx="960596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030" y="3275214"/>
            <a:ext cx="7388413" cy="27799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1176" y="2483656"/>
            <a:ext cx="266667" cy="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3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732</Words>
  <Application>Microsoft Office PowerPoint</Application>
  <PresentationFormat>Широкоэкранный</PresentationFormat>
  <Paragraphs>224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Symbol</vt:lpstr>
      <vt:lpstr>Times New Roman</vt:lpstr>
      <vt:lpstr>TimesNewRomanPSMT</vt:lpstr>
      <vt:lpstr>Тема Office</vt:lpstr>
      <vt:lpstr>  Проектная задача  «Доктор Пилюлькин спешит на помощь»  (для 2 класса)</vt:lpstr>
      <vt:lpstr>Паспорт проектной задачи </vt:lpstr>
      <vt:lpstr>Планируемые результаты </vt:lpstr>
      <vt:lpstr>Планируемые результаты </vt:lpstr>
      <vt:lpstr>Планируемые результаты </vt:lpstr>
      <vt:lpstr>Планируемые результаты </vt:lpstr>
      <vt:lpstr>        Содержание проектной задачи  «Доктор Пилюлькин спешит на помощь»  (2 класс) </vt:lpstr>
      <vt:lpstr>  </vt:lpstr>
      <vt:lpstr> Задание 1. Доктор Пилюлькин отдыхал у себя на даче. Стояла теплая и солнечная погода с длинными днями и короткими ночами. Растения цветут, деревья приобретают насыщенно-зеленую листву, и воздух наполняется ароматами цветов. С самого утра поют птички, выползают из своих нор разные зверьки, повсюду летают и ползают насекомые. Отметьте       , в какое время года отдыхал доктор Пилюлькин на даче:  </vt:lpstr>
      <vt:lpstr> Задание 2. </vt:lpstr>
      <vt:lpstr> Задание 3. </vt:lpstr>
      <vt:lpstr> Задание 4. </vt:lpstr>
      <vt:lpstr> Задание 5. </vt:lpstr>
      <vt:lpstr> Задание 6. </vt:lpstr>
      <vt:lpstr> Задание 6. </vt:lpstr>
      <vt:lpstr> Задание 6. </vt:lpstr>
      <vt:lpstr> Задание 7. </vt:lpstr>
      <vt:lpstr> Задание 8. Выберите из предложенных картинок только те, которые относятся к полезным продуктам. Используйте их для оформления памятки «Будь здоров». </vt:lpstr>
      <vt:lpstr>Презентация PowerPoint</vt:lpstr>
      <vt:lpstr>Памятка «Будь здоров!»</vt:lpstr>
      <vt:lpstr>  </vt:lpstr>
      <vt:lpstr> Шкала оценок:  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задача  «Мама спешит на помощь»  (2 класс)</dc:title>
  <dc:creator>Пользователь Windows</dc:creator>
  <cp:lastModifiedBy>Пользователь Windows</cp:lastModifiedBy>
  <cp:revision>26</cp:revision>
  <dcterms:created xsi:type="dcterms:W3CDTF">2021-12-14T20:14:38Z</dcterms:created>
  <dcterms:modified xsi:type="dcterms:W3CDTF">2024-01-08T13:51:12Z</dcterms:modified>
</cp:coreProperties>
</file>