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66" r:id="rId7"/>
    <p:sldId id="268" r:id="rId8"/>
    <p:sldId id="261" r:id="rId9"/>
    <p:sldId id="262" r:id="rId10"/>
    <p:sldId id="263" r:id="rId11"/>
    <p:sldId id="264" r:id="rId12"/>
    <p:sldId id="265" r:id="rId13"/>
    <p:sldId id="269" r:id="rId14"/>
    <p:sldId id="270" r:id="rId15"/>
    <p:sldId id="272" r:id="rId16"/>
    <p:sldId id="271" r:id="rId1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8" autoAdjust="0"/>
    <p:restoredTop sz="94701" autoAdjust="0"/>
  </p:normalViewPr>
  <p:slideViewPr>
    <p:cSldViewPr snapToGrid="0" showGuides="1">
      <p:cViewPr varScale="1">
        <p:scale>
          <a:sx n="114" d="100"/>
          <a:sy n="114" d="100"/>
        </p:scale>
        <p:origin x="102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01-19T18:40:58.804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19.01.2024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C522B8D-815E-429C-9EC2-505CEC215084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1" name="Рисунок 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80E4BC3-C763-48AA-8280-ACE59646066A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6D72474-459C-42C4-A0ED-A9AD89867D22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/>
              <a:t>09.10.2016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 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8D2BC5-0E5D-4645-A815-DFCA1A04B5A6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 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0" name="Рисунок 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Пояснительный текст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ru-RU" sz="1100" b="1" i="1" dirty="0">
                <a:latin typeface="Arial" pitchFamily="34" charset="0"/>
                <a:cs typeface="Arial" pitchFamily="34" charset="0"/>
              </a:rPr>
              <a:t>ПРИМЕЧАНИЕ</a:t>
            </a:r>
            <a:endParaRPr lang="ru-RU" sz="1200" b="1" i="1" dirty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ru-RU" sz="1200" i="1" dirty="0">
                <a:latin typeface="Arial" pitchFamily="34" charset="0"/>
                <a:cs typeface="Arial" pitchFamily="34" charset="0"/>
              </a:rPr>
              <a:t>Чтобы изменить изображение на этом слайде, выберите рисунок и удалите его. Затем нажмите значок "Рисунки" в заполнителе, чтобы вставить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 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 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 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11" name="Группа 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 algn="l" rtl="0"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F3049B1-F681-4AF5-B948-A3B940E9215A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 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071334-89C1-48F8-8089-E3D6AA3BB79C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FDCDF3F-3D72-4F56-93A1-9DDD55AB6452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C11A32-C44A-4E32-8FFB-D057369B4F61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E5ECC2E-6DAB-4717-9C53-38589639C202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6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C0002A-E6EF-4378-B5A3-22E20EA855B1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  <a:p>
            <a:pPr lvl="5" rtl="0"/>
            <a:r>
              <a:rPr lang="ru-RU" dirty="0"/>
              <a:t>Шестой уровень</a:t>
            </a:r>
          </a:p>
          <a:p>
            <a:pPr lvl="6" rtl="0"/>
            <a:r>
              <a:rPr lang="ru-RU" dirty="0"/>
              <a:t>Седьмой уровень</a:t>
            </a:r>
          </a:p>
          <a:p>
            <a:pPr lvl="7" rtl="0"/>
            <a:r>
              <a:rPr lang="ru-RU" dirty="0"/>
              <a:t>Восьмой уровень</a:t>
            </a:r>
          </a:p>
          <a:p>
            <a:pPr lvl="8" rtl="0"/>
            <a:r>
              <a:rPr lang="ru-RU" dirty="0"/>
              <a:t>Девятый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A42E0B6C-3F58-4527-A133-F91FB65EBC2F}" type="datetime1">
              <a:rPr lang="ru-RU" smtClean="0"/>
              <a:pPr/>
              <a:t>19.01.2024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3%D1%87%D0%B0%D1%81%D1%82%D0%BD%D0%B8%D0%BA:Korneevyshk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427705" cy="2219691"/>
          </a:xfrm>
        </p:spPr>
        <p:txBody>
          <a:bodyPr rtlCol="0" anchor="ctr">
            <a:normAutofit fontScale="90000"/>
          </a:bodyPr>
          <a:lstStyle/>
          <a:p>
            <a:pPr algn="ctr"/>
            <a:r>
              <a:rPr lang="ru-RU" sz="2700" b="1" dirty="0"/>
              <a:t>Образовательные технологии на уроках математики в начальной школе</a:t>
            </a:r>
            <a:br>
              <a:rPr lang="ru-RU" dirty="0"/>
            </a:br>
            <a:r>
              <a:rPr lang="ru-RU" b="1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103926" y="4511785"/>
            <a:ext cx="3735023" cy="890726"/>
          </a:xfrm>
        </p:spPr>
        <p:txBody>
          <a:bodyPr rtlCol="0">
            <a:normAutofit/>
          </a:bodyPr>
          <a:lstStyle/>
          <a:p>
            <a:pPr rt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 учитель начальных классов</a:t>
            </a:r>
          </a:p>
          <a:p>
            <a:pPr rt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Сомова М.Г.</a:t>
            </a:r>
          </a:p>
          <a:p>
            <a:pPr rt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27 ГОЩ</a:t>
            </a:r>
          </a:p>
        </p:txBody>
      </p:sp>
      <p:pic>
        <p:nvPicPr>
          <p:cNvPr id="4" name="Рисунок 3" descr="Открытая книга на столе, размытые полки с книгами на заднем плане" title="Образец рисунка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472599-F226-4AD2-9908-9596F8CB7AAB}"/>
              </a:ext>
            </a:extLst>
          </p:cNvPr>
          <p:cNvSpPr/>
          <p:nvPr/>
        </p:nvSpPr>
        <p:spPr>
          <a:xfrm>
            <a:off x="738232" y="1728134"/>
            <a:ext cx="4060272" cy="2744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Поработав таким образом над текстами задач, ребята лучше освоят тему, понятия, научатся видеть разность между формулами вычисления скоростей сближения при встречном движении и движении вдогонку; скоростей удаления при движении в противоположных направлениях и с отставанием.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557E38-DDC6-49EA-8930-0984743F0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656" y="1275127"/>
            <a:ext cx="5689208" cy="380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53BF3B-E76C-494F-93B4-5F247C9B152F}"/>
              </a:ext>
            </a:extLst>
          </p:cNvPr>
          <p:cNvSpPr/>
          <p:nvPr/>
        </p:nvSpPr>
        <p:spPr>
          <a:xfrm>
            <a:off x="5371750" y="112570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ИКТ на уроках в начальной школе помогает учащимся ориентироваться в информационных потоках окружающего мира, овладеть практическими способами работы с информацией, развивать умения, позволяющие обмениваться информацией с помощью современных технических средств.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06AB62-939E-4682-A9D3-39EFE08BD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061"/>
            <a:ext cx="4776133" cy="35821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994C56-DDDE-4F82-80CA-10596A977015}"/>
              </a:ext>
            </a:extLst>
          </p:cNvPr>
          <p:cNvSpPr/>
          <p:nvPr/>
        </p:nvSpPr>
        <p:spPr>
          <a:xfrm>
            <a:off x="3003259" y="4785607"/>
            <a:ext cx="5335398" cy="155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работе я использую готовые мультимедийные продукты и компьютерные обучающие программы, создаю собственные презентации, использую средства сети Интернет в учебной и внеклассной работе.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9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7922B00-30FF-4D10-A220-4B3216397918}"/>
              </a:ext>
            </a:extLst>
          </p:cNvPr>
          <p:cNvSpPr/>
          <p:nvPr/>
        </p:nvSpPr>
        <p:spPr>
          <a:xfrm>
            <a:off x="486562" y="1384183"/>
            <a:ext cx="70803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использование современных образовательных технологий позволяет учителям добиваться высокого качества обучения, увеличивается число учащихся, принимающих участие в олимпиадах, исследовательских проектах и различных творческих конкурсах.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D7606B-7F6E-4683-83E1-C2B1DF523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87424"/>
            <a:ext cx="4773336" cy="318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3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B2A1A2-BD92-4705-86BD-8FF13825E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306236" y="140865"/>
            <a:ext cx="9985346" cy="1089870"/>
          </a:xfrm>
        </p:spPr>
        <p:txBody>
          <a:bodyPr rtlCol="0">
            <a:normAutofit/>
          </a:bodyPr>
          <a:lstStyle/>
          <a:p>
            <a:r>
              <a:rPr lang="ru-RU" sz="2000" dirty="0"/>
              <a:t>Математика формирует мышление ребенка, развивает логику, способность к анализу, умение делать выводы, тренирует память, воображение и так далее.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CA72E67-3189-4853-829A-5D9BE9A96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151078" y="2270620"/>
            <a:ext cx="2490517" cy="2316760"/>
          </a:xfr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DB1A365-A739-49D3-B7B4-3B4DB2DDFAB2}"/>
              </a:ext>
            </a:extLst>
          </p:cNvPr>
          <p:cNvSpPr/>
          <p:nvPr/>
        </p:nvSpPr>
        <p:spPr>
          <a:xfrm>
            <a:off x="1420535" y="3096601"/>
            <a:ext cx="6096000" cy="16535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535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любой современной системе общего образования математика занимает одно из центральных мест, что, несомненно, говорит об уникальности этой области знаний.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791" y="402673"/>
            <a:ext cx="10011791" cy="770488"/>
          </a:xfrm>
        </p:spPr>
        <p:txBody>
          <a:bodyPr rtlCol="0">
            <a:normAutofit/>
          </a:bodyPr>
          <a:lstStyle/>
          <a:p>
            <a:r>
              <a:rPr lang="ru-RU" sz="1800" i="1" dirty="0"/>
              <a:t>Начальная школа</a:t>
            </a:r>
            <a:r>
              <a:rPr lang="ru-RU" sz="1800" dirty="0"/>
              <a:t> - фундамент, от качества которого зависит дальнейшее обучение ребёнка, и это налагает особую ответственность на учителя начальной школы.</a:t>
            </a:r>
          </a:p>
        </p:txBody>
      </p:sp>
      <p:pic>
        <p:nvPicPr>
          <p:cNvPr id="5" name="Рисунок 4" descr="Книги на полках крупным планом и размытые книги на переднем и заднем планах" title="Образец рисунка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r="3155"/>
          <a:stretch>
            <a:fillRect/>
          </a:stretch>
        </p:blipFill>
        <p:spPr/>
      </p:pic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719006" y="2447488"/>
            <a:ext cx="3396996" cy="2149679"/>
          </a:xfrm>
        </p:spPr>
        <p:txBody>
          <a:bodyPr rtlCol="0"/>
          <a:lstStyle/>
          <a:p>
            <a:pPr algn="ctr"/>
            <a:r>
              <a:rPr lang="ru-RU" dirty="0"/>
              <a:t>Сегодня она должна стать первым опытом ребёнка в образовательной системе - местом пробы своих образовательных сил. </a:t>
            </a:r>
          </a:p>
        </p:txBody>
      </p:sp>
    </p:spTree>
    <p:extLst>
      <p:ext uri="{BB962C8B-B14F-4D97-AF65-F5344CB8AC3E}">
        <p14:creationId xmlns:p14="http://schemas.microsoft.com/office/powerpoint/2010/main" val="36835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54485" y="1491488"/>
            <a:ext cx="7728707" cy="1709455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i="1" dirty="0"/>
              <a:t>Готова ли школа к новому результату или продолжаем «давать знания»?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sz="2400" dirty="0"/>
              <a:t>Ответ на данный вопрос - новые технологии обучения для достижения новых результатов образования. </a:t>
            </a:r>
          </a:p>
        </p:txBody>
      </p:sp>
    </p:spTree>
    <p:extLst>
      <p:ext uri="{BB962C8B-B14F-4D97-AF65-F5344CB8AC3E}">
        <p14:creationId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6088" y="2768367"/>
            <a:ext cx="8499910" cy="1988191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sz="1600" dirty="0"/>
              <a:t>В начальной школе мы используем такие технологии, как: технология критического мышления, здоровье-сберегающая технология, информационно-коммуникативная технология, игровая технология, технология проблемного обучения, технология «Портфолио», технология обучения в сотрудничестве, позволяющие разнообразить формы и средства обучения и повышающие творческую активность учащихся.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algn="ctr"/>
            <a:r>
              <a:rPr lang="ru-RU" dirty="0"/>
              <a:t>Немаловажная роль в обучении математике отводится </a:t>
            </a:r>
            <a:r>
              <a:rPr lang="ru-RU" i="1" dirty="0"/>
              <a:t>игровым технологиям. </a:t>
            </a:r>
          </a:p>
          <a:p>
            <a:pPr algn="ctr"/>
            <a:r>
              <a:rPr lang="ru-RU" dirty="0"/>
              <a:t>Игровая технология обеспечивает достижение единства эмоционального и рационального в обучении.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E9EFE8-A7E5-474F-A39B-18C3DF7E34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853" y="256297"/>
            <a:ext cx="2474145" cy="183675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DA41336-12AA-451C-BC6C-06916DFB621F}"/>
              </a:ext>
            </a:extLst>
          </p:cNvPr>
          <p:cNvSpPr/>
          <p:nvPr/>
        </p:nvSpPr>
        <p:spPr>
          <a:xfrm>
            <a:off x="3003258" y="251344"/>
            <a:ext cx="58303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«Учиться можно только весело. Чтобы переваривать знания надо поглощать их с аппетитом»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писал А. Франс.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8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ru-RU" sz="2000" i="1" dirty="0"/>
              <a:t>Технология критического мышления </a:t>
            </a:r>
            <a:r>
              <a:rPr lang="ru-RU" sz="2000" dirty="0"/>
              <a:t>развивает коммуникативные компетентности младших школьников, умение находить и анализировать информацию, учит мыслить объективно и разносторонне.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55000" lnSpcReduction="20000"/>
          </a:bodyPr>
          <a:lstStyle/>
          <a:p>
            <a:pPr algn="ctr"/>
            <a:r>
              <a:rPr lang="ru-RU" dirty="0"/>
              <a:t>Сегодня я хочу вам продемонстрировать один из популярных приемов развития критического мышления, разработанных американским ученым и психологом Бенджамином Блумом. </a:t>
            </a:r>
          </a:p>
          <a:p>
            <a:pPr algn="ctr"/>
            <a:r>
              <a:rPr lang="ru-RU" dirty="0"/>
              <a:t>  Предложенная им теория, или "таксономия", разделяет образовательные цели на три блока: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3061982"/>
            <a:ext cx="4919472" cy="3110218"/>
          </a:xfrm>
        </p:spPr>
        <p:txBody>
          <a:bodyPr rtlCol="0"/>
          <a:lstStyle/>
          <a:p>
            <a:r>
              <a:rPr lang="ru-RU" dirty="0"/>
              <a:t>ЗНАЮ</a:t>
            </a:r>
          </a:p>
          <a:p>
            <a:r>
              <a:rPr lang="ru-RU" dirty="0"/>
              <a:t>ТВОРЮ</a:t>
            </a:r>
          </a:p>
          <a:p>
            <a:r>
              <a:rPr lang="ru-RU" dirty="0"/>
              <a:t>УМЕЮ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rtlCol="0">
            <a:normAutofit fontScale="55000" lnSpcReduction="20000"/>
          </a:bodyPr>
          <a:lstStyle/>
          <a:p>
            <a:pPr algn="ctr"/>
            <a:r>
              <a:rPr lang="ru-RU" dirty="0"/>
              <a:t>Этот прием называется "</a:t>
            </a:r>
            <a:r>
              <a:rPr lang="ru-RU" i="1" dirty="0"/>
              <a:t>Ромашка Блума</a:t>
            </a:r>
            <a:r>
              <a:rPr lang="ru-RU" dirty="0"/>
              <a:t>" или «ромашка вопросов и ответов».  </a:t>
            </a:r>
          </a:p>
          <a:p>
            <a:pPr algn="ctr"/>
            <a:r>
              <a:rPr lang="ru-RU" dirty="0"/>
              <a:t>Научить ребёнка мыслить – это одна из главных задач образования.</a:t>
            </a:r>
          </a:p>
          <a:p>
            <a:pPr rtl="0"/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2CCC5C6-0697-474D-BCE4-3D12E075BEE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862" y="3061982"/>
            <a:ext cx="4162533" cy="2346006"/>
          </a:xfrm>
        </p:spPr>
      </p:pic>
    </p:spTree>
    <p:extLst>
      <p:ext uri="{BB962C8B-B14F-4D97-AF65-F5344CB8AC3E}">
        <p14:creationId xmlns:p14="http://schemas.microsoft.com/office/powerpoint/2010/main" val="22244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ru-RU" sz="4400" dirty="0"/>
              <a:t>Ромашка Блума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A42CC8-B90F-4DAC-91FA-180D73EF2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995" y="1518408"/>
            <a:ext cx="7620000" cy="498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1A1E94-327E-479A-966C-083ACFF2BE15}"/>
              </a:ext>
            </a:extLst>
          </p:cNvPr>
          <p:cNvSpPr/>
          <p:nvPr/>
        </p:nvSpPr>
        <p:spPr>
          <a:xfrm>
            <a:off x="3048000" y="400914"/>
            <a:ext cx="6096000" cy="991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организовать деятельность детей с помощью приёма «Ромашка Блума»?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96E79F6-3B4C-4552-8BBC-0B8D92515DA1}"/>
              </a:ext>
            </a:extLst>
          </p:cNvPr>
          <p:cNvSpPr/>
          <p:nvPr/>
        </p:nvSpPr>
        <p:spPr>
          <a:xfrm>
            <a:off x="959141" y="2352872"/>
            <a:ext cx="6096000" cy="21522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Возможны два варианта: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формулирует сам учитель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более легкий способ, используемый на начальной стадии — когда необходимо показать учащимся примеры, способы работы с ромашкой;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формулируют сами учащиеся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вариант требует определенной подготовки от детей.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001EB7-81C0-47B8-AB07-DFBB41C27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633" y="164773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8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B707721-8BF5-481A-81A1-9D3BDF22F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6AAF2F-9668-4E3A-86CB-79820AAE2EF8}"/>
              </a:ext>
            </a:extLst>
          </p:cNvPr>
          <p:cNvSpPr/>
          <p:nvPr/>
        </p:nvSpPr>
        <p:spPr>
          <a:xfrm>
            <a:off x="755009" y="1736521"/>
            <a:ext cx="9890620" cy="4249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простые вопросы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вопросы, отвечая на которые, нужно назвать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факты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воспроизвести определенную информацию: "Что?", "Когда?", "Где?", "Как?".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уточняющие вопросы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Целью этих вопросов является предоставление ученику возможностей для обратной связи относительно того, что он только что сказал. Иногда их задают с целью получения информации, отсутствующей в сообщении, но подразумевающейся.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"То есть ты говоришь, что…?",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"Если я правильно понял, то …?",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"Я могу ошибаться, но, по-моему, вы сказали о …?".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/>
              <a:t>объясняющие вопросы</a:t>
            </a:r>
            <a:r>
              <a:rPr lang="ru-RU" sz="1200" dirty="0"/>
              <a:t>.</a:t>
            </a:r>
          </a:p>
          <a:p>
            <a:r>
              <a:rPr lang="ru-RU" sz="1200" dirty="0"/>
              <a:t>Обычно начинаются со слова "</a:t>
            </a:r>
            <a:r>
              <a:rPr lang="ru-RU" sz="1200" b="1" i="1" dirty="0"/>
              <a:t>Почему</a:t>
            </a:r>
            <a:r>
              <a:rPr lang="ru-RU" sz="1200" dirty="0"/>
              <a:t>?" и направлены на установление причинно-следственных связей. (Почему догонит?, Почему расстояние сократится? Почему человеку пришлось догонять шляпу, хотя его скорость больше? И т.п.)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/>
              <a:t>творческие вопросы.</a:t>
            </a:r>
            <a:r>
              <a:rPr lang="ru-RU" sz="1200" dirty="0"/>
              <a:t> Данный тип вопроса чаще всего содержит частицу "бы", элементы условности, предположения, прогноза:</a:t>
            </a:r>
          </a:p>
          <a:p>
            <a:r>
              <a:rPr lang="ru-RU" sz="1200" dirty="0"/>
              <a:t>"Что изменилось бы ...",</a:t>
            </a:r>
          </a:p>
          <a:p>
            <a:r>
              <a:rPr lang="ru-RU" sz="1200" dirty="0"/>
              <a:t>"Что будет, если ...?",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/>
              <a:t>практические вопросы</a:t>
            </a:r>
            <a:r>
              <a:rPr lang="ru-RU" sz="1200" dirty="0"/>
              <a:t>. Данный тип вопроса направлен на установление взаимосвязи между теорией и практикой.</a:t>
            </a:r>
          </a:p>
          <a:p>
            <a:r>
              <a:rPr lang="ru-RU" sz="1200" dirty="0"/>
              <a:t>«Как можно применить ...?»</a:t>
            </a:r>
          </a:p>
          <a:p>
            <a:r>
              <a:rPr lang="ru-RU" sz="1200" dirty="0"/>
              <a:t>«Где может пригодиться знание …»</a:t>
            </a:r>
          </a:p>
          <a:p>
            <a:r>
              <a:rPr lang="ru-RU" sz="1200" dirty="0"/>
              <a:t>«Способ решения…»</a:t>
            </a:r>
          </a:p>
          <a:p>
            <a:r>
              <a:rPr lang="ru-RU" sz="1200" dirty="0"/>
              <a:t>Вопрос можно начать со слова – </a:t>
            </a:r>
            <a:r>
              <a:rPr lang="ru-RU" sz="1200" b="1" i="1" dirty="0"/>
              <a:t>предложи….</a:t>
            </a:r>
            <a:endParaRPr lang="ru-RU" sz="1200" dirty="0"/>
          </a:p>
          <a:p>
            <a:r>
              <a:rPr lang="ru-RU" sz="1200" dirty="0"/>
              <a:t>(Вопросы направленные на алгоритм решение задачи, применение изученной формулы.)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/>
              <a:t>оценочные вопросы</a:t>
            </a:r>
            <a:r>
              <a:rPr lang="ru-RU" sz="1200" dirty="0"/>
              <a:t>. Эти вопросы направлены на выяснение критериев </a:t>
            </a:r>
            <a:r>
              <a:rPr lang="ru-RU" sz="1200" b="1" dirty="0"/>
              <a:t>оценки </a:t>
            </a:r>
            <a:r>
              <a:rPr lang="ru-RU" sz="1200" dirty="0"/>
              <a:t>тех или иных </a:t>
            </a:r>
            <a:r>
              <a:rPr lang="ru-RU" sz="1200" b="1" dirty="0"/>
              <a:t>событий, явлений, фактов</a:t>
            </a:r>
            <a:r>
              <a:rPr lang="ru-RU" sz="1200" dirty="0"/>
              <a:t>. "Почему что-то хорошо, а что-то плохо?", "Чем … отличается от …?, «Что лучше, легче?» и т.д.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0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9411662_TF03431380" id="{C5372053-071F-4A30-B713-CAC0FBBF8602}" vid="{47BF81C2-3D26-44B6-92D3-BB3940A76306}"/>
    </a:ext>
  </a:extLst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DDBB83-77C1-4099-A0AA-289882E745E2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4873beb7-5857-4685-be1f-d57550cc96c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презентация, макет с лентами и полосками (широкоэкранный формат)</Template>
  <TotalTime>0</TotalTime>
  <Words>290</Words>
  <Application>Microsoft Office PowerPoint</Application>
  <PresentationFormat>Широкоэкранный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Euphemia</vt:lpstr>
      <vt:lpstr>Plantagenet Cherokee</vt:lpstr>
      <vt:lpstr>Times New Roman</vt:lpstr>
      <vt:lpstr>Wingdings</vt:lpstr>
      <vt:lpstr>Научная литература 16 х 9</vt:lpstr>
      <vt:lpstr>Образовательные технологии на уроках математики в начальной школе   </vt:lpstr>
      <vt:lpstr>Математика формирует мышление ребенка, развивает логику, способность к анализу, умение делать выводы, тренирует память, воображение и так далее. </vt:lpstr>
      <vt:lpstr>Начальная школа - фундамент, от качества которого зависит дальнейшее обучение ребёнка, и это налагает особую ответственность на учителя начальной школы.</vt:lpstr>
      <vt:lpstr>Готова ли школа к новому результату или продолжаем «давать знания»?</vt:lpstr>
      <vt:lpstr>В начальной школе мы используем такие технологии, как: технология критического мышления, здоровье-сберегающая технология, информационно-коммуникативная технология, игровая технология, технология проблемного обучения, технология «Портфолио», технология обучения в сотрудничестве, позволяющие разнообразить формы и средства обучения и повышающие творческую активность учащихся. </vt:lpstr>
      <vt:lpstr>Технология критического мышления развивает коммуникативные компетентности младших школьников, умение находить и анализировать информацию, учит мыслить объективно и разносторонне. </vt:lpstr>
      <vt:lpstr>Ромашка Блума</vt:lpstr>
      <vt:lpstr>Презентация PowerPoint</vt:lpstr>
      <vt:lpstr>Вопросы: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2024-01-19T15:05:13Z</dcterms:created>
  <dcterms:modified xsi:type="dcterms:W3CDTF">2024-01-19T16:35:19Z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