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4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6ED80E-183E-4B83-B4CB-AC27F3C472BE}" type="datetimeFigureOut">
              <a:rPr lang="ru-RU" smtClean="0"/>
              <a:pPr/>
              <a:t>22.09.2023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0C3B3E-79E5-4560-AA7E-9E851BE39D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46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55CC87D-7CA2-455C-928E-91FDA26FAC43}" type="datetime1">
              <a:rPr lang="ru-RU" smtClean="0"/>
              <a:pPr/>
              <a:t>22.09.2023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048F0F9-05DE-4F8D-80BB-2343FE51138F}" type="datetime1">
              <a:rPr lang="ru-RU" smtClean="0"/>
              <a:pPr/>
              <a:t>22.09.2023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5D4536-5CED-4EF5-B9F9-57735F612690}" type="datetime1">
              <a:rPr lang="ru-RU" smtClean="0"/>
              <a:pPr/>
              <a:t>22.09.2023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089ECB-EF4C-487F-A540-1A07320F30A4}" type="datetime1">
              <a:rPr lang="ru-RU" smtClean="0"/>
              <a:pPr/>
              <a:t>22.09.2023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3D53B6-6CBA-4728-8259-C669C743FE45}" type="datetime1">
              <a:rPr lang="ru-RU" smtClean="0"/>
              <a:pPr/>
              <a:t>22.09.2023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5E1702-E718-44DD-B3AF-3CE23DB49B3C}" type="datetime1">
              <a:rPr lang="ru-RU" smtClean="0"/>
              <a:pPr/>
              <a:t>22.09.2023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9B4C75-0EAD-49FC-BB38-515A67633F4C}" type="datetime1">
              <a:rPr lang="ru-RU" smtClean="0"/>
              <a:pPr/>
              <a:t>22.09.2023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5F5915-4AFA-44F2-88F9-6DCB5BB49723}" type="datetime1">
              <a:rPr lang="ru-RU" smtClean="0"/>
              <a:pPr/>
              <a:t>22.09.2023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1A13C2-9DCA-48E7-9F87-4C9341554DB2}" type="datetime1">
              <a:rPr lang="ru-RU" smtClean="0"/>
              <a:pPr/>
              <a:t>22.09.2023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C683D7-9390-455E-9129-999014C56B6A}" type="datetime1">
              <a:rPr lang="ru-RU" smtClean="0"/>
              <a:pPr/>
              <a:t>22.09.2023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D465B6B-468F-498D-8F58-45E33B457208}" type="datetime1">
              <a:rPr lang="ru-RU" smtClean="0"/>
              <a:pPr/>
              <a:t>22.09.2023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E07D273-AEA7-4090-A3C6-D3F2D76D782B}" type="datetime1">
              <a:rPr lang="ru-RU" smtClean="0"/>
              <a:pPr/>
              <a:t>22.09.2023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efremovaaa72@mail.ru" TargetMode="Externa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hyperlink" Target="https://bal-sch19.edumsko.ru/activity/innovate/ground/772/posts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padlet.com/efremovaaa72/9-kmdmfweailah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adlet.com/efremovaaa72/9-kmdmfweailah" TargetMode="External"/><Relationship Id="rId2" Type="http://schemas.openxmlformats.org/officeDocument/2006/relationships/hyperlink" Target="https://bal-sch19.edumsko.ru/activity/innovate/ground/772/posts/post/8600" TargetMode="Externa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33.jpe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padlet.com/efremovaaa72/9-kmdmfweailah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padlet.com/efremovaaa72/9-kmdmfweailah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s://padlet.com/efremovaaa72/9-kmdmfweailah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s://padlet.com/efremovaaa72/9-kmdmfweailah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microsoft.com/office/2007/relationships/hdphoto" Target="../media/hdphoto3.wdp"/><Relationship Id="rId3" Type="http://schemas.microsoft.com/office/2007/relationships/hdphoto" Target="../media/hdphoto2.wdp"/><Relationship Id="rId7" Type="http://schemas.openxmlformats.org/officeDocument/2006/relationships/hyperlink" Target="https://efremovaaa72.wixsite.com/website/blog" TargetMode="External"/><Relationship Id="rId12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bal-sch19.edumsko.ru/collective/nastavnichestvo" TargetMode="External"/><Relationship Id="rId11" Type="http://schemas.openxmlformats.org/officeDocument/2006/relationships/image" Target="../media/image10.gif"/><Relationship Id="rId5" Type="http://schemas.openxmlformats.org/officeDocument/2006/relationships/hyperlink" Target="https://bal-sch19.edumsko.ru/activity/innovate" TargetMode="External"/><Relationship Id="rId10" Type="http://schemas.openxmlformats.org/officeDocument/2006/relationships/image" Target="../media/image9.gif"/><Relationship Id="rId4" Type="http://schemas.openxmlformats.org/officeDocument/2006/relationships/hyperlink" Target="https://efremovaaa72.wixsite.com/website" TargetMode="External"/><Relationship Id="rId9" Type="http://schemas.openxmlformats.org/officeDocument/2006/relationships/image" Target="../media/image8.gif"/><Relationship Id="rId1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hyperlink" Target="https://bal-sch19.edumsko.ru/activity/innovate/ground/721/posts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bal-sch19.edumsko.ru/activity/innovate/ground/724/posts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7.jpeg"/><Relationship Id="rId7" Type="http://schemas.openxmlformats.org/officeDocument/2006/relationships/image" Target="../media/image19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hyperlink" Target="https://bal-sch19.edumsko.ru/activity/innovate/ground/725/posts" TargetMode="External"/><Relationship Id="rId4" Type="http://schemas.openxmlformats.org/officeDocument/2006/relationships/hyperlink" Target="https://efremovaaa72.wixsite.com/website/%D0%BF%D1%83%D1%81%D1%82%D0%B0%D1%8F-%D1%81%D1%82%D1%80%D0%B0%D0%BD%D0%B8%D1%86%D0%B0-8" TargetMode="External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hyperlink" Target="https://efremovaaa72.wixsite.com/website/post/%D0%BE%D0%BD%D0%BB%D0%B0%D0%B9%D0%BD-%D0%BF%D0%B5%D0%B4%D1%81%D0%BE%D0%B2%D0%B5%D1%82-%D0%BD%D0%BE%D0%B2%D1%8B%D0%B9-%D1%84%D0%B3%D0%BE%D1%81-%D1%82%D1%80%D0%B5%D1%82%D1%8C%D0%B5%D0%B3%D0%BE-%D0%BF%D0%BE%D0%BA%D0%BE%D0%BB%D0%B5%D0%BD%D0%B8%D1%8F-%D0%B8%D0%B7%D0%BC%D0%B5%D0%BD%D0%B5%D0%BD%D0%B8%D1%8F-%D1%81%D1%82%D0%B0%D0%BD%D0%B4%D0%B0%D1%80%D1%82%D0%BE%D0%B2" TargetMode="External"/><Relationship Id="rId7" Type="http://schemas.openxmlformats.org/officeDocument/2006/relationships/image" Target="../media/image22.png"/><Relationship Id="rId12" Type="http://schemas.openxmlformats.org/officeDocument/2006/relationships/image" Target="../media/image12.png"/><Relationship Id="rId2" Type="http://schemas.openxmlformats.org/officeDocument/2006/relationships/hyperlink" Target="https://efremovaaa72.wixsite.com/website/%D0%BE-%D0%BD%D0%B0%D1%81-5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bal-sch19.edumsko.ru/activity/fgos/post/1542039" TargetMode="External"/><Relationship Id="rId11" Type="http://schemas.openxmlformats.org/officeDocument/2006/relationships/image" Target="../media/image26.png"/><Relationship Id="rId5" Type="http://schemas.openxmlformats.org/officeDocument/2006/relationships/hyperlink" Target="https://padlet.com/efremovaaa72/66b6vsdab5i" TargetMode="External"/><Relationship Id="rId10" Type="http://schemas.openxmlformats.org/officeDocument/2006/relationships/image" Target="../media/image25.gif"/><Relationship Id="rId4" Type="http://schemas.openxmlformats.org/officeDocument/2006/relationships/hyperlink" Target="https://padlet.com/efremovaaa72/ovdhrhijd969apul" TargetMode="External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crayon.com/globalassets/us/resources/newsletter/teams---salesforce---newslett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775"/>
            <a:ext cx="4426265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7.pngwing.com/pngs/83/970/png-transparent-red-three-arows-angle-heart-carto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35963"/>
            <a:ext cx="5416481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7784" y="404664"/>
            <a:ext cx="42501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 построен!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 коллектива - социальный капитал в создаваемой системе взаимодействия.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опыта наставнической деятельности заместителя директора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233133"/>
            <a:ext cx="31683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Высоцкий </a:t>
            </a:r>
          </a:p>
          <a:p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друг оказался вдруг…</a:t>
            </a:r>
          </a:p>
          <a:p>
            <a:endParaRPr lang="ru-RU" sz="1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…Если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 он не скулил, не ныл,</a:t>
            </a:r>
            <a:b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он хмур был и зол, но шёл,</a:t>
            </a:r>
            <a:b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когда ты упал со скал,</a:t>
            </a:r>
            <a:b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стонал, но держал,</a:t>
            </a: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шёл за тобой, как в бой,</a:t>
            </a:r>
            <a:b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вершине стоял, хмельной,</a:t>
            </a:r>
            <a:b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Значит – как на себя самого,</a:t>
            </a:r>
            <a:b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Положись на него…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91030" y="4005064"/>
            <a:ext cx="56021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раз нужно прыгать со скалы и отращивать крылья по пути вниз. </a:t>
            </a:r>
          </a:p>
          <a:p>
            <a:pPr algn="r"/>
            <a:r>
              <a:rPr lang="ru-RU" sz="1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Рэй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Брэдбери</a:t>
            </a:r>
          </a:p>
          <a:p>
            <a:pPr algn="r"/>
            <a:endParaRPr lang="ru-RU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88082" y="4636293"/>
            <a:ext cx="58051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умеете проектировать работу коллектива, </a:t>
            </a:r>
          </a:p>
          <a:p>
            <a:pPr algn="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организовывать выполнение намеченного, </a:t>
            </a:r>
          </a:p>
          <a:p>
            <a:pPr algn="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стимулировать людей на творческую, добросовестную работу, </a:t>
            </a:r>
          </a:p>
          <a:p>
            <a:pPr algn="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процесс и анализировать результаты – </a:t>
            </a:r>
          </a:p>
          <a:p>
            <a:pPr algn="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значит, Вы владеете умением управлять.</a:t>
            </a:r>
          </a:p>
          <a:p>
            <a:pPr algn="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Поташник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785" y="6488668"/>
            <a:ext cx="912421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48667" y="2480550"/>
            <a:ext cx="2673383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Ефремова Алёна Александровна, </a:t>
            </a:r>
            <a:endParaRPr lang="en-US" sz="1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«Гимназия № 19» </a:t>
            </a:r>
          </a:p>
          <a:p>
            <a:pPr algn="r"/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Г.о. Балашиха</a:t>
            </a:r>
          </a:p>
          <a:p>
            <a:pPr algn="r"/>
            <a:r>
              <a:rPr lang="en-US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efremovaaa72@mail.ru</a:t>
            </a:r>
            <a:endParaRPr lang="en-US" sz="1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US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89032148776</a:t>
            </a:r>
            <a:endParaRPr lang="ru-RU" sz="1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92992" y="54632"/>
            <a:ext cx="6531223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Наставничество, или штрихи к портрету участников</a:t>
            </a:r>
          </a:p>
        </p:txBody>
      </p:sp>
    </p:spTree>
    <p:extLst>
      <p:ext uri="{BB962C8B-B14F-4D97-AF65-F5344CB8AC3E}">
        <p14:creationId xmlns:p14="http://schemas.microsoft.com/office/powerpoint/2010/main" xmlns="" val="2239142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Click="0" advTm="20000">
        <p:cut/>
      </p:transition>
    </mc:Choice>
    <mc:Fallback>
      <p:transition advClick="0"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404664"/>
            <a:ext cx="50760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Инструментарий наставнической деятельности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645024"/>
            <a:ext cx="81009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опыт я осветила 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публикациях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профессиональном педагогическом журнале «Учитель»: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- 2021, № 3 (128) «ПРОЕКТариум» - Стажировочная платформа – реальный педагогический опыт и эффективный способ профессионального взаимодействия».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- 2022, № 1 (30) «Система выявления, обобщения, продвижения и внедрения эффективных педагогических и управленческих практик».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- 2022, № 2 (131) «Десять шагов к цифровой трансформации школы: педагогический совет».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2022, № 4 (133) «Цифровая система педагогического процесса общеобразовательного учреждения при реализации обновлённых ФГОС – целеустремленная система, нацеленная на результат».</a:t>
            </a: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за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2019-2023гг. в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журнале опубликовано 24 статьи педагогов коллектива. 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настоящий инструмент наставнической деятельности. 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6" name="Picture 2" descr="https://risk.ru/u/img/270/269721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59" b="8834"/>
          <a:stretch/>
        </p:blipFill>
        <p:spPr bwMode="auto">
          <a:xfrm>
            <a:off x="142219" y="125277"/>
            <a:ext cx="4706571" cy="301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5983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35435"/>
            <a:ext cx="511018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Помните: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же у него кнопка?» Весь сюжет популярного советского фильма «Приключения Электроника» сводится к одному: где же та кнопка, которая заставит мальчика-робота делать то, что от него хотят. А где кнопка у учителя? Как подобрать индивидуальный код для каждого члена педагогического коллектива?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тоже моя задача, наставника – администратора.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кнопки понимания себя в этом мире»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13505" y="3284984"/>
            <a:ext cx="8100924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2022-2023 учебном году продолжаю конструировать систему педагогического процесса общеобразовательного учреждения  при реализации обновлённых ФГОС – целеустремленную систему, нацеленную на результат. Согласитесь, что сегодня растет количество информационных платформ, расширяются масштабы образовательных онлайн-сервисов. Педагог является ключевой фигурой в процессе образования и в процессе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цифровизации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образования. И на сегодняшний день остро стоит вопрос цифровой грамотности педагогических кадров. Для подготовки онлайн-уроков, онлайн-лекций, онлайн-тестов, онлайн-курсов и т.д. педагогам необходимо свободно владеть информационными и программными средствами. Создаются такие информационные пространства, где педагогу уже представлены все его шаги: видеолекция, тестирование учащихся, автоматические результаты и оценивание… Наполнением контента, конечно,  занимаются профессионалы. Но личность самого педагога теряется. Да, необходимо изучить весь материал и грамотно выдать задание учащемуся, который уже и сам стремительно шагает по своей траектории. 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Цифровую трансформацию уже не остановить, но оставить после себя «школу», свою школу, «персонифицированную», в наших силах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РИП 2022-2023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http://qrcoder.ru/code/?https%3A%2F%2Fbal-sch19.edumsko.ru%2Factivity%2Finnovate%2Fground%2F772%2Fposts&amp;4&amp;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2337"/>
            <a:ext cx="942975" cy="94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748"/>
          <a:stretch/>
        </p:blipFill>
        <p:spPr bwMode="auto">
          <a:xfrm>
            <a:off x="107504" y="155685"/>
            <a:ext cx="3960440" cy="25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876256" y="6309320"/>
            <a:ext cx="376301" cy="42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49538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5893" y="4437112"/>
            <a:ext cx="810092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опыт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освещён 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публикации в профессиональном педагогическом журнале «Учитель»: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- 2023, № 1 (131) «Педагогическое проектирование образовательного пространства  как инструмент профессионального саморазвития учителя».</a:t>
            </a:r>
          </a:p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Профессиональное саморазвитие, как и любая другая деятельность, </a:t>
            </a:r>
          </a:p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в своей основе довольно сложную систему мотивов. </a:t>
            </a:r>
          </a:p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Движущей силой и источником самовоспитания педагога можно назвать главной потребностью в самосовершенствовании.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 descr="F:\2022-2023\18-19.08.2022 Фестиваль активов АСОУ\ФОТО\IMG_358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10" r="1884" b="2781"/>
          <a:stretch/>
        </p:blipFill>
        <p:spPr bwMode="auto">
          <a:xfrm>
            <a:off x="443138" y="620688"/>
            <a:ext cx="5326117" cy="36661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18781" y="17259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Инструментарий наставнической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690952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404664"/>
            <a:ext cx="50760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Инструментарий наставнической деятельности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645024"/>
            <a:ext cx="81009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пытом наставнического проектирования, обучения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создания интерактивного продукта может стать материал  по выбору оптимального варианта технологической карты учителя - ежедневного проекта  «Иду на урок»: проектирование и моделирование урока с позиции требований системно-деятельностного подхода. «Лучше один раз увидеть, чем сто раз услышать» о создании общего креативного образовательного продукта на примере КОНСТРУКТОРА.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ТЕХНОЛОГИЧЕСКАЯ КАРТА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уроков литературы в 9 классе.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Поэма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Н.В. Гоголя «Мёртвые души».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поисках души человеческой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5317" y="5460906"/>
            <a:ext cx="876300" cy="876300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663769" y="5022622"/>
            <a:ext cx="376301" cy="42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https://avatars.dzeninfra.ru/get-zen_doc/4368340/pub_6318bfaeada3f01f65c77f45_6318c0ebb4cabf41764882ee/scale_120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35" t="29955" r="6490" b="10407"/>
          <a:stretch/>
        </p:blipFill>
        <p:spPr bwMode="auto">
          <a:xfrm>
            <a:off x="155575" y="160338"/>
            <a:ext cx="4421820" cy="254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6792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404664"/>
            <a:ext cx="50760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Взгляд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 с высоты «птичьего полёта», ведь «крылья нужно продолжать отращивать»...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645024"/>
            <a:ext cx="81009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Работая с командой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созданием подобных карт (варианты представлены в материалах занятия площадки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«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Интерактивная технологическая карта урока»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старалась посмотреть на урок с высоты «птичьего полёта», ведь «крылья нужно продолжать отращивать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»...</a:t>
            </a: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себя ценность данного интерактивного «продукта» вижу в совместной деятельности учителя, коллеги, учащегося, родителя. Наполнение информационного поля карты материалами разного формата позволит сконструировать уроки по данной теме в классах разного уровня подготовки, заинтересовывая учащихся возможностью активного участия в проектировании совместной деятельности, так как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Воля и труд дивные всходы дают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r"/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3"/>
            </a:endParaRPr>
          </a:p>
          <a:p>
            <a:pPr algn="r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267744" y="4114362"/>
            <a:ext cx="376301" cy="42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https://gvzm-nasledie.ru/wp/wp-content/uploads/Kovyor-samolyot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983"/>
          <a:stretch/>
        </p:blipFill>
        <p:spPr bwMode="auto">
          <a:xfrm>
            <a:off x="155575" y="160337"/>
            <a:ext cx="3912369" cy="281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6318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404664"/>
            <a:ext cx="50760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Результаты? Промежуточные итоги.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645024"/>
            <a:ext cx="81009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коллектив, двигаясь по пути цифрового и профессионального роста, публикует  свой опыт в журнале «Учитель», принимает участие в конкурсах, повышая профессиональное мастерство. Участие в Региональном конкурсе профессионального мастерства «Заместитель директора года Московской области – 2022»  - опыт для меня, несомненно,- это опыт наставника.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коллектив – призер конкурсов «Выпускник цифрового века»,  «Университет педагогического мастерства», призер – конкурс, проводимых в рамках социально-значимых проектов 2020,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2021, 2022.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цель проекта – активизация внедрения вариативных инновационных, в том числе цифровых, технологий в образовательный процесс российских учебных заведений различного типа и уровня, обмен новаторским педагогическим опытом и научно-методическими разработками, направленными на модернизацию процесса подготовки выпускника нового поколения в условиях экономики знаний и инноваций.</a:t>
            </a:r>
          </a:p>
          <a:p>
            <a:pPr algn="r"/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algn="r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336"/>
          <a:stretch/>
        </p:blipFill>
        <p:spPr bwMode="auto">
          <a:xfrm>
            <a:off x="155575" y="88731"/>
            <a:ext cx="4560441" cy="3508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61194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404664"/>
            <a:ext cx="558011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профессионализма педагога – постоянный во времени процесс овладения профессией. </a:t>
            </a:r>
          </a:p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профессионализм?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 личностью?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себя как педагога?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645024"/>
            <a:ext cx="810092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этого нужно уметь управлять собственным развитием. Необходимо выстроить профессионально-образовательную стратегию, которая учитывала бы конкретные особенности и запросы, а также образовательную траекторию как способ достижения желаемой цели.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траектория – это возможность личности на основе выбора определять свой образовательный путь, удовлетворяя потребности в образовании, в получении квалификации в данной области, в интеллектуальном, физическом и нравственном развитии с учетом сформированности интересов и склонностей. Реализация намеченного плана напрямую связана с навыками самоорганизации и саморегуляции.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Самоорганизация личности - проявление психологической подготовленности к профессиональной деятельности.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Саморегуляция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процесс произвольного управления своим поведением, благодаря которому происходит разрешение конфликтов. Итак, чтобы добиться результатов, необходимо постоянно изучать себя.</a:t>
            </a:r>
          </a:p>
          <a:p>
            <a:pPr algn="r"/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algn="r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07598"/>
            <a:ext cx="4110274" cy="2637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23995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404664"/>
            <a:ext cx="55801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«Призванием становится интерес,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помноженный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труд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Сухомлинский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645024"/>
            <a:ext cx="81009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Собственная личность педагога - мощный «рабочий инструмент», чем совершеннее этот инструмент, тем успешнее профессиональный результат.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саморазвитие, умение рационально организовать учебный труд – это результат профессионального творчества, уровня сформированности культуры умственного труда, а не только прироста знаний, умений и навыков.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«Призванием становится интерес, помноженный на труд»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– писал В.А. Сухомлинский. </a:t>
            </a:r>
          </a:p>
          <a:p>
            <a:pPr algn="r"/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algn="r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0" name="Picture 2" descr="https://sportishka.com/uploads/posts/2022-11/1667428798_38-sportishka-com-p-trener-po-sportivnomu-turizmu-instagram-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237" y="75506"/>
            <a:ext cx="4567336" cy="3425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59684" y="5805264"/>
            <a:ext cx="645187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/>
              <a:t> 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«Успех определяется не тем, как высоко вы поднялись, а тем, сколько людей вы привели с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собой».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Уилл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Роуз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5553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404664"/>
            <a:ext cx="558011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«Пять минут – полёт нормальный»</a:t>
            </a: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ЦУП = </a:t>
            </a: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</a:t>
            </a: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</a:t>
            </a: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Профессионализмом</a:t>
            </a:r>
          </a:p>
          <a:p>
            <a:pPr algn="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ДАЛЬШЕ?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645024"/>
            <a:ext cx="81009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Постепенное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 непрерывного развития профессионального мастерства педагогических работников -  системы действий, направленных на совершенствование своих профессиональных компетенций в процессе освоения индивидуальных образовательных маршрутов,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диагностики профессиональных дефицитов.</a:t>
            </a:r>
          </a:p>
          <a:p>
            <a:pPr algn="r"/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algn="r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i.pinimg.com/originals/07/b6/69/07b6694ed5a64773b175e763411ae31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62" y="190104"/>
            <a:ext cx="4749178" cy="3102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3593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404664"/>
            <a:ext cx="63721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ыслящий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просто обязан время от времени поднимать себя за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волосы… и подниматься выше над сложностями.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5373216"/>
            <a:ext cx="81009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конструктор и архитектор такой целеустремленной системы.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сама научилась тому, чему могу теперь научить своих коллег.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 descr="https://avatars.dzeninfra.ru/get-zen_doc/230865/pub_5b4838ae9084f600b18e1d50_5b49bee056927000a9571e0d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175" y="1196752"/>
            <a:ext cx="4965227" cy="397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0187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1960" y="404664"/>
            <a:ext cx="4716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Что нас делает единомышленниками?  </a:t>
            </a:r>
          </a:p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- Общая идея.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3250737"/>
            <a:ext cx="70922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аботу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заместителя руководителя современной школы цифрового века вижу в развитии инновационного социального потенциала, в построении траектории развития коллектива в целом, индивидуальном подходе к каждому его члену. 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сказать, что действительно ощущаю себя «учителем учителей», поэтому наставничество и администрирование – движущая сила в выстраивании системы профессионального пространства коллектива.</a:t>
            </a:r>
          </a:p>
          <a:p>
            <a:pPr algn="r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вовлечь педагогов в единое образовательное пространство?</a:t>
            </a:r>
          </a:p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повысить эффективность  использования современных технологий в профессиональной деятельности каждого участника образовательного процесса: учителя – учащегося – родителя?</a:t>
            </a:r>
          </a:p>
          <a:p>
            <a:pPr algn="r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86994"/>
            <a:ext cx="4256925" cy="283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19261" y="5805264"/>
            <a:ext cx="6696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«Если 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тебе понадобится рука помощи, знай — она у тебя есть — твоя собственная. Когда ты станешь старше, ты поймешь, что у тебя две руки: одна — чтобы помогать себе, другая — чтобы помогать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другим».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Одри 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Хепберн</a:t>
            </a:r>
          </a:p>
        </p:txBody>
      </p:sp>
    </p:spTree>
    <p:extLst>
      <p:ext uri="{BB962C8B-B14F-4D97-AF65-F5344CB8AC3E}">
        <p14:creationId xmlns:p14="http://schemas.microsoft.com/office/powerpoint/2010/main" xmlns="" val="325143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7899063" cy="3478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91680" y="764704"/>
            <a:ext cx="71245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 построен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Впереди ещё так много мест, которые ждут своих первопроходцев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29386" y="5805264"/>
            <a:ext cx="64868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«Любая горная вершина находится в пределах досягаемости, если вы просто продолжаете восхождение».</a:t>
            </a:r>
          </a:p>
          <a:p>
            <a:pPr algn="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Барри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Финли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6083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7784" y="404664"/>
            <a:ext cx="42501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Внутренний ресурс коллектива  - социальный капитал в создаваемой системе взаимодействия.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4595" y="2996952"/>
            <a:ext cx="8772401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развития социального капитала образовательного учреждения не могут оставить без внимания представителей руководящего сектора любого образовательного учреждения, ставящего перед собой цель создания условий для формирования благоприятного социально-психологического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климата.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Думаю, что многие согласятся с тем, что понятия «капитал» и «капитализация» (экономические категории, обозначающие созданные человеком ресурсы, используемые для производства товаров и услуг и приносящие доход) не должны испугать своей рациональностью и прагматичностью и в то же время увести с правильной траектории отношения к данной теме, которая  призвана расширить  духовный потенциал человека.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Хочется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посмотреть на данное объёмное понятие современным объёмным «3D  зрением», тогда капитал, от латинского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сapitalis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 это главный в своём деле, отличный от привычного, правильный и верный, то есть профессиональный во всём: в целеполагании, в поиске, в принятии решений, в единении.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Свою задачу администратора-наставника вижу именно в поиске новых источников для развития педагогического сообщества. Данным источником и основным двигателем и должен стать капитал педагогических ресурсов. </a:t>
            </a:r>
          </a:p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Отправная точка? Конечно, профессионализм педагога. Социальный капитал образовательного сообщества в идеале должен формироваться за счёт единства взглядов, целей, интересов, потребностей, трудозатрат и доверия друг другу.</a:t>
            </a:r>
          </a:p>
          <a:p>
            <a:pPr algn="r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6" name="Picture 2" descr="Вот моя рука: 10 цитат о взаимопомощи (фото 1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932" y="153249"/>
            <a:ext cx="2779335" cy="274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1164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00643" y="131244"/>
            <a:ext cx="55801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 ли выстроить маршрут – алгоритм формирования эффективного педагогического коллектива? Как растить эффективных педагогов и руководителей внутри коллектива?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обеспечивать воспроизводство успешности (стандарты качества)?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https://i.pinimg.com/736x/e1/43/97/e143977d4cae077169bf8217ad874fc0--crazy-people-scary-thing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993"/>
          <a:stretch/>
        </p:blipFill>
        <p:spPr bwMode="auto">
          <a:xfrm>
            <a:off x="145037" y="131244"/>
            <a:ext cx="2812153" cy="373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840875"/>
            <a:ext cx="89807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поисках ответов на эти вопросы была поставлена задача: создание именно такого профессионального сообщества, трансформация его в сетевую модель информационного пространства  дистанционного взаимодействия единомышленников: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УЧАЩИХСЯ – РОДИТЕЛЕЙ.</a:t>
            </a:r>
          </a:p>
          <a:p>
            <a:pPr algn="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такую «платформу мысли и интеллекта» я создаю вместе с коллегами – в режиме реального времени. Учебная платформа дистанционного обучения именно педагога, осваивающего информационное пространство с интересом и увлеченностью, -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«ПРОЕКТариум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»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школьный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сайт -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«Инновационная деятельность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»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сайт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«Наставничество и Методическая работа»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цифровое образовательное информационное пространство профессионального развития педагогического коллектива. Здесь есть возможность поделиться своими наработками, обменяться опытом, «вооружиться» новыми информационными инструментами, повысить квалификацию в процессе стажирования на Региональной инновационной площадке, девизом которой стали слова: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«Дерзайте#И будьте дерзкими!»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 к информации в удобное для педагогов, родителей и учащихся время. Здесь организована возможность использования живой обратной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связи</a:t>
            </a:r>
          </a:p>
        </p:txBody>
      </p:sp>
      <p:pic>
        <p:nvPicPr>
          <p:cNvPr id="9" name="Рисунок 8" descr="http://qrcoder.ru/code/?https%3A%2F%2Fefremovaaa72.wixsite.com%2Fwebsite&amp;4&amp;0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3972" y="1772816"/>
            <a:ext cx="118110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qrcoder.ru/code/?https%3A%2F%2Fbal-sch19.edumsko.ru%2Factivity%2Finnovate&amp;4&amp;0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1671" y="2708920"/>
            <a:ext cx="1114425" cy="111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qrcoder.ru/code/?https%3A%2F%2Fbal-sch19.edumsko.ru%2Fcollective%2Fnastavnichestvo&amp;4&amp;0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0258" y="1743456"/>
            <a:ext cx="1123950" cy="112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qrcoder.ru/code/?https%3A%2F%2Fefremovaaa72.wixsite.com%2Fwebsite%2Fblog&amp;4&amp;0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679685"/>
            <a:ext cx="1076325" cy="10763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6516216" y="2024331"/>
            <a:ext cx="25365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Дерзайте#И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дерзкими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b="1" dirty="0"/>
          </a:p>
        </p:txBody>
      </p:sp>
      <p:pic>
        <p:nvPicPr>
          <p:cNvPr id="4100" name="Picture 4" descr="https://w7.pngwing.com/pngs/752/64/png-transparent-chess-titans-chess960-chess-club-video-game-chess-game-sports-board-gam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0258" y="2569775"/>
            <a:ext cx="129614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320257" y="6093296"/>
            <a:ext cx="376301" cy="42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490266" y="4803603"/>
            <a:ext cx="376301" cy="42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45037" y="5229086"/>
            <a:ext cx="376301" cy="42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03928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404664"/>
            <a:ext cx="43559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образования —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информационное производство, которое должно осуществляется в информационной среде.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4149080"/>
            <a:ext cx="77813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Цифровая трансформация образования помогает преодолению неравенства, в первую очередь цифрового разрыва.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цифровой разрыв часто называют «технологическим цифровым разрывом».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наставник в конкретном «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разноуровневом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коллективе МБОУ «Гимназия № 19»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стараюсь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решать проблему «профессионального цифрового разрыва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наставник-конструктор, архитектор образовательного пространства  - специалист, чья деятельность необходима для разработки и создания конечного (целевого) продукта из ресурсов социального капитала. Конструирование «целеустремленной системы, нацеленной на результат» - процесс небыстрый, но интересный и захватывающий.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gorets-media.ru/uploads/users/32/images/December_2016/.thumbs/3f7d8140118ba4275b274e44e8bb97fa_1452_924_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16"/>
          <a:stretch/>
        </p:blipFill>
        <p:spPr bwMode="auto">
          <a:xfrm>
            <a:off x="251520" y="222678"/>
            <a:ext cx="4039617" cy="2764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8911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84168" y="404664"/>
            <a:ext cx="28438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образования — это информационное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которое должно осуществляется в информационной среде.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60651" y="3429000"/>
            <a:ext cx="810092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сказать, что данная работа была начата в 2019 году, когда мною была разработана программа инновационной деятельности, и в 2019-2020 учебном году на базе МБОУ «Гимназия № 19» осуществляла работу муниципальная стажировочная площадка «Сетевая школа как форма образовательного сообщества». За время работы МСП педагогами были изучены информационные ресурсы цифровых платформ для дистанционного обучения, а также создан информационный банк материалов с онлайн-размещением на интерактивных ресурсах – общая работа всего педагогического коллектива гимназии, кафедр. Итоги данной работы подтверждают мысль, что сегодня перед учителями встаёт  реальный вопрос сохранения качественного традиционного образования с использованием  оптимальных цифровых инструментов, позволяющих оптимизировать процесс обучения и сделать его более интерактивным, а, следовательно, и эффективным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деятельностным.</a:t>
            </a:r>
          </a:p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Справились ли мы с задачами? 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Посмотрим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МСП 2019-2020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http://qrcoder.ru/code/?https%3A%2F%2Fbal-sch19.edumsko.ru%2Factivity%2Finnovate%2Fground%2F721%2Fposts&amp;4&amp;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5329" y="5705384"/>
            <a:ext cx="1100303" cy="11247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://images.squarespace-cdn.com/content/v1/564e1d51e4b0c9dd77cbee9d/1456482031318-TN6288O6N7DCQP47EA92/Ian_Parnell_Splash_Image_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167" y="160337"/>
            <a:ext cx="5726865" cy="2908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804248" y="6170913"/>
            <a:ext cx="376301" cy="42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96275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6056" y="404664"/>
            <a:ext cx="38519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не волшебник. Я только учусь. Но ради тех, кого люблю, я способен на любые чудеса».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Евгений Шварц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3556945"/>
            <a:ext cx="81009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2020-2021 коллектив гимназии вышел на второй этап уже региональной площадки - создание авторского цифрового пространства, а именно Учебной  платформы дистанционного обучения «ПРОЕКТариум». Здесь в режиме реального времени – с сентября по май – мы проектировали мобильное пространство для учащихся, педагогов и родителей  авторскими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видеоуроками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разработками мероприятий, интерактивными занятиями, онлайн-тестами, возможностью создания индивидуальной траектории обучения для каждого. Помню, как было страшно сидеть перед «чистым листом» рабочего стола нового информационного пространства. Что я могу? А я смогу? Ведь если я не смогу, то и не смогу научить «смочь» коллег. Здесь, наверное, помог любимый предмет литературы и Брэдбери: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«Каждый раз нужно прыгать со скалы и отращивать крылья по пути вниз».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прыгнула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 у нашего коллектива уже отрасли и крылья</a:t>
            </a:r>
          </a:p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054284" y="6049935"/>
            <a:ext cx="1790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РСП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2020-2021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2" descr="https://theasialive.com/wp-content/uploads/2020/02/mountain-Climbing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s://cdn.culture.ru/images/c582a591-4f8a-536e-827c-ca6687ead4c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0336"/>
            <a:ext cx="4468764" cy="298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732240" y="6206525"/>
            <a:ext cx="376301" cy="42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43513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937926" y="5013175"/>
            <a:ext cx="376301" cy="42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s://kuda-mo.ru/uploads/91e799163da1022f25cf1a0d56bf23ae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462"/>
          <a:stretch/>
        </p:blipFill>
        <p:spPr bwMode="auto">
          <a:xfrm>
            <a:off x="137950" y="160337"/>
            <a:ext cx="4434049" cy="2018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79207" y="160338"/>
            <a:ext cx="50760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«Одно - это больше, чем один»,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 командной работе важна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единая общая цель, но и слаженность действий всех участников мероприятия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780928"/>
            <a:ext cx="810092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2021-2022 я продолжила работу в направлении формирования функциональной грамотности с целью методической поддержки и профессионального роста педагогов посредством широкого использования ИКТ, то есть цифрового решения проблем, так как «ПРОЕКТариум» - стажировочная информационная платформа – реальный педагогический опыт и эффективный способ  профессионального взаимодействия  с целью повышения цифровой культуры». Программу площадки создавала с учетом возможностей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-информационного «потенциала» коллектива. Отсюда была выбрана форма представления материала - сетевое моделирование, участие в котором по силам каждому: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Учебная платформа дистанционного обучения «ПРОЕКТариум» 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  <a:hlinkClick r:id="rId4"/>
            </a:endParaRP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дублируется на сайте МБОУ «Гимназия № 19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в разделе </a:t>
            </a:r>
          </a:p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Инновационная деятельность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«Будущее наступило вчера, или, Как в век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цифровизации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оцифровать окончательно профессионализм, талант, духовность - человека в целом».  Если знание - это принадлежащая нашему внутреннему духовному миру конструкция, то ценность его неоспорима для развития этого мира души. Хотелось бы, чтобы и современный цифровой мир вокруг нас не терял данной ценности, пытаясь ускорить все процессы и усовершенствовать уже когда-то созданное совершенство.  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http://qrcoder.ru/code/?https%3A%2F%2Fefremovaaa72.wixsite.com%2Fwebsite%2F%25D0%25BF%25D1%2583%25D1%2581%25D1%2582%25D0%25B0%25D1%258F-%25D1%2581%25D1%2582%25D1%2580%25D0%25B0%25D0%25BD%25D0%25B8%25D1%2586%25D0%25B0-8&amp;4&amp;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7636" y="1602764"/>
            <a:ext cx="1228725" cy="122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qrcoder.ru/code/?https%3A%2F%2Fbal-sch19.edumsko.ru%2Factivity%2Finnovate%2Fground%2F725%2Fposts&amp;4&amp;0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7422" y="1640865"/>
            <a:ext cx="1152525" cy="1152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qrcoder.ru/code/?https%3A%2F%2Fefremovaaa72.wixsite.com%2Fwebsite%2F%25D0%25BF%25D1%2583%25D1%2581%25D1%2582%25D0%25B0%25D1%258F-%25D1%2581%25D1%2582%25D1%2580%25D0%25B0%25D0%25BD%25D0%25B8%25D1%2586%25D0%25B0-7&amp;4&amp;0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9947" y="1618878"/>
            <a:ext cx="1162050" cy="116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737" t="36468" r="29007" b="45299"/>
          <a:stretch/>
        </p:blipFill>
        <p:spPr bwMode="auto">
          <a:xfrm>
            <a:off x="7552238" y="1695078"/>
            <a:ext cx="1085850" cy="10858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4365104"/>
            <a:ext cx="376301" cy="42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3604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92080" y="171895"/>
            <a:ext cx="36364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работы по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Онлайн-педсовета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ТРЕТЬЕГО ПОКОЛЕНИЯ,</a:t>
            </a:r>
          </a:p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ВСЁ ХОРОШО, А БУДЕТ ЕЩЁ ЛУЧШЕ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780928"/>
            <a:ext cx="810092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Страница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онлайн-педсовета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Блог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онлайн-педсовета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Техническое  задание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творческих рабочих групп по подготовке и проведению ПЕДАГОГИЧЕСКОГО СОВЕТА «Организация образовательного процесса в соответствии  с ФГОС нового поколения, или ДЕСЯТЬ ШАГОВ К ЦИФРОВОЙ ТРАНСФОРМАЦИИ ШКОЛЫ» 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Интерактивная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карта технического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задания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ПЕДАГОГИЧЕСКОГО СОВЕТА 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Интерактивная карта педсовета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Материалы ПЕДСОВЕТА на сайте МБОУ «Гимназия № 19» 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7" name="AutoShape 2" descr="https://www.drkohler.com/assets/image-cache/stock-fotos/adobestock-187580547.9ada9ee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upload.wikimedia.org/wikipedia/commons/thumb/a/a0/Alpinisme_2.jpg/1280px-Alpinism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620" t="19540" r="33643" b="21340"/>
          <a:stretch/>
        </p:blipFill>
        <p:spPr bwMode="auto">
          <a:xfrm>
            <a:off x="5292080" y="2780928"/>
            <a:ext cx="909320" cy="9239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472" t="37143" r="29822" b="48095"/>
          <a:stretch/>
        </p:blipFill>
        <p:spPr bwMode="auto">
          <a:xfrm>
            <a:off x="5436096" y="5473798"/>
            <a:ext cx="1046480" cy="10001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Рисунок 9" descr="F:\2021-2022\ФГОС\qr_code Программа педсовета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521424"/>
            <a:ext cx="904875" cy="904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qrcoder.ru/code/?https%3A%2F%2Fbal-sch19.edumsko.ru%2Factivity%2Ffgos%2Fpost%2F1542039&amp;4&amp;0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796" y="5445224"/>
            <a:ext cx="981075" cy="98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234" y="130961"/>
            <a:ext cx="5064409" cy="2846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467306" y="3140968"/>
            <a:ext cx="376301" cy="42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689895" y="4581128"/>
            <a:ext cx="376301" cy="42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851920" y="5495180"/>
            <a:ext cx="376301" cy="42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54445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 advTm="20000">
        <p:cut/>
      </p:transition>
    </mc:Choice>
    <mc:Fallback>
      <p:transition advTm="20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303</TotalTime>
  <Words>2453</Words>
  <Application>Microsoft Office PowerPoint</Application>
  <PresentationFormat>Экран (4:3)</PresentationFormat>
  <Paragraphs>178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User</cp:lastModifiedBy>
  <cp:revision>34</cp:revision>
  <dcterms:created xsi:type="dcterms:W3CDTF">2023-03-29T15:02:39Z</dcterms:created>
  <dcterms:modified xsi:type="dcterms:W3CDTF">2023-09-22T10:31:22Z</dcterms:modified>
</cp:coreProperties>
</file>