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97" r:id="rId2"/>
    <p:sldId id="302" r:id="rId3"/>
    <p:sldId id="300" r:id="rId4"/>
    <p:sldId id="301" r:id="rId5"/>
    <p:sldId id="299" r:id="rId6"/>
    <p:sldId id="298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00FF"/>
    <a:srgbClr val="FFFFFF"/>
    <a:srgbClr val="005DA2"/>
    <a:srgbClr val="FF9933"/>
    <a:srgbClr val="3399FF"/>
    <a:srgbClr val="0000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3" autoAdjust="0"/>
    <p:restoredTop sz="89134" autoAdjust="0"/>
  </p:normalViewPr>
  <p:slideViewPr>
    <p:cSldViewPr>
      <p:cViewPr varScale="1">
        <p:scale>
          <a:sx n="66" d="100"/>
          <a:sy n="66" d="100"/>
        </p:scale>
        <p:origin x="145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661BA0-CBCF-46A5-A641-F32AB28FCE0A}" type="doc">
      <dgm:prSet loTypeId="urn:microsoft.com/office/officeart/2005/8/layout/matrix2" loCatId="matrix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AE122DA2-C181-415C-8016-9659CAE8B2DF}">
      <dgm:prSet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ДОБЫВАЮ</a:t>
          </a:r>
          <a:endParaRPr lang="en-US" sz="2400" b="1" dirty="0">
            <a:solidFill>
              <a:schemeClr val="tx1"/>
            </a:solidFill>
          </a:endParaRPr>
        </a:p>
      </dgm:t>
    </dgm:pt>
    <dgm:pt modelId="{551B78D6-86AB-40E5-B3C6-6B91FBB263C2}" type="parTrans" cxnId="{F94FD7FB-E076-42CC-9B77-BD4FB63E73FE}">
      <dgm:prSet/>
      <dgm:spPr/>
      <dgm:t>
        <a:bodyPr/>
        <a:lstStyle/>
        <a:p>
          <a:endParaRPr lang="en-US"/>
        </a:p>
      </dgm:t>
    </dgm:pt>
    <dgm:pt modelId="{18607400-9EEE-44B5-BF88-847535625A21}" type="sibTrans" cxnId="{F94FD7FB-E076-42CC-9B77-BD4FB63E73FE}">
      <dgm:prSet/>
      <dgm:spPr/>
      <dgm:t>
        <a:bodyPr/>
        <a:lstStyle/>
        <a:p>
          <a:endParaRPr lang="en-US"/>
        </a:p>
      </dgm:t>
    </dgm:pt>
    <dgm:pt modelId="{6604B2EE-EC18-4DF9-8AA1-2F0443823DEE}">
      <dgm:prSet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ОЦЕНИВАЮ</a:t>
          </a:r>
          <a:endParaRPr lang="en-US" sz="2400" b="1" dirty="0">
            <a:solidFill>
              <a:schemeClr val="tx1"/>
            </a:solidFill>
          </a:endParaRPr>
        </a:p>
      </dgm:t>
    </dgm:pt>
    <dgm:pt modelId="{03274A10-797D-4840-9BD7-F5F57C6658D3}" type="parTrans" cxnId="{5E76B821-7D38-4208-B11D-E127BCE22BBF}">
      <dgm:prSet/>
      <dgm:spPr/>
      <dgm:t>
        <a:bodyPr/>
        <a:lstStyle/>
        <a:p>
          <a:endParaRPr lang="en-US"/>
        </a:p>
      </dgm:t>
    </dgm:pt>
    <dgm:pt modelId="{6C310E26-4310-4814-BAAD-EF77E2C8EB60}" type="sibTrans" cxnId="{5E76B821-7D38-4208-B11D-E127BCE22BBF}">
      <dgm:prSet/>
      <dgm:spPr/>
      <dgm:t>
        <a:bodyPr/>
        <a:lstStyle/>
        <a:p>
          <a:endParaRPr lang="en-US"/>
        </a:p>
      </dgm:t>
    </dgm:pt>
    <dgm:pt modelId="{EEE5F9F7-F90A-4156-909A-1D8E61DBAD1F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ГОТОВ К САМОРАЗВИТИЮ</a:t>
          </a:r>
          <a:endParaRPr lang="en-US" sz="2400" b="1" dirty="0">
            <a:solidFill>
              <a:schemeClr val="tx1"/>
            </a:solidFill>
          </a:endParaRPr>
        </a:p>
      </dgm:t>
    </dgm:pt>
    <dgm:pt modelId="{92D3EB6C-6B88-436A-A41F-C654058F47DB}" type="parTrans" cxnId="{4CAAB869-4B21-4C10-BBF8-FACFF19EFEFF}">
      <dgm:prSet/>
      <dgm:spPr/>
      <dgm:t>
        <a:bodyPr/>
        <a:lstStyle/>
        <a:p>
          <a:endParaRPr lang="en-US"/>
        </a:p>
      </dgm:t>
    </dgm:pt>
    <dgm:pt modelId="{13E9063E-4B8B-4FEB-BAD6-5502CD67F575}" type="sibTrans" cxnId="{4CAAB869-4B21-4C10-BBF8-FACFF19EFEFF}">
      <dgm:prSet/>
      <dgm:spPr/>
      <dgm:t>
        <a:bodyPr/>
        <a:lstStyle/>
        <a:p>
          <a:endParaRPr lang="en-US"/>
        </a:p>
      </dgm:t>
    </dgm:pt>
    <dgm:pt modelId="{AF53707A-0995-498D-8342-B667A66CE1CD}">
      <dgm:prSet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ПРИМЕНЯЮ</a:t>
          </a:r>
          <a:endParaRPr lang="en-US" sz="2400" b="1" dirty="0">
            <a:solidFill>
              <a:schemeClr val="tx1"/>
            </a:solidFill>
          </a:endParaRPr>
        </a:p>
      </dgm:t>
    </dgm:pt>
    <dgm:pt modelId="{4DF4E2A2-18A9-4F88-87F9-51CCA7656509}" type="parTrans" cxnId="{CCC1ED37-F99D-4844-89F1-BBF378456A1B}">
      <dgm:prSet/>
      <dgm:spPr/>
      <dgm:t>
        <a:bodyPr/>
        <a:lstStyle/>
        <a:p>
          <a:endParaRPr lang="ru-RU"/>
        </a:p>
      </dgm:t>
    </dgm:pt>
    <dgm:pt modelId="{64D192E9-1307-4B82-9F00-D1524E6D5D7C}" type="sibTrans" cxnId="{CCC1ED37-F99D-4844-89F1-BBF378456A1B}">
      <dgm:prSet/>
      <dgm:spPr/>
      <dgm:t>
        <a:bodyPr/>
        <a:lstStyle/>
        <a:p>
          <a:endParaRPr lang="ru-RU"/>
        </a:p>
      </dgm:t>
    </dgm:pt>
    <dgm:pt modelId="{21810DF2-970F-493F-B539-ACF7D7A1D279}" type="pres">
      <dgm:prSet presAssocID="{F8661BA0-CBCF-46A5-A641-F32AB28FCE0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21531C-007A-403A-9E85-97C59DA388D1}" type="pres">
      <dgm:prSet presAssocID="{F8661BA0-CBCF-46A5-A641-F32AB28FCE0A}" presName="axisShape" presStyleLbl="bgShp" presStyleIdx="0" presStyleCnt="1" custLinFactNeighborX="8262"/>
      <dgm:spPr>
        <a:solidFill>
          <a:schemeClr val="accent2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FBE30D47-FA39-417D-A2EF-93EC00A5B603}" type="pres">
      <dgm:prSet presAssocID="{F8661BA0-CBCF-46A5-A641-F32AB28FCE0A}" presName="rect1" presStyleLbl="node1" presStyleIdx="0" presStyleCnt="4" custScaleX="211491" custLinFactNeighborX="-42954" custLinFactNeighborY="-43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64E7C7-B322-4C15-9763-4A83D836AF21}" type="pres">
      <dgm:prSet presAssocID="{F8661BA0-CBCF-46A5-A641-F32AB28FCE0A}" presName="rect2" presStyleLbl="node1" presStyleIdx="1" presStyleCnt="4" custScaleX="212714" custLinFactNeighborX="90562" custLinFactNeighborY="-43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224B83-59D9-4931-8153-2628FE9BB896}" type="pres">
      <dgm:prSet presAssocID="{F8661BA0-CBCF-46A5-A641-F32AB28FCE0A}" presName="rect3" presStyleLbl="node1" presStyleIdx="2" presStyleCnt="4" custScaleX="202273" custLinFactNeighborX="-41718" custLinFactNeighborY="228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F65A55-8FF6-4820-98BA-CD1ED4A5237B}" type="pres">
      <dgm:prSet presAssocID="{F8661BA0-CBCF-46A5-A641-F32AB28FCE0A}" presName="rect4" presStyleLbl="node1" presStyleIdx="3" presStyleCnt="4" custScaleX="205447" custLinFactNeighborX="93720" custLinFactNeighborY="539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79CF19-910C-4434-81AC-0F5E30AE96C7}" type="presOf" srcId="{AE122DA2-C181-415C-8016-9659CAE8B2DF}" destId="{FBE30D47-FA39-417D-A2EF-93EC00A5B603}" srcOrd="0" destOrd="0" presId="urn:microsoft.com/office/officeart/2005/8/layout/matrix2"/>
    <dgm:cxn modelId="{CCC1ED37-F99D-4844-89F1-BBF378456A1B}" srcId="{F8661BA0-CBCF-46A5-A641-F32AB28FCE0A}" destId="{AF53707A-0995-498D-8342-B667A66CE1CD}" srcOrd="1" destOrd="0" parTransId="{4DF4E2A2-18A9-4F88-87F9-51CCA7656509}" sibTransId="{64D192E9-1307-4B82-9F00-D1524E6D5D7C}"/>
    <dgm:cxn modelId="{B49CFB00-E29F-4D1A-AFD0-AD68239BA980}" type="presOf" srcId="{F8661BA0-CBCF-46A5-A641-F32AB28FCE0A}" destId="{21810DF2-970F-493F-B539-ACF7D7A1D279}" srcOrd="0" destOrd="0" presId="urn:microsoft.com/office/officeart/2005/8/layout/matrix2"/>
    <dgm:cxn modelId="{F94FD7FB-E076-42CC-9B77-BD4FB63E73FE}" srcId="{F8661BA0-CBCF-46A5-A641-F32AB28FCE0A}" destId="{AE122DA2-C181-415C-8016-9659CAE8B2DF}" srcOrd="0" destOrd="0" parTransId="{551B78D6-86AB-40E5-B3C6-6B91FBB263C2}" sibTransId="{18607400-9EEE-44B5-BF88-847535625A21}"/>
    <dgm:cxn modelId="{14D2545C-5AEF-4352-AD3A-B06B617189FE}" type="presOf" srcId="{AF53707A-0995-498D-8342-B667A66CE1CD}" destId="{A264E7C7-B322-4C15-9763-4A83D836AF21}" srcOrd="0" destOrd="0" presId="urn:microsoft.com/office/officeart/2005/8/layout/matrix2"/>
    <dgm:cxn modelId="{D9F42EA6-07AA-4B2D-BC36-E22F34A19DF9}" type="presOf" srcId="{EEE5F9F7-F90A-4156-909A-1D8E61DBAD1F}" destId="{1FF65A55-8FF6-4820-98BA-CD1ED4A5237B}" srcOrd="0" destOrd="0" presId="urn:microsoft.com/office/officeart/2005/8/layout/matrix2"/>
    <dgm:cxn modelId="{4CAAB869-4B21-4C10-BBF8-FACFF19EFEFF}" srcId="{F8661BA0-CBCF-46A5-A641-F32AB28FCE0A}" destId="{EEE5F9F7-F90A-4156-909A-1D8E61DBAD1F}" srcOrd="3" destOrd="0" parTransId="{92D3EB6C-6B88-436A-A41F-C654058F47DB}" sibTransId="{13E9063E-4B8B-4FEB-BAD6-5502CD67F575}"/>
    <dgm:cxn modelId="{5E76B821-7D38-4208-B11D-E127BCE22BBF}" srcId="{F8661BA0-CBCF-46A5-A641-F32AB28FCE0A}" destId="{6604B2EE-EC18-4DF9-8AA1-2F0443823DEE}" srcOrd="2" destOrd="0" parTransId="{03274A10-797D-4840-9BD7-F5F57C6658D3}" sibTransId="{6C310E26-4310-4814-BAAD-EF77E2C8EB60}"/>
    <dgm:cxn modelId="{BDAC5021-0C92-4D76-9A97-7FA830F64E23}" type="presOf" srcId="{6604B2EE-EC18-4DF9-8AA1-2F0443823DEE}" destId="{37224B83-59D9-4931-8153-2628FE9BB896}" srcOrd="0" destOrd="0" presId="urn:microsoft.com/office/officeart/2005/8/layout/matrix2"/>
    <dgm:cxn modelId="{B0188118-E0AC-4EA6-8F69-BC35126BE506}" type="presParOf" srcId="{21810DF2-970F-493F-B539-ACF7D7A1D279}" destId="{BB21531C-007A-403A-9E85-97C59DA388D1}" srcOrd="0" destOrd="0" presId="urn:microsoft.com/office/officeart/2005/8/layout/matrix2"/>
    <dgm:cxn modelId="{88F41B89-D347-4209-BAA0-7D145FC3C549}" type="presParOf" srcId="{21810DF2-970F-493F-B539-ACF7D7A1D279}" destId="{FBE30D47-FA39-417D-A2EF-93EC00A5B603}" srcOrd="1" destOrd="0" presId="urn:microsoft.com/office/officeart/2005/8/layout/matrix2"/>
    <dgm:cxn modelId="{281B2E75-C006-47F5-A92E-133BD4D2DE4A}" type="presParOf" srcId="{21810DF2-970F-493F-B539-ACF7D7A1D279}" destId="{A264E7C7-B322-4C15-9763-4A83D836AF21}" srcOrd="2" destOrd="0" presId="urn:microsoft.com/office/officeart/2005/8/layout/matrix2"/>
    <dgm:cxn modelId="{DA877FAA-FE22-49B4-96A4-F335ED93302F}" type="presParOf" srcId="{21810DF2-970F-493F-B539-ACF7D7A1D279}" destId="{37224B83-59D9-4931-8153-2628FE9BB896}" srcOrd="3" destOrd="0" presId="urn:microsoft.com/office/officeart/2005/8/layout/matrix2"/>
    <dgm:cxn modelId="{B42B5F42-ED07-4B57-9FA0-817D45C61825}" type="presParOf" srcId="{21810DF2-970F-493F-B539-ACF7D7A1D279}" destId="{1FF65A55-8FF6-4820-98BA-CD1ED4A5237B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556932"/>
            <a:ext cx="8424088" cy="1260000"/>
          </a:xfrm>
        </p:spPr>
        <p:txBody>
          <a:bodyPr/>
          <a:lstStyle>
            <a:lvl1pPr>
              <a:defRPr sz="8000" b="0">
                <a:solidFill>
                  <a:schemeClr val="bg2">
                    <a:lumMod val="25000"/>
                  </a:schemeClr>
                </a:solidFill>
                <a:effectLst/>
                <a:latin typeface="Cassandra" pitchFamily="66" charset="0"/>
                <a:ea typeface="Arial Unicode MS" pitchFamily="34" charset="-128"/>
                <a:cs typeface="Arial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7180" y="3528591"/>
            <a:ext cx="6400800" cy="1260000"/>
          </a:xfrm>
        </p:spPr>
        <p:txBody>
          <a:bodyPr/>
          <a:lstStyle>
            <a:lvl1pPr marL="0" indent="0" algn="ctr">
              <a:buNone/>
              <a:defRPr sz="3600" i="1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71550" y="296863"/>
            <a:ext cx="7920038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71550" y="1631950"/>
            <a:ext cx="7920038" cy="442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000" kern="1200">
          <a:solidFill>
            <a:srgbClr val="4A452A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000">
          <a:solidFill>
            <a:srgbClr val="4A452A"/>
          </a:solidFill>
          <a:latin typeface="Cassandra" pitchFamily="66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000">
          <a:solidFill>
            <a:srgbClr val="4A452A"/>
          </a:solidFill>
          <a:latin typeface="Cassandra" pitchFamily="66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000">
          <a:solidFill>
            <a:srgbClr val="4A452A"/>
          </a:solidFill>
          <a:latin typeface="Cassandra" pitchFamily="66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000">
          <a:solidFill>
            <a:srgbClr val="4A452A"/>
          </a:solidFill>
          <a:latin typeface="Cassandra" pitchFamily="66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 2" pitchFamily="18" charset="2"/>
        <a:buChar char="·"/>
        <a:defRPr sz="3200" kern="1200">
          <a:solidFill>
            <a:srgbClr val="4A452A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 kern="1200">
          <a:solidFill>
            <a:srgbClr val="4A452A"/>
          </a:solidFill>
          <a:latin typeface="+mj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4A452A"/>
          </a:solidFill>
          <a:latin typeface="+mj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17375E"/>
          </a:solidFill>
          <a:latin typeface="Arial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17375E"/>
          </a:solidFill>
          <a:latin typeface="Aria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4"/>
          <p:cNvSpPr>
            <a:spLocks noChangeArrowheads="1"/>
          </p:cNvSpPr>
          <p:nvPr/>
        </p:nvSpPr>
        <p:spPr bwMode="auto">
          <a:xfrm>
            <a:off x="1908175" y="2116406"/>
            <a:ext cx="6300788" cy="132343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600" b="1" smtClean="0"/>
              <a:t>ФОРМИРОВАНИЕ  </a:t>
            </a:r>
            <a:r>
              <a:rPr lang="ru-RU" sz="1600" b="1" dirty="0"/>
              <a:t>ЧИТАТЕЛЬСКОЙ ГРАМОТНОСТИ УЧАЩИХСЯ НАЧАЛЬНЫХ КЛАССОВ ЧЕРЕЗ ИСПОЛЬЗОВАНИЕ ДИДАКТИЧЕСКОГО ПОСОБИЯ «33 СТУПЕНИ К УСПЕХУ» АВТОРА САВЕЛЬЕВОЙ В.В. </a:t>
            </a:r>
            <a:endParaRPr lang="ru-RU" sz="1600" dirty="0"/>
          </a:p>
          <a:p>
            <a:pPr algn="ctr" eaLnBrk="0" hangingPunct="0"/>
            <a:r>
              <a:rPr lang="ru-RU" sz="1600" b="1" dirty="0" smtClean="0"/>
              <a:t> </a:t>
            </a:r>
            <a:endParaRPr lang="ru-RU" sz="1600" b="1" dirty="0"/>
          </a:p>
        </p:txBody>
      </p:sp>
      <p:sp>
        <p:nvSpPr>
          <p:cNvPr id="3074" name="Rectangle 5"/>
          <p:cNvSpPr>
            <a:spLocks noChangeArrowheads="1"/>
          </p:cNvSpPr>
          <p:nvPr/>
        </p:nvSpPr>
        <p:spPr bwMode="auto">
          <a:xfrm>
            <a:off x="2087563" y="894040"/>
            <a:ext cx="5256212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dirty="0"/>
              <a:t>МБОУ </a:t>
            </a:r>
            <a:r>
              <a:rPr lang="ru-RU" dirty="0" smtClean="0"/>
              <a:t>гимназия «Пущино»</a:t>
            </a:r>
            <a:endParaRPr lang="ru-RU" dirty="0"/>
          </a:p>
        </p:txBody>
      </p:sp>
      <p:sp>
        <p:nvSpPr>
          <p:cNvPr id="3075" name="Rectangle 6"/>
          <p:cNvSpPr>
            <a:spLocks noChangeArrowheads="1"/>
          </p:cNvSpPr>
          <p:nvPr/>
        </p:nvSpPr>
        <p:spPr bwMode="auto">
          <a:xfrm>
            <a:off x="5544108" y="4441716"/>
            <a:ext cx="3312367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dirty="0" smtClean="0"/>
              <a:t>Савельева В.В. </a:t>
            </a:r>
            <a:endParaRPr lang="ru-RU" dirty="0"/>
          </a:p>
          <a:p>
            <a:pPr eaLnBrk="0" hangingPunct="0"/>
            <a:r>
              <a:rPr lang="ru-RU" dirty="0"/>
              <a:t>учитель начальных классов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extBox 15">
            <a:extLst>
              <a:ext uri="{FF2B5EF4-FFF2-40B4-BE49-F238E27FC236}">
                <a16:creationId xmlns="" xmlns:a16="http://schemas.microsoft.com/office/drawing/2014/main" xmlns:lc="http://schemas.openxmlformats.org/drawingml/2006/lockedCanvas" id="{27065B60-4DFE-43F4-8305-E0EB1D5575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0158765"/>
              </p:ext>
            </p:extLst>
          </p:nvPr>
        </p:nvGraphicFramePr>
        <p:xfrm>
          <a:off x="287524" y="1736812"/>
          <a:ext cx="7742448" cy="37746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935596" y="259484"/>
            <a:ext cx="77048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auto">
              <a:spcAft>
                <a:spcPts val="0"/>
              </a:spcAft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грамотность - способность применять знания, полученные в школе, для решения повседневных задач.</a:t>
            </a:r>
          </a:p>
          <a:p>
            <a:pPr lvl="0" algn="just" fontAlgn="auto">
              <a:spcAft>
                <a:spcPts val="0"/>
              </a:spcAft>
              <a:defRPr/>
            </a:pPr>
            <a:endParaRPr lang="ru-RU" b="1" dirty="0">
              <a:ln>
                <a:solidFill>
                  <a:srgbClr val="FFFF00"/>
                </a:solidFill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67" name="Group 19"/>
          <p:cNvGraphicFramePr>
            <a:graphicFrameLocks noGrp="1"/>
          </p:cNvGraphicFramePr>
          <p:nvPr/>
        </p:nvGraphicFramePr>
        <p:xfrm>
          <a:off x="935038" y="188913"/>
          <a:ext cx="7705725" cy="2751138"/>
        </p:xfrm>
        <a:graphic>
          <a:graphicData uri="http://schemas.openxmlformats.org/drawingml/2006/table">
            <a:tbl>
              <a:tblPr/>
              <a:tblGrid>
                <a:gridCol w="77057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7511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Одна из важнейших </a:t>
                      </a:r>
                      <a:r>
                        <a:rPr kumimoji="0" 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 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современной школы – формирование функционально грамотных людей.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Функциональная грамотность</a:t>
                      </a: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– способность человека вступать в отношения с внешней средой, быстро адаптироваться и функционировать в ней.</a:t>
                      </a:r>
                      <a:endParaRPr kumimoji="0" 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6151" name="Rectangle 17"/>
          <p:cNvSpPr>
            <a:spLocks noChangeArrowheads="1"/>
          </p:cNvSpPr>
          <p:nvPr/>
        </p:nvSpPr>
        <p:spPr bwMode="auto">
          <a:xfrm>
            <a:off x="935038" y="3544888"/>
            <a:ext cx="7704137" cy="16192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000" b="1">
                <a:latin typeface="Times New Roman" pitchFamily="18" charset="0"/>
              </a:rPr>
              <a:t>Читательская грамотность</a:t>
            </a:r>
            <a:r>
              <a:rPr lang="ru-RU" sz="2000">
                <a:latin typeface="Times New Roman" pitchFamily="18" charset="0"/>
              </a:rPr>
              <a:t> – способность человека понимать и использовать письменные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16" name="Group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455835"/>
              </p:ext>
            </p:extLst>
          </p:nvPr>
        </p:nvGraphicFramePr>
        <p:xfrm>
          <a:off x="647700" y="512763"/>
          <a:ext cx="8064500" cy="822960"/>
        </p:xfrm>
        <a:graphic>
          <a:graphicData uri="http://schemas.openxmlformats.org/drawingml/2006/table">
            <a:tbl>
              <a:tblPr/>
              <a:tblGrid>
                <a:gridCol w="8064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УМК по  формированию </a:t>
                      </a: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читательской 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грамотности учащихся начальной школы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/>
          <a:srcRect l="51062" t="34179" r="29721" b="16992"/>
          <a:stretch>
            <a:fillRect/>
          </a:stretch>
        </p:blipFill>
        <p:spPr bwMode="auto">
          <a:xfrm>
            <a:off x="2004525" y="2628916"/>
            <a:ext cx="1643074" cy="2389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C:\Users\ученик\Desktop\УЧИМСЯ ПРАВИЛЬНО ЧИТАТЬ И ИЗЛАГАТЬ МЫСЛИ\образцы обложек\Слайд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643182"/>
            <a:ext cx="1643074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 descr="C:\Users\ученик\Desktop\УЧИМСЯ ПРАВИЛЬНО ЧИТАТЬ И ИЗЛАГАТЬ МЫСЛИ\образцы обложек\обложки\Слайд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2643182"/>
            <a:ext cx="1654705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C:\Users\ученик\Desktop\УЧИМСЯ ПРАВИЛЬНО ЧИТАТЬ И ИЗЛАГАТЬ МЫСЛИ\образцы обложек\обложки\Слайд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2643182"/>
            <a:ext cx="1669863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5" descr="C:\Users\ученик\Desktop\УЧИМСЯ ПРАВИЛЬНО ЧИТАТЬ И ИЗЛАГАТЬ МЫСЛИ\образцы обложек\обложки\Слайд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8082" y="2643182"/>
            <a:ext cx="1639963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/>
          <a:srcRect l="51062" t="34179" r="29721" b="16992"/>
          <a:stretch>
            <a:fillRect/>
          </a:stretch>
        </p:blipFill>
        <p:spPr bwMode="auto">
          <a:xfrm>
            <a:off x="467545" y="1429281"/>
            <a:ext cx="2611056" cy="37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2792" y="1434331"/>
            <a:ext cx="2846033" cy="38112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6156" y="1429281"/>
            <a:ext cx="2864891" cy="37979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78601" y="476672"/>
            <a:ext cx="39555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страниц пособия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4"/>
          <p:cNvSpPr>
            <a:spLocks noChangeArrowheads="1"/>
          </p:cNvSpPr>
          <p:nvPr/>
        </p:nvSpPr>
        <p:spPr bwMode="auto">
          <a:xfrm>
            <a:off x="1008063" y="2057609"/>
            <a:ext cx="6697662" cy="21236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/>
              <a:t>«Чтение – ничто;</a:t>
            </a:r>
          </a:p>
          <a:p>
            <a:pPr algn="ctr"/>
            <a:r>
              <a:rPr lang="ru-RU" sz="2400" b="1" dirty="0"/>
              <a:t>         осмысленное чтение – кое-что;</a:t>
            </a:r>
          </a:p>
          <a:p>
            <a:pPr algn="ctr"/>
            <a:r>
              <a:rPr lang="ru-RU" sz="2400" b="1" dirty="0"/>
              <a:t> чтение осмысленное и прочувственное –                                                            </a:t>
            </a:r>
            <a:r>
              <a:rPr lang="ru-RU" sz="2400" b="1" dirty="0" smtClean="0"/>
              <a:t>совершенство»</a:t>
            </a:r>
            <a:endParaRPr lang="ru-RU" sz="2400" b="1" dirty="0"/>
          </a:p>
          <a:p>
            <a:pPr algn="ctr"/>
            <a:r>
              <a:rPr lang="ru-RU" dirty="0"/>
              <a:t>                                                                                                 </a:t>
            </a:r>
            <a:r>
              <a:rPr lang="ru-RU" dirty="0" err="1"/>
              <a:t>А.С.Пушкин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ема Office">
      <a:majorFont>
        <a:latin typeface="Cassandra"/>
        <a:ea typeface=""/>
        <a:cs typeface="Arial"/>
      </a:majorFont>
      <a:minorFont>
        <a:latin typeface="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153</Words>
  <Application>Microsoft Office PowerPoint</Application>
  <PresentationFormat>Экран (4:3)</PresentationFormat>
  <Paragraphs>20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Arial Unicode MS</vt:lpstr>
      <vt:lpstr>Arial</vt:lpstr>
      <vt:lpstr>Calibri</vt:lpstr>
      <vt:lpstr>Cassandra</vt:lpstr>
      <vt:lpstr>Times New Roman</vt:lpstr>
      <vt:lpstr>Wingdings</vt:lpstr>
      <vt:lpstr>Wingdings 2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MultiDVD Team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Admin</cp:lastModifiedBy>
  <cp:revision>112</cp:revision>
  <dcterms:created xsi:type="dcterms:W3CDTF">2011-07-06T07:21:00Z</dcterms:created>
  <dcterms:modified xsi:type="dcterms:W3CDTF">2023-12-26T05:41:52Z</dcterms:modified>
</cp:coreProperties>
</file>