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6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theme" Target="theme/theme1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viewProps" Target="view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FFC99-E33B-433D-9E77-D5AE98999FD8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C1617-652B-4444-8C47-63F5CD2E0C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3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C1617-652B-4444-8C47-63F5CD2E0C3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198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4.xml" /><Relationship Id="rId4" Type="http://schemas.openxmlformats.org/officeDocument/2006/relationships/image" Target="../media/image4.jpeg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 /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4.xml" /><Relationship Id="rId4" Type="http://schemas.openxmlformats.org/officeDocument/2006/relationships/image" Target="../media/image7.jpeg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4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391578"/>
            <a:ext cx="6172200" cy="1983344"/>
          </a:xfrm>
        </p:spPr>
        <p:txBody>
          <a:bodyPr>
            <a:normAutofit/>
          </a:bodyPr>
          <a:lstStyle/>
          <a:p>
            <a:pPr algn="r"/>
            <a:r>
              <a:rPr lang="ru-RU" i="1" dirty="0" err="1">
                <a:solidFill>
                  <a:schemeClr val="accent1">
                    <a:lumMod val="75000"/>
                  </a:schemeClr>
                </a:solidFill>
              </a:rPr>
              <a:t>Красоткина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 Екатерина Юрьевна,</a:t>
            </a:r>
          </a:p>
          <a:p>
            <a:pPr algn="r"/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кандидат  филологических наук,</a:t>
            </a:r>
          </a:p>
          <a:p>
            <a:pPr algn="r"/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заместитель директора по УВР, учитель русского языка и литературы </a:t>
            </a:r>
          </a:p>
          <a:p>
            <a:pPr algn="r"/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МАОУ Домодедовская СОШ 8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1142984"/>
            <a:ext cx="539858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Интеллект и креативность, и их развитие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8504" y="2967335"/>
            <a:ext cx="61269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880588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Понятие «интеллект»</a:t>
            </a:r>
          </a:p>
        </p:txBody>
      </p:sp>
      <p:pic>
        <p:nvPicPr>
          <p:cNvPr id="6" name="Содержимое 5" descr="psiholog148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57224" y="2214554"/>
            <a:ext cx="1428760" cy="20266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57158" y="4929198"/>
            <a:ext cx="8358246" cy="160019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1600" dirty="0"/>
              <a:t>      Интеллект – это                    Интеллект – это                     Интеллект – </a:t>
            </a:r>
          </a:p>
          <a:p>
            <a:pPr>
              <a:buNone/>
            </a:pPr>
            <a:r>
              <a:rPr lang="ru-RU" sz="1600" dirty="0"/>
              <a:t>      общий регулятор                  совокупность общих               многоуровневая</a:t>
            </a:r>
          </a:p>
          <a:p>
            <a:pPr>
              <a:buNone/>
            </a:pPr>
            <a:r>
              <a:rPr lang="ru-RU" sz="1600" dirty="0"/>
              <a:t>      поведения.                             умственных                            организация</a:t>
            </a:r>
          </a:p>
          <a:p>
            <a:pPr>
              <a:buNone/>
            </a:pPr>
            <a:r>
              <a:rPr lang="ru-RU" sz="1600" dirty="0"/>
              <a:t>                                                      способностей                          познавательных сил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571612"/>
            <a:ext cx="2213002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Ж. Пиаже</a:t>
            </a:r>
          </a:p>
        </p:txBody>
      </p:sp>
      <p:pic>
        <p:nvPicPr>
          <p:cNvPr id="1026" name="Picture 2" descr="C:\Documents and Settings\Student\Рабочий стол\картинки для презентации\7d7e249815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143116"/>
            <a:ext cx="1447803" cy="2071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857488" y="1571612"/>
            <a:ext cx="300039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С. Л. Рубинштейн </a:t>
            </a:r>
          </a:p>
        </p:txBody>
      </p:sp>
      <p:pic>
        <p:nvPicPr>
          <p:cNvPr id="1028" name="Picture 4" descr="C:\Documents and Settings\Student\Рабочий стол\картинки для презентации\339585c24a00866caf0e70381d59ec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143116"/>
            <a:ext cx="1500198" cy="2071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5965749" y="1571612"/>
            <a:ext cx="228460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Б. Г. Ананьев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>
            <a:off x="2143902" y="5714222"/>
            <a:ext cx="1570842" cy="794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5001422" y="5714222"/>
            <a:ext cx="1570842" cy="794"/>
          </a:xfrm>
          <a:prstGeom prst="lin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трелка вниз 19"/>
          <p:cNvSpPr/>
          <p:nvPr/>
        </p:nvSpPr>
        <p:spPr>
          <a:xfrm>
            <a:off x="1357290" y="4357694"/>
            <a:ext cx="214314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7000892" y="4357694"/>
            <a:ext cx="214314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4143372" y="4357694"/>
            <a:ext cx="214314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лако 5"/>
          <p:cNvSpPr/>
          <p:nvPr/>
        </p:nvSpPr>
        <p:spPr>
          <a:xfrm>
            <a:off x="2285984" y="5214950"/>
            <a:ext cx="2500330" cy="1214446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Общий интеллект</a:t>
            </a:r>
          </a:p>
        </p:txBody>
      </p:sp>
      <p:sp>
        <p:nvSpPr>
          <p:cNvPr id="7" name="Облако 6"/>
          <p:cNvSpPr/>
          <p:nvPr/>
        </p:nvSpPr>
        <p:spPr>
          <a:xfrm>
            <a:off x="2214546" y="0"/>
            <a:ext cx="3143272" cy="171451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Потенциальный интеллект</a:t>
            </a:r>
          </a:p>
        </p:txBody>
      </p:sp>
      <p:sp>
        <p:nvSpPr>
          <p:cNvPr id="8" name="Облако 7"/>
          <p:cNvSpPr/>
          <p:nvPr/>
        </p:nvSpPr>
        <p:spPr>
          <a:xfrm>
            <a:off x="5643570" y="4572008"/>
            <a:ext cx="2571768" cy="150019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Социальный интеллект</a:t>
            </a:r>
          </a:p>
        </p:txBody>
      </p:sp>
      <p:sp>
        <p:nvSpPr>
          <p:cNvPr id="9" name="Облако 8"/>
          <p:cNvSpPr/>
          <p:nvPr/>
        </p:nvSpPr>
        <p:spPr>
          <a:xfrm>
            <a:off x="2214546" y="1785926"/>
            <a:ext cx="3286148" cy="142876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Кристаллический интеллект</a:t>
            </a:r>
          </a:p>
        </p:txBody>
      </p:sp>
      <p:sp>
        <p:nvSpPr>
          <p:cNvPr id="16" name="Облако 15"/>
          <p:cNvSpPr/>
          <p:nvPr/>
        </p:nvSpPr>
        <p:spPr>
          <a:xfrm>
            <a:off x="5500694" y="2143116"/>
            <a:ext cx="3286148" cy="150019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Профессиональный интеллект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4282" y="142852"/>
            <a:ext cx="571504" cy="65556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С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Т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Р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У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К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Т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У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Р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А</a:t>
            </a:r>
          </a:p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И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Н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Т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Е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Л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Л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Е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К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Т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А</a:t>
            </a:r>
          </a:p>
          <a:p>
            <a:pPr algn="ctr"/>
            <a:endParaRPr lang="ru-RU" sz="2000" b="1" dirty="0"/>
          </a:p>
        </p:txBody>
      </p:sp>
      <p:sp>
        <p:nvSpPr>
          <p:cNvPr id="20" name="Стрелка вправо 19"/>
          <p:cNvSpPr/>
          <p:nvPr/>
        </p:nvSpPr>
        <p:spPr>
          <a:xfrm>
            <a:off x="857224" y="785794"/>
            <a:ext cx="128588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857224" y="2357430"/>
            <a:ext cx="128588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857224" y="5715016"/>
            <a:ext cx="128588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857224" y="3929066"/>
            <a:ext cx="128588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078527">
            <a:off x="4629310" y="4562418"/>
            <a:ext cx="1195400" cy="1524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19755676">
            <a:off x="4903434" y="3589604"/>
            <a:ext cx="952206" cy="1609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блако 25"/>
          <p:cNvSpPr/>
          <p:nvPr/>
        </p:nvSpPr>
        <p:spPr>
          <a:xfrm>
            <a:off x="2214546" y="3357562"/>
            <a:ext cx="2786082" cy="142876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Специальный интеллект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7148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Подходы к изучению интеллекта</a:t>
            </a:r>
          </a:p>
        </p:txBody>
      </p:sp>
      <p:sp>
        <p:nvSpPr>
          <p:cNvPr id="7" name="Пятно 1 6"/>
          <p:cNvSpPr/>
          <p:nvPr/>
        </p:nvSpPr>
        <p:spPr>
          <a:xfrm>
            <a:off x="142844" y="714356"/>
            <a:ext cx="4214842" cy="1500198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Феноменологический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но 1 11"/>
          <p:cNvSpPr/>
          <p:nvPr/>
        </p:nvSpPr>
        <p:spPr>
          <a:xfrm>
            <a:off x="1928794" y="1428736"/>
            <a:ext cx="3571900" cy="1357322"/>
          </a:xfrm>
          <a:prstGeom prst="irregularSeal1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Генетический</a:t>
            </a:r>
          </a:p>
        </p:txBody>
      </p:sp>
      <p:sp>
        <p:nvSpPr>
          <p:cNvPr id="11" name="Пятно 1 10"/>
          <p:cNvSpPr/>
          <p:nvPr/>
        </p:nvSpPr>
        <p:spPr>
          <a:xfrm>
            <a:off x="3071802" y="2000240"/>
            <a:ext cx="3571900" cy="1500198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Социокультурный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ятно 1 13"/>
          <p:cNvSpPr/>
          <p:nvPr/>
        </p:nvSpPr>
        <p:spPr>
          <a:xfrm>
            <a:off x="4000496" y="2786058"/>
            <a:ext cx="3714776" cy="1428760"/>
          </a:xfrm>
          <a:prstGeom prst="irregularSeal1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Процессуально-деятельностный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ятно 1 12"/>
          <p:cNvSpPr/>
          <p:nvPr/>
        </p:nvSpPr>
        <p:spPr>
          <a:xfrm>
            <a:off x="5000628" y="3571876"/>
            <a:ext cx="3714776" cy="121444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Образовательный</a:t>
            </a:r>
          </a:p>
        </p:txBody>
      </p:sp>
      <p:sp>
        <p:nvSpPr>
          <p:cNvPr id="9" name="Пятно 1 8"/>
          <p:cNvSpPr/>
          <p:nvPr/>
        </p:nvSpPr>
        <p:spPr>
          <a:xfrm>
            <a:off x="4143372" y="4286256"/>
            <a:ext cx="3857652" cy="1428760"/>
          </a:xfrm>
          <a:prstGeom prst="irregularSeal1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Информационный</a:t>
            </a:r>
          </a:p>
        </p:txBody>
      </p:sp>
      <p:sp>
        <p:nvSpPr>
          <p:cNvPr id="8" name="Пятно 1 7"/>
          <p:cNvSpPr/>
          <p:nvPr/>
        </p:nvSpPr>
        <p:spPr>
          <a:xfrm>
            <a:off x="2500298" y="4857760"/>
            <a:ext cx="3786214" cy="1500198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Функционально-уровневый</a:t>
            </a:r>
          </a:p>
        </p:txBody>
      </p:sp>
      <p:sp>
        <p:nvSpPr>
          <p:cNvPr id="10" name="Пятно 1 9"/>
          <p:cNvSpPr/>
          <p:nvPr/>
        </p:nvSpPr>
        <p:spPr>
          <a:xfrm>
            <a:off x="214282" y="5429240"/>
            <a:ext cx="4071966" cy="1285908"/>
          </a:xfrm>
          <a:prstGeom prst="irregularSeal1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Регуляционный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Факторные модели интеллекта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23528" y="4509120"/>
            <a:ext cx="8424936" cy="1800200"/>
          </a:xfrm>
          <a:ln w="19050"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    Двухфакторная            Многофакторная                    Многомерная </a:t>
            </a:r>
          </a:p>
          <a:p>
            <a:pPr marL="0" indent="0">
              <a:buNone/>
            </a:pPr>
            <a:r>
              <a:rPr lang="ru-RU" sz="1800" dirty="0"/>
              <a:t>    модель                           </a:t>
            </a:r>
            <a:r>
              <a:rPr lang="ru-RU" sz="1800" dirty="0" err="1"/>
              <a:t>модель</a:t>
            </a:r>
            <a:r>
              <a:rPr lang="ru-RU" sz="1800" dirty="0"/>
              <a:t>                                      структурная</a:t>
            </a:r>
          </a:p>
          <a:p>
            <a:pPr marL="0" indent="0">
              <a:buNone/>
            </a:pPr>
            <a:r>
              <a:rPr lang="ru-RU" sz="1800" dirty="0"/>
              <a:t>    интеллекта                   </a:t>
            </a:r>
            <a:r>
              <a:rPr lang="ru-RU" sz="1800" dirty="0" err="1"/>
              <a:t>интеллекта</a:t>
            </a:r>
            <a:r>
              <a:rPr lang="ru-RU" sz="1800" dirty="0"/>
              <a:t>                              модель</a:t>
            </a:r>
          </a:p>
          <a:p>
            <a:pPr marL="0" indent="0">
              <a:buNone/>
            </a:pPr>
            <a:r>
              <a:rPr lang="ru-RU" sz="1800" dirty="0"/>
              <a:t>                                                                                             интеллекта</a:t>
            </a:r>
          </a:p>
        </p:txBody>
      </p:sp>
      <p:pic>
        <p:nvPicPr>
          <p:cNvPr id="1026" name="Picture 2" descr="C:\Users\Вероника\Desktop\spearma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1384661" cy="19442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38970" y="980728"/>
            <a:ext cx="1846916" cy="40011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К. Спирмен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Вероника\Desktop\thursto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529" y="1522909"/>
            <a:ext cx="1368152" cy="1983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47864" y="980728"/>
            <a:ext cx="1931684" cy="40011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ru-RU" sz="2000" b="1" cap="all" spc="0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Терстоун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800400" y="4509120"/>
            <a:ext cx="0" cy="18002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C:\Users\Вероника\Desktop\portre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31293"/>
            <a:ext cx="1342618" cy="19754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45215" y="980728"/>
            <a:ext cx="2083776" cy="40011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Дж. </a:t>
            </a:r>
            <a:r>
              <a:rPr lang="ru-RU" sz="2000" b="1" cap="all" spc="0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Гилфорд</a:t>
            </a:r>
            <a:r>
              <a:rPr lang="ru-RU" sz="20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5724128" y="4509120"/>
            <a:ext cx="0" cy="18002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трелка вниз 12"/>
          <p:cNvSpPr/>
          <p:nvPr/>
        </p:nvSpPr>
        <p:spPr>
          <a:xfrm>
            <a:off x="1403648" y="3645024"/>
            <a:ext cx="158780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7187525" y="3697213"/>
            <a:ext cx="158780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4234316" y="3659113"/>
            <a:ext cx="158780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Вероника\Desktop\crayons-and-creativ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Креативность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23528" y="764704"/>
            <a:ext cx="4392488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Креативность - уровень творческой одаренности, способности к творчеству, составляющий относительно устойчивую характеристику личности.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Концепции креативности</a:t>
            </a:r>
          </a:p>
        </p:txBody>
      </p:sp>
      <p:sp>
        <p:nvSpPr>
          <p:cNvPr id="5" name="Шестиугольник 4"/>
          <p:cNvSpPr/>
          <p:nvPr/>
        </p:nvSpPr>
        <p:spPr>
          <a:xfrm>
            <a:off x="142844" y="1428736"/>
            <a:ext cx="2415647" cy="2174601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57150" cap="flat" cmpd="sng">
            <a:solidFill>
              <a:schemeClr val="accent1">
                <a:lumMod val="75000"/>
              </a:schemeClr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Концепция редукции творчества к интеллекту</a:t>
            </a:r>
          </a:p>
        </p:txBody>
      </p:sp>
      <p:sp>
        <p:nvSpPr>
          <p:cNvPr id="6" name="Шестиугольник 5"/>
          <p:cNvSpPr/>
          <p:nvPr/>
        </p:nvSpPr>
        <p:spPr>
          <a:xfrm>
            <a:off x="6357950" y="2643182"/>
            <a:ext cx="2446709" cy="2116571"/>
          </a:xfrm>
          <a:prstGeom prst="hexagon">
            <a:avLst/>
          </a:prstGeom>
          <a:solidFill>
            <a:srgbClr val="00B0F0"/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Концепция А. Медника.</a:t>
            </a:r>
            <a:r>
              <a:rPr lang="ru-RU" dirty="0"/>
              <a:t> </a:t>
            </a:r>
          </a:p>
          <a:p>
            <a:pPr algn="ctr"/>
            <a:endParaRPr lang="ru-RU" dirty="0"/>
          </a:p>
        </p:txBody>
      </p:sp>
      <p:sp>
        <p:nvSpPr>
          <p:cNvPr id="7" name="Шестиугольник 6"/>
          <p:cNvSpPr/>
          <p:nvPr/>
        </p:nvSpPr>
        <p:spPr>
          <a:xfrm>
            <a:off x="4357686" y="1500174"/>
            <a:ext cx="2490192" cy="2150907"/>
          </a:xfrm>
          <a:prstGeom prst="hexagon">
            <a:avLst/>
          </a:prstGeom>
          <a:solidFill>
            <a:srgbClr val="92D050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Концепция М.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Воллаха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Н. Когана.</a:t>
            </a:r>
            <a:r>
              <a:rPr lang="ru-RU" dirty="0"/>
              <a:t> </a:t>
            </a:r>
          </a:p>
          <a:p>
            <a:pPr algn="ctr"/>
            <a:endParaRPr lang="ru-RU" dirty="0"/>
          </a:p>
        </p:txBody>
      </p:sp>
      <p:sp>
        <p:nvSpPr>
          <p:cNvPr id="8" name="Шестиугольник 7"/>
          <p:cNvSpPr/>
          <p:nvPr/>
        </p:nvSpPr>
        <p:spPr>
          <a:xfrm>
            <a:off x="2143108" y="2643182"/>
            <a:ext cx="2664296" cy="2154243"/>
          </a:xfrm>
          <a:prstGeom prst="hexagon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Концепция креативности Дж.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Гилфорда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Э. П.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Торренса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357694"/>
            <a:ext cx="2071702" cy="2031325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Уровень творческих способностей определяется уровнем развития интеллекта</a:t>
            </a:r>
          </a:p>
        </p:txBody>
      </p:sp>
      <p:sp>
        <p:nvSpPr>
          <p:cNvPr id="10" name="Стрелка вверх 9"/>
          <p:cNvSpPr/>
          <p:nvPr/>
        </p:nvSpPr>
        <p:spPr>
          <a:xfrm>
            <a:off x="1285852" y="3786190"/>
            <a:ext cx="142876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28860" y="1214422"/>
            <a:ext cx="2143140" cy="646331"/>
          </a:xfrm>
          <a:prstGeom prst="rect">
            <a:avLst/>
          </a:prstGeom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Конвергентное мышление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5643578"/>
            <a:ext cx="1928826" cy="646331"/>
          </a:xfrm>
          <a:prstGeom prst="rect">
            <a:avLst/>
          </a:prstGeom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Дивергентное мышление </a:t>
            </a:r>
          </a:p>
        </p:txBody>
      </p:sp>
      <p:sp>
        <p:nvSpPr>
          <p:cNvPr id="13" name="Стрелка вверх 12"/>
          <p:cNvSpPr/>
          <p:nvPr/>
        </p:nvSpPr>
        <p:spPr>
          <a:xfrm>
            <a:off x="3500430" y="4929198"/>
            <a:ext cx="14287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3357554" y="1928802"/>
            <a:ext cx="142876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500562" y="4572008"/>
            <a:ext cx="2214578" cy="1477328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Для проявления творчества нужна непринужденная, свободная обстановка.</a:t>
            </a:r>
          </a:p>
        </p:txBody>
      </p:sp>
      <p:sp>
        <p:nvSpPr>
          <p:cNvPr id="16" name="Стрелка вверх 15"/>
          <p:cNvSpPr/>
          <p:nvPr/>
        </p:nvSpPr>
        <p:spPr>
          <a:xfrm>
            <a:off x="5500694" y="3786190"/>
            <a:ext cx="14287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643702" y="714356"/>
            <a:ext cx="2000264" cy="1200329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Суть творчества в способности преодолевать стереотипы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786578" y="5500702"/>
            <a:ext cx="1928826" cy="1200329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на конечном этапе мыслительного синтеза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7572396" y="2000240"/>
            <a:ext cx="14287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7643834" y="4857760"/>
            <a:ext cx="14287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536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Соотношение интеллекта и креативности</a:t>
            </a:r>
          </a:p>
        </p:txBody>
      </p:sp>
      <p:sp>
        <p:nvSpPr>
          <p:cNvPr id="19" name="Облако 18"/>
          <p:cNvSpPr/>
          <p:nvPr/>
        </p:nvSpPr>
        <p:spPr>
          <a:xfrm>
            <a:off x="327558" y="2852936"/>
            <a:ext cx="4104456" cy="316835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 и креативность как единая  человеческая способность высшего плана</a:t>
            </a:r>
          </a:p>
          <a:p>
            <a:pPr algn="ctr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блако 20"/>
          <p:cNvSpPr/>
          <p:nvPr/>
        </p:nvSpPr>
        <p:spPr>
          <a:xfrm>
            <a:off x="4860032" y="2737706"/>
            <a:ext cx="3633911" cy="2952328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Абсолютная несводимость креативности к интеллекту</a:t>
            </a:r>
          </a:p>
          <a:p>
            <a:pPr algn="ctr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Выгнутая влево стрелка 27"/>
          <p:cNvSpPr/>
          <p:nvPr/>
        </p:nvSpPr>
        <p:spPr>
          <a:xfrm>
            <a:off x="1799692" y="1064407"/>
            <a:ext cx="936104" cy="1728192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Выгнутая вправо стрелка 28"/>
          <p:cNvSpPr/>
          <p:nvPr/>
        </p:nvSpPr>
        <p:spPr>
          <a:xfrm>
            <a:off x="5812891" y="1081522"/>
            <a:ext cx="864096" cy="1656184"/>
          </a:xfrm>
          <a:prstGeom prst="curvedLef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801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467600" cy="85010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Параметры креативности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6" name="Овал 5"/>
          <p:cNvSpPr/>
          <p:nvPr/>
        </p:nvSpPr>
        <p:spPr>
          <a:xfrm>
            <a:off x="2915816" y="1053344"/>
            <a:ext cx="2664296" cy="128664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оригинальность</a:t>
            </a:r>
          </a:p>
        </p:txBody>
      </p:sp>
      <p:sp>
        <p:nvSpPr>
          <p:cNvPr id="7" name="Овал 6"/>
          <p:cNvSpPr/>
          <p:nvPr/>
        </p:nvSpPr>
        <p:spPr>
          <a:xfrm>
            <a:off x="5705292" y="2321099"/>
            <a:ext cx="2716907" cy="129614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образная адаптивная гибкость </a:t>
            </a:r>
          </a:p>
        </p:txBody>
      </p:sp>
      <p:sp>
        <p:nvSpPr>
          <p:cNvPr id="8" name="Овал 7"/>
          <p:cNvSpPr/>
          <p:nvPr/>
        </p:nvSpPr>
        <p:spPr>
          <a:xfrm>
            <a:off x="343000" y="2321099"/>
            <a:ext cx="2572816" cy="129614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семантическая гибкость </a:t>
            </a:r>
          </a:p>
        </p:txBody>
      </p:sp>
      <p:sp>
        <p:nvSpPr>
          <p:cNvPr id="9" name="Овал 8"/>
          <p:cNvSpPr/>
          <p:nvPr/>
        </p:nvSpPr>
        <p:spPr>
          <a:xfrm>
            <a:off x="2895228" y="3617243"/>
            <a:ext cx="2972705" cy="129614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семантическая спонтанная гибкость </a:t>
            </a:r>
          </a:p>
        </p:txBody>
      </p:sp>
      <p:cxnSp>
        <p:nvCxnSpPr>
          <p:cNvPr id="12" name="Прямая соединительная линия 11"/>
          <p:cNvCxnSpPr>
            <a:stCxn id="6" idx="3"/>
            <a:endCxn id="8" idx="7"/>
          </p:cNvCxnSpPr>
          <p:nvPr/>
        </p:nvCxnSpPr>
        <p:spPr>
          <a:xfrm flipH="1">
            <a:off x="2539036" y="2151563"/>
            <a:ext cx="766957" cy="35935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7" idx="3"/>
            <a:endCxn id="9" idx="7"/>
          </p:cNvCxnSpPr>
          <p:nvPr/>
        </p:nvCxnSpPr>
        <p:spPr>
          <a:xfrm flipH="1">
            <a:off x="5432590" y="3427427"/>
            <a:ext cx="670584" cy="37963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8" idx="5"/>
            <a:endCxn id="9" idx="1"/>
          </p:cNvCxnSpPr>
          <p:nvPr/>
        </p:nvCxnSpPr>
        <p:spPr>
          <a:xfrm>
            <a:off x="2539036" y="3427427"/>
            <a:ext cx="791535" cy="37963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6" idx="5"/>
            <a:endCxn id="7" idx="1"/>
          </p:cNvCxnSpPr>
          <p:nvPr/>
        </p:nvCxnSpPr>
        <p:spPr>
          <a:xfrm>
            <a:off x="5189935" y="2151563"/>
            <a:ext cx="913239" cy="35935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11300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241</TotalTime>
  <Words>226</Words>
  <Application>Microsoft Office PowerPoint</Application>
  <PresentationFormat>Экран (4:3)</PresentationFormat>
  <Paragraphs>78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Презентация PowerPoint</vt:lpstr>
      <vt:lpstr>Понятие «интеллект»</vt:lpstr>
      <vt:lpstr>Презентация PowerPoint</vt:lpstr>
      <vt:lpstr>Подходы к изучению интеллекта</vt:lpstr>
      <vt:lpstr>Факторные модели интеллекта</vt:lpstr>
      <vt:lpstr>Креативность </vt:lpstr>
      <vt:lpstr>Концепции креативности</vt:lpstr>
      <vt:lpstr>Соотношение интеллекта и креативности</vt:lpstr>
      <vt:lpstr>Параметры креативности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Гостевой пользователь</cp:lastModifiedBy>
  <cp:revision>51</cp:revision>
  <dcterms:modified xsi:type="dcterms:W3CDTF">2024-02-19T17:12:07Z</dcterms:modified>
</cp:coreProperties>
</file>