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0"/>
  </p:notesMasterIdLst>
  <p:sldIdLst>
    <p:sldId id="256" r:id="rId2"/>
    <p:sldId id="289" r:id="rId3"/>
    <p:sldId id="400" r:id="rId4"/>
    <p:sldId id="387" r:id="rId5"/>
    <p:sldId id="1052" r:id="rId6"/>
    <p:sldId id="398" r:id="rId7"/>
    <p:sldId id="397" r:id="rId8"/>
    <p:sldId id="257" r:id="rId9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06A0F5-0686-4B78-877B-97B71842205C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890C03-7364-4B71-BA1C-421BE2760D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58790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6E0C06-5FE1-4F23-A7EB-1A222EB9CE1A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6E0C06-5FE1-4F23-A7EB-1A222EB9CE1A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0101E0-43CB-4683-B176-B1524CF6A626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Imagen" descr="Dibujo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 b="1" cap="none" spc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s-E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1D9BD-7399-4438-BA0B-2BE7C61BE265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D42E7-AF84-46D8-ABE0-D6E4135D00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3876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1D9BD-7399-4438-BA0B-2BE7C61BE265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D42E7-AF84-46D8-ABE0-D6E4135D00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2265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1D9BD-7399-4438-BA0B-2BE7C61BE265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D42E7-AF84-46D8-ABE0-D6E4135D00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8759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cap="none" spc="0">
                <a:ln w="18415" cmpd="sng">
                  <a:solidFill>
                    <a:srgbClr val="0066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>
                <a:ln>
                  <a:noFill/>
                </a:ln>
                <a:solidFill>
                  <a:srgbClr val="0000CC"/>
                </a:solidFill>
              </a:defRPr>
            </a:lvl1pPr>
            <a:lvl2pPr>
              <a:defRPr>
                <a:ln>
                  <a:noFill/>
                </a:ln>
                <a:solidFill>
                  <a:srgbClr val="0000CC"/>
                </a:solidFill>
              </a:defRPr>
            </a:lvl2pPr>
            <a:lvl3pPr>
              <a:defRPr>
                <a:ln>
                  <a:noFill/>
                </a:ln>
                <a:solidFill>
                  <a:srgbClr val="0000CC"/>
                </a:solidFill>
              </a:defRPr>
            </a:lvl3pPr>
            <a:lvl4pPr>
              <a:defRPr>
                <a:ln>
                  <a:noFill/>
                </a:ln>
                <a:solidFill>
                  <a:srgbClr val="0000CC"/>
                </a:solidFill>
              </a:defRPr>
            </a:lvl4pPr>
            <a:lvl5pPr>
              <a:defRPr>
                <a:ln>
                  <a:noFill/>
                </a:ln>
                <a:solidFill>
                  <a:srgbClr val="0000CC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s-E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1D9BD-7399-4438-BA0B-2BE7C61BE265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D42E7-AF84-46D8-ABE0-D6E4135D00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1945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1D9BD-7399-4438-BA0B-2BE7C61BE265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D42E7-AF84-46D8-ABE0-D6E4135D00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5169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1D9BD-7399-4438-BA0B-2BE7C61BE265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D42E7-AF84-46D8-ABE0-D6E4135D00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8374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1D9BD-7399-4438-BA0B-2BE7C61BE265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D42E7-AF84-46D8-ABE0-D6E4135D00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8858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1D9BD-7399-4438-BA0B-2BE7C61BE265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D42E7-AF84-46D8-ABE0-D6E4135D00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9520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1D9BD-7399-4438-BA0B-2BE7C61BE265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D42E7-AF84-46D8-ABE0-D6E4135D00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40623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1D9BD-7399-4438-BA0B-2BE7C61BE265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D42E7-AF84-46D8-ABE0-D6E4135D00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2677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1D9BD-7399-4438-BA0B-2BE7C61BE265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D42E7-AF84-46D8-ABE0-D6E4135D00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72253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81D9BD-7399-4438-BA0B-2BE7C61BE265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0D42E7-AF84-46D8-ABE0-D6E4135D0003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6 Imagen" descr="Dibujo.bmp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0" y="0"/>
            <a:ext cx="12192000" cy="7010400"/>
          </a:xfrm>
          <a:prstGeom prst="rect">
            <a:avLst/>
          </a:prstGeom>
          <a:gradFill flip="none" rotWithShape="1">
            <a:gsLst>
              <a:gs pos="100000">
                <a:srgbClr val="03D4A8">
                  <a:alpha val="18000"/>
                </a:srgbClr>
              </a:gs>
              <a:gs pos="25000">
                <a:srgbClr val="21D6E0">
                  <a:alpha val="23000"/>
                </a:srgbClr>
              </a:gs>
              <a:gs pos="75000">
                <a:srgbClr val="0087E6">
                  <a:alpha val="25000"/>
                </a:srgbClr>
              </a:gs>
              <a:gs pos="100000">
                <a:srgbClr val="005CBF">
                  <a:alpha val="25999"/>
                </a:srgbClr>
              </a:gs>
            </a:gsLst>
            <a:lin ang="27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s-ES" sz="1800"/>
          </a:p>
        </p:txBody>
      </p:sp>
    </p:spTree>
    <p:extLst>
      <p:ext uri="{BB962C8B-B14F-4D97-AF65-F5344CB8AC3E}">
        <p14:creationId xmlns:p14="http://schemas.microsoft.com/office/powerpoint/2010/main" val="1679084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hyperlink" Target="http://skiv.instrao.ru/bank-zadaniy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4C0F10-6C19-497A-8E77-29BD1DD488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37760" y="1122362"/>
            <a:ext cx="5730240" cy="4102963"/>
          </a:xfrm>
        </p:spPr>
        <p:txBody>
          <a:bodyPr>
            <a:normAutofit fontScale="90000"/>
          </a:bodyPr>
          <a:lstStyle/>
          <a:p>
            <a:r>
              <a:rPr lang="ru-RU" dirty="0"/>
              <a:t>Условия формирования функциональной грамотности школьников: из опыта работы инновационной площадки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9C4C447-7188-4BE0-931A-64F35B474F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570" y="1521304"/>
            <a:ext cx="3962743" cy="4102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7242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266700" indent="-266700" algn="l"/>
            <a:br>
              <a:rPr lang="ru-RU" dirty="0"/>
            </a:br>
            <a:br>
              <a:rPr lang="ru-RU" dirty="0"/>
            </a:br>
            <a:r>
              <a:rPr lang="ru-RU" dirty="0"/>
              <a:t>	</a:t>
            </a:r>
            <a:br>
              <a:rPr lang="ru-RU" altLang="ru-RU" sz="3300" dirty="0">
                <a:solidFill>
                  <a:schemeClr val="tx1"/>
                </a:solidFill>
                <a:latin typeface="+mn-lt"/>
              </a:rPr>
            </a:br>
            <a:endParaRPr lang="ru-RU" altLang="ru-RU" sz="3300" b="0" i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955343"/>
            <a:ext cx="5384800" cy="5500048"/>
          </a:xfrm>
        </p:spPr>
        <p:txBody>
          <a:bodyPr>
            <a:normAutofit/>
          </a:bodyPr>
          <a:lstStyle/>
          <a:p>
            <a:pPr marL="0" indent="538446" algn="just">
              <a:buNone/>
              <a:defRPr/>
            </a:pPr>
            <a:r>
              <a:rPr lang="ru-RU" sz="3600" b="1" dirty="0">
                <a:solidFill>
                  <a:schemeClr val="tx1"/>
                </a:solidFill>
              </a:rPr>
              <a:t>Из указа Президента России </a:t>
            </a:r>
            <a:r>
              <a:rPr lang="ru-RU" sz="3600" b="1" i="1" dirty="0">
                <a:solidFill>
                  <a:schemeClr val="tx1"/>
                </a:solidFill>
              </a:rPr>
              <a:t>от 7 мая 2018 года</a:t>
            </a:r>
            <a:r>
              <a:rPr lang="ru-RU" sz="3600" b="1" dirty="0">
                <a:solidFill>
                  <a:schemeClr val="tx1"/>
                </a:solidFill>
              </a:rPr>
              <a:t> </a:t>
            </a:r>
            <a:r>
              <a:rPr lang="ru-RU" sz="3200" dirty="0">
                <a:solidFill>
                  <a:schemeClr val="tx1"/>
                </a:solidFill>
              </a:rPr>
              <a:t>	</a:t>
            </a:r>
            <a:r>
              <a:rPr lang="ru-RU" dirty="0">
                <a:solidFill>
                  <a:schemeClr val="tx1"/>
                </a:solidFill>
              </a:rPr>
              <a:t>Правительству РФ поручено обеспечить глобальную конкурентоспособность российского образования, вхождение Российской Федерации в число 10 ведущих стран мира по качеству общего образования</a:t>
            </a:r>
            <a:r>
              <a:rPr lang="en-US" dirty="0">
                <a:solidFill>
                  <a:schemeClr val="tx1"/>
                </a:solidFill>
              </a:rPr>
              <a:t>.</a:t>
            </a:r>
            <a:endParaRPr lang="ru-RU" dirty="0">
              <a:solidFill>
                <a:srgbClr val="6C276A"/>
              </a:solidFill>
            </a:endParaRPr>
          </a:p>
          <a:p>
            <a:pPr marL="0" indent="538446">
              <a:buNone/>
              <a:defRPr/>
            </a:pPr>
            <a:endParaRPr lang="ru-RU" dirty="0">
              <a:solidFill>
                <a:srgbClr val="6C276A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600" y="2453227"/>
            <a:ext cx="5384800" cy="2819908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4D6647-AE35-4FDE-832D-22890901B1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>Какие виды функциональной грамотности существуют?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E6A7546-0726-4214-9EFF-252D47684ED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/>
              <a:t>А) читательская грамотность;</a:t>
            </a:r>
          </a:p>
          <a:p>
            <a:pPr marL="0" indent="0">
              <a:buNone/>
            </a:pPr>
            <a:r>
              <a:rPr lang="ru-RU" b="1" dirty="0"/>
              <a:t>Б) математическая грамотность;</a:t>
            </a:r>
          </a:p>
          <a:p>
            <a:pPr marL="0" indent="0">
              <a:buNone/>
            </a:pPr>
            <a:r>
              <a:rPr lang="ru-RU" b="1" dirty="0"/>
              <a:t>В) естественнонаучная грамотность;</a:t>
            </a:r>
          </a:p>
          <a:p>
            <a:pPr marL="0" indent="0">
              <a:buNone/>
            </a:pPr>
            <a:r>
              <a:rPr lang="ru-RU" dirty="0"/>
              <a:t>Г) финансовая грамотность;</a:t>
            </a:r>
          </a:p>
          <a:p>
            <a:pPr marL="0" indent="0">
              <a:buNone/>
            </a:pPr>
            <a:r>
              <a:rPr lang="ru-RU" i="1" dirty="0"/>
              <a:t>Д) глобальные компетенции;</a:t>
            </a:r>
          </a:p>
          <a:p>
            <a:pPr marL="0" indent="0">
              <a:buNone/>
            </a:pPr>
            <a:r>
              <a:rPr lang="ru-RU" i="1" dirty="0"/>
              <a:t>Е) креативность мышления.</a:t>
            </a:r>
          </a:p>
        </p:txBody>
      </p:sp>
      <p:pic>
        <p:nvPicPr>
          <p:cNvPr id="22" name="Объект 21">
            <a:extLst>
              <a:ext uri="{FF2B5EF4-FFF2-40B4-BE49-F238E27FC236}">
                <a16:creationId xmlns:a16="http://schemas.microsoft.com/office/drawing/2014/main" id="{A4632AA9-E18F-4C46-8AB0-B3425064478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7018" y="1600200"/>
            <a:ext cx="4525963" cy="4525963"/>
          </a:xfrm>
        </p:spPr>
      </p:pic>
    </p:spTree>
    <p:extLst>
      <p:ext uri="{BB962C8B-B14F-4D97-AF65-F5344CB8AC3E}">
        <p14:creationId xmlns:p14="http://schemas.microsoft.com/office/powerpoint/2010/main" val="5552638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b="1" dirty="0">
                <a:solidFill>
                  <a:srgbClr val="660066"/>
                </a:solidFill>
              </a:rPr>
              <a:t>Факторы повышения качества школьного образования:</a:t>
            </a:r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dirty="0"/>
              <a:t>Качество школьного образования в основном определяется качеством профессиональной подготовки педагогов</a:t>
            </a:r>
          </a:p>
          <a:p>
            <a:pPr marL="725316" indent="-725316" algn="r">
              <a:lnSpc>
                <a:spcPct val="80000"/>
              </a:lnSpc>
              <a:spcBef>
                <a:spcPts val="0"/>
              </a:spcBef>
              <a:buNone/>
              <a:defRPr/>
            </a:pPr>
            <a:r>
              <a:rPr lang="ru-RU" i="1" dirty="0"/>
              <a:t>(по результатам </a:t>
            </a:r>
            <a:r>
              <a:rPr lang="en-US" i="1" dirty="0"/>
              <a:t>PISA)</a:t>
            </a:r>
            <a:endParaRPr lang="ru-RU" i="1" dirty="0"/>
          </a:p>
          <a:p>
            <a:pPr marL="725316" indent="-725316">
              <a:lnSpc>
                <a:spcPct val="80000"/>
              </a:lnSpc>
              <a:defRPr/>
            </a:pPr>
            <a:endParaRPr lang="ru-RU" sz="1700" dirty="0"/>
          </a:p>
          <a:p>
            <a:pPr marL="269875" indent="-269875">
              <a:lnSpc>
                <a:spcPct val="80000"/>
              </a:lnSpc>
              <a:defRPr/>
            </a:pPr>
            <a:r>
              <a:rPr lang="ru-RU" dirty="0"/>
              <a:t>Качество </a:t>
            </a:r>
            <a:r>
              <a:rPr lang="ru-RU" dirty="0">
                <a:solidFill>
                  <a:schemeClr val="tx2"/>
                </a:solidFill>
              </a:rPr>
              <a:t>образовательных достижений школьников в основном определяется качеством учебных заданий, предлагаемых им педагогами</a:t>
            </a:r>
            <a:endParaRPr lang="en-US" dirty="0">
              <a:solidFill>
                <a:schemeClr val="tx2"/>
              </a:solidFill>
            </a:endParaRPr>
          </a:p>
          <a:p>
            <a:pPr marL="725316" indent="-725316" algn="r">
              <a:lnSpc>
                <a:spcPct val="80000"/>
              </a:lnSpc>
              <a:spcBef>
                <a:spcPts val="0"/>
              </a:spcBef>
              <a:buNone/>
              <a:defRPr/>
            </a:pPr>
            <a:r>
              <a:rPr lang="ru-RU" i="1" dirty="0"/>
              <a:t>(по результатам </a:t>
            </a:r>
            <a:r>
              <a:rPr lang="en-US" i="1" dirty="0"/>
              <a:t>ITL</a:t>
            </a:r>
            <a:r>
              <a:rPr lang="ru-RU" i="1" dirty="0"/>
              <a:t>, </a:t>
            </a:r>
            <a:r>
              <a:rPr lang="en-US" i="1" dirty="0"/>
              <a:t>PISA</a:t>
            </a:r>
            <a:r>
              <a:rPr lang="ru-RU" i="1" dirty="0"/>
              <a:t>)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6DA08E-16EC-E4F8-B4A3-B9B9CD187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linkClick r:id="rId2"/>
              </a:rPr>
              <a:t>http://skiv.instrao.ru/bank-zadaniy/</a:t>
            </a:r>
            <a:r>
              <a:rPr lang="ru-RU" b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AA7F4ED-D7F3-099D-EB7A-AA061BB3F1E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411" y="1600200"/>
            <a:ext cx="11490215" cy="5257800"/>
          </a:xfrm>
        </p:spPr>
      </p:pic>
    </p:spTree>
    <p:extLst>
      <p:ext uri="{BB962C8B-B14F-4D97-AF65-F5344CB8AC3E}">
        <p14:creationId xmlns:p14="http://schemas.microsoft.com/office/powerpoint/2010/main" val="15259276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9">
            <a:extLst>
              <a:ext uri="{FF2B5EF4-FFF2-40B4-BE49-F238E27FC236}">
                <a16:creationId xmlns:a16="http://schemas.microsoft.com/office/drawing/2014/main" id="{8A94D282-C0EB-4A8F-BA24-6C451A03B6E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563" y="1117135"/>
            <a:ext cx="10632539" cy="6163880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A5FE1F-C8A8-4635-916D-82868078B5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18255"/>
            <a:ext cx="10515600" cy="811739"/>
          </a:xfrm>
        </p:spPr>
        <p:txBody>
          <a:bodyPr/>
          <a:lstStyle/>
          <a:p>
            <a:pPr algn="ctr"/>
            <a:r>
              <a:rPr lang="ru-RU" b="1" dirty="0"/>
              <a:t>№1. Готовность педагогов.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2D4A9D2-5807-423B-8353-F2809D0BC09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88788" y="1322363"/>
            <a:ext cx="7469944" cy="4531043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Знание понятия ФГ;</a:t>
            </a:r>
          </a:p>
          <a:p>
            <a:r>
              <a:rPr lang="ru-RU" dirty="0">
                <a:solidFill>
                  <a:schemeClr val="bg1"/>
                </a:solidFill>
              </a:rPr>
              <a:t>Знание уровней и видов ФГ;</a:t>
            </a:r>
          </a:p>
          <a:p>
            <a:r>
              <a:rPr lang="ru-RU" dirty="0">
                <a:solidFill>
                  <a:schemeClr val="bg1"/>
                </a:solidFill>
              </a:rPr>
              <a:t>Владение деятельностью по формированию метапредметных УУД;</a:t>
            </a:r>
          </a:p>
          <a:p>
            <a:r>
              <a:rPr lang="ru-RU" dirty="0">
                <a:solidFill>
                  <a:schemeClr val="bg1"/>
                </a:solidFill>
              </a:rPr>
              <a:t>Знание современных образовательных технологий и методик.</a:t>
            </a:r>
          </a:p>
        </p:txBody>
      </p:sp>
    </p:spTree>
    <p:extLst>
      <p:ext uri="{BB962C8B-B14F-4D97-AF65-F5344CB8AC3E}">
        <p14:creationId xmlns:p14="http://schemas.microsoft.com/office/powerpoint/2010/main" val="29095530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15504"/>
            <a:ext cx="10515600" cy="89515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solidFill>
                  <a:srgbClr val="660066"/>
                </a:solidFill>
              </a:rPr>
              <a:t>Задачи образовательных организаций в развитии функциональной грамотности обучающихся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2013" y="1029903"/>
            <a:ext cx="11203805" cy="5544151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/>
              <a:t>Выделить специалиста</a:t>
            </a:r>
            <a:r>
              <a:rPr lang="en-US" dirty="0"/>
              <a:t>,</a:t>
            </a:r>
            <a:r>
              <a:rPr lang="ru-RU" dirty="0"/>
              <a:t> который будет курировать работу по формированию и развитию функциональной грамотности;</a:t>
            </a:r>
          </a:p>
          <a:p>
            <a:pPr algn="just"/>
            <a:r>
              <a:rPr lang="ru-RU" dirty="0"/>
              <a:t>Разработать программу по развитию функциональной грамотности; </a:t>
            </a:r>
          </a:p>
          <a:p>
            <a:pPr algn="just"/>
            <a:r>
              <a:rPr lang="ru-RU" dirty="0"/>
              <a:t>Спланировать и организовать работу по повышению квалификации учителей по разработке и использованию заданий для формирования функциональной грамотности;</a:t>
            </a:r>
          </a:p>
          <a:p>
            <a:pPr algn="just"/>
            <a:r>
              <a:rPr lang="ru-RU" dirty="0"/>
              <a:t>Изучить рекомендации по формированию функциональной грамотности, провести серию школьных семинаров, заседаний методических объединений и т.п.;</a:t>
            </a:r>
          </a:p>
          <a:p>
            <a:pPr algn="just"/>
            <a:r>
              <a:rPr lang="ru-RU" dirty="0"/>
              <a:t>Проанализировать уроки учителей школы с точки зрения формирования и развития функциональной грамотности;</a:t>
            </a:r>
          </a:p>
          <a:p>
            <a:pPr algn="just"/>
            <a:r>
              <a:rPr lang="ru-RU" dirty="0"/>
              <a:t>Активизировать методическую работу учителей</a:t>
            </a:r>
            <a:r>
              <a:rPr lang="en-US" dirty="0"/>
              <a:t>, </a:t>
            </a:r>
            <a:r>
              <a:rPr lang="ru-RU" dirty="0"/>
              <a:t>создать механизмы мотивации учителей</a:t>
            </a:r>
            <a:r>
              <a:rPr lang="en-US" dirty="0"/>
              <a:t>,</a:t>
            </a:r>
            <a:r>
              <a:rPr lang="ru-RU" dirty="0"/>
              <a:t> организации их сотрудничества и обмена опытом.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2D283B-F29D-48A0-9B57-DB70C4E0E0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Спасибо за внимание!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A33FF42-2F01-4379-84B8-12E439888C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560" y="1923757"/>
            <a:ext cx="4525963" cy="4525963"/>
          </a:xfrm>
        </p:spPr>
      </p:pic>
    </p:spTree>
    <p:extLst>
      <p:ext uri="{BB962C8B-B14F-4D97-AF65-F5344CB8AC3E}">
        <p14:creationId xmlns:p14="http://schemas.microsoft.com/office/powerpoint/2010/main" val="1386479309"/>
      </p:ext>
    </p:extLst>
  </p:cSld>
  <p:clrMapOvr>
    <a:masterClrMapping/>
  </p:clrMapOvr>
</p:sld>
</file>

<file path=ppt/theme/theme1.xml><?xml version="1.0" encoding="utf-8"?>
<a:theme xmlns:a="http://schemas.openxmlformats.org/drawingml/2006/main" name="La ment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TM02474572[[fn=Медицинский шаблон оформления]]</Template>
  <TotalTime>365</TotalTime>
  <Words>270</Words>
  <Application>Microsoft Office PowerPoint</Application>
  <PresentationFormat>Широкоэкранный</PresentationFormat>
  <Paragraphs>33</Paragraphs>
  <Slides>8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Arial</vt:lpstr>
      <vt:lpstr>Calibri</vt:lpstr>
      <vt:lpstr>La mente</vt:lpstr>
      <vt:lpstr>Условия формирования функциональной грамотности школьников: из опыта работы инновационной площадки</vt:lpstr>
      <vt:lpstr>    </vt:lpstr>
      <vt:lpstr>Какие виды функциональной грамотности существуют?</vt:lpstr>
      <vt:lpstr>Факторы повышения качества школьного образования:</vt:lpstr>
      <vt:lpstr>http://skiv.instrao.ru/bank-zadaniy/ </vt:lpstr>
      <vt:lpstr>№1. Готовность педагогов.</vt:lpstr>
      <vt:lpstr>Задачи образовательных организаций в развитии функциональной грамотности обучающихся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Мария Черникова</dc:creator>
  <cp:lastModifiedBy>Мария Черникова</cp:lastModifiedBy>
  <cp:revision>26</cp:revision>
  <dcterms:created xsi:type="dcterms:W3CDTF">2021-02-23T08:24:54Z</dcterms:created>
  <dcterms:modified xsi:type="dcterms:W3CDTF">2024-01-05T19:52:35Z</dcterms:modified>
</cp:coreProperties>
</file>