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3.jpg" ContentType="image/jpeg"/>
  <Override PartName="/ppt/media/image4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62" r:id="rId3"/>
    <p:sldId id="258" r:id="rId4"/>
    <p:sldId id="264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E3800-ED9F-4B3C-99F1-5117023CBBE0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31C50-2CA9-48E3-A778-7BC885BFC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538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D7F8-2F0B-4D64-A0D7-9AEB39B6A1C3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77FC-E1E8-485A-8CF3-E7BACEBF1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08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D7F8-2F0B-4D64-A0D7-9AEB39B6A1C3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77FC-E1E8-485A-8CF3-E7BACEBF1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877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D7F8-2F0B-4D64-A0D7-9AEB39B6A1C3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77FC-E1E8-485A-8CF3-E7BACEBF1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594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9875" y="658812"/>
            <a:ext cx="10842625" cy="619918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1F5F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1/20/2026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2231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 1" type="title">
  <p:cSld name="Титульный слайд 1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327d425bad3_5_229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11" name="Google Shape;11;g327d425bad3_5_229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12" name="Google Shape;12;g327d425bad3_5_22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grpSp>
        <p:nvGrpSpPr>
          <p:cNvPr id="13" name="Google Shape;13;g327d425bad3_5_229"/>
          <p:cNvGrpSpPr/>
          <p:nvPr/>
        </p:nvGrpSpPr>
        <p:grpSpPr>
          <a:xfrm>
            <a:off x="9829800" y="525463"/>
            <a:ext cx="2020989" cy="361951"/>
            <a:chOff x="0" y="0"/>
            <a:chExt cx="2021798" cy="362713"/>
          </a:xfrm>
        </p:grpSpPr>
        <p:pic>
          <p:nvPicPr>
            <p:cNvPr id="14" name="Google Shape;14;g327d425bad3_5_229" descr="Рисунок 4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0"/>
              <a:ext cx="275162" cy="36271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Google Shape;15;g327d425bad3_5_229"/>
            <p:cNvSpPr txBox="1"/>
            <p:nvPr/>
          </p:nvSpPr>
          <p:spPr>
            <a:xfrm>
              <a:off x="320798" y="71587"/>
              <a:ext cx="1701000" cy="277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  <a:tabLst/>
                <a:defRPr/>
              </a:pPr>
              <a:r>
                <a:rPr kumimoji="0" lang="ru-RU" sz="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МИНИСТЕРСТВО ОБРАЗОВАНИЯ </a:t>
              </a:r>
              <a:br>
                <a:rPr kumimoji="0" lang="ru-RU" sz="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SemiBold"/>
                  <a:ea typeface="Montserrat SemiBold"/>
                  <a:cs typeface="Montserrat SemiBold"/>
                  <a:sym typeface="Montserrat SemiBold"/>
                </a:rPr>
              </a:br>
              <a:r>
                <a:rPr kumimoji="0" lang="ru-RU" sz="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МОСКОВСКОЙ ОБЛАСТИ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337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>
  <p:cSld name="Заголовок и объект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8"/>
          <p:cNvSpPr txBox="1">
            <a:spLocks noGrp="1"/>
          </p:cNvSpPr>
          <p:nvPr>
            <p:ph type="title"/>
          </p:nvPr>
        </p:nvSpPr>
        <p:spPr>
          <a:xfrm>
            <a:off x="838200" y="230187"/>
            <a:ext cx="10515600" cy="1595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5032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sldNum" idx="12"/>
          </p:nvPr>
        </p:nvSpPr>
        <p:spPr>
          <a:xfrm>
            <a:off x="8610600" y="6414760"/>
            <a:ext cx="2743200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1617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831850" y="0"/>
            <a:ext cx="10515600" cy="4562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600" cy="2268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sldNum" idx="12"/>
          </p:nvPr>
        </p:nvSpPr>
        <p:spPr>
          <a:xfrm>
            <a:off x="8610600" y="6414760"/>
            <a:ext cx="2743200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3257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>
  <p:cSld name="Два объекта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title"/>
          </p:nvPr>
        </p:nvSpPr>
        <p:spPr>
          <a:xfrm>
            <a:off x="838200" y="230187"/>
            <a:ext cx="10515600" cy="1595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5032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sldNum" idx="12"/>
          </p:nvPr>
        </p:nvSpPr>
        <p:spPr>
          <a:xfrm>
            <a:off x="8610600" y="6414760"/>
            <a:ext cx="2743200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113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>
  <p:cSld name="Сравнение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None/>
              <a:defRPr sz="2400" b="1"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sldNum" idx="12"/>
          </p:nvPr>
        </p:nvSpPr>
        <p:spPr>
          <a:xfrm>
            <a:off x="8610600" y="6414760"/>
            <a:ext cx="2743200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4335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>
  <p:cSld name="Только заголовок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sldNum" idx="12"/>
          </p:nvPr>
        </p:nvSpPr>
        <p:spPr>
          <a:xfrm>
            <a:off x="8610600" y="6414760"/>
            <a:ext cx="2743200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08785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>
  <p:cSld name="Пустой слайд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3"/>
          <p:cNvSpPr txBox="1">
            <a:spLocks noGrp="1"/>
          </p:cNvSpPr>
          <p:nvPr>
            <p:ph type="sldNum" idx="12"/>
          </p:nvPr>
        </p:nvSpPr>
        <p:spPr>
          <a:xfrm>
            <a:off x="8610600" y="6414760"/>
            <a:ext cx="2743200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7042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D7F8-2F0B-4D64-A0D7-9AEB39B6A1C3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77FC-E1E8-485A-8CF3-E7BACEBF1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05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>
  <p:cSld name="Объект с подписью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title"/>
          </p:nvPr>
        </p:nvSpPr>
        <p:spPr>
          <a:xfrm>
            <a:off x="839787" y="0"/>
            <a:ext cx="3932239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201" cy="5870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  <a:defRPr sz="3200"/>
            </a:lvl1pPr>
            <a:lvl2pPr marL="914400" lvl="1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  <a:defRPr sz="3200"/>
            </a:lvl2pPr>
            <a:lvl3pPr marL="1371600" lvl="2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  <a:defRPr sz="3200"/>
            </a:lvl3pPr>
            <a:lvl4pPr marL="1828800" lvl="3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  <a:defRPr sz="3200"/>
            </a:lvl4pPr>
            <a:lvl5pPr marL="2286000" lvl="4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  <a:defRPr sz="32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ldNum" idx="12"/>
          </p:nvPr>
        </p:nvSpPr>
        <p:spPr>
          <a:xfrm>
            <a:off x="8610600" y="6414760"/>
            <a:ext cx="2743200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50489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>
  <p:cSld name="Рисунок с подписью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>
            <a:spLocks noGrp="1"/>
          </p:cNvSpPr>
          <p:nvPr>
            <p:ph type="title"/>
          </p:nvPr>
        </p:nvSpPr>
        <p:spPr>
          <a:xfrm>
            <a:off x="839787" y="0"/>
            <a:ext cx="3932239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5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9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Calibri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sldNum" idx="12"/>
          </p:nvPr>
        </p:nvSpPr>
        <p:spPr>
          <a:xfrm>
            <a:off x="8610600" y="6414760"/>
            <a:ext cx="2743200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97835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>
  <p:cSld name="Заголовок и вертикальный текст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6"/>
          <p:cNvSpPr txBox="1">
            <a:spLocks noGrp="1"/>
          </p:cNvSpPr>
          <p:nvPr>
            <p:ph type="title"/>
          </p:nvPr>
        </p:nvSpPr>
        <p:spPr>
          <a:xfrm>
            <a:off x="838200" y="230187"/>
            <a:ext cx="10515600" cy="1595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5032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sldNum" idx="12"/>
          </p:nvPr>
        </p:nvSpPr>
        <p:spPr>
          <a:xfrm>
            <a:off x="8610600" y="6414760"/>
            <a:ext cx="2743200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47637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>
  <p:cSld name="Вертикальный заголовок и текст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7"/>
          <p:cNvSpPr txBox="1">
            <a:spLocks noGrp="1"/>
          </p:cNvSpPr>
          <p:nvPr>
            <p:ph type="title"/>
          </p:nvPr>
        </p:nvSpPr>
        <p:spPr>
          <a:xfrm>
            <a:off x="8724900" y="0"/>
            <a:ext cx="2628900" cy="6542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7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6492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sldNum" idx="12"/>
          </p:nvPr>
        </p:nvSpPr>
        <p:spPr>
          <a:xfrm>
            <a:off x="8610600" y="6414760"/>
            <a:ext cx="2743200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82643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Заголовок и объект">
  <p:cSld name="4_Заголовок и объект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27d425bad3_5_15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327d425bad3_5_154"/>
          <p:cNvSpPr txBox="1">
            <a:spLocks noGrp="1"/>
          </p:cNvSpPr>
          <p:nvPr>
            <p:ph type="ftr" idx="11"/>
          </p:nvPr>
        </p:nvSpPr>
        <p:spPr>
          <a:xfrm>
            <a:off x="2271000" y="6356350"/>
            <a:ext cx="7650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82924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" sz="1200" b="0" i="0" u="none" strike="noStrike" kern="0" cap="none" spc="0" normalizeH="0" baseline="0" noProof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lang="ru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5033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D7F8-2F0B-4D64-A0D7-9AEB39B6A1C3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77FC-E1E8-485A-8CF3-E7BACEBF1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74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D7F8-2F0B-4D64-A0D7-9AEB39B6A1C3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77FC-E1E8-485A-8CF3-E7BACEBF1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828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D7F8-2F0B-4D64-A0D7-9AEB39B6A1C3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77FC-E1E8-485A-8CF3-E7BACEBF1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36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D7F8-2F0B-4D64-A0D7-9AEB39B6A1C3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77FC-E1E8-485A-8CF3-E7BACEBF1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301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D7F8-2F0B-4D64-A0D7-9AEB39B6A1C3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77FC-E1E8-485A-8CF3-E7BACEBF1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040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D7F8-2F0B-4D64-A0D7-9AEB39B6A1C3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77FC-E1E8-485A-8CF3-E7BACEBF1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651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D7F8-2F0B-4D64-A0D7-9AEB39B6A1C3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77FC-E1E8-485A-8CF3-E7BACEBF1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32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FD7F8-2F0B-4D64-A0D7-9AEB39B6A1C3}" type="datetimeFigureOut">
              <a:rPr lang="ru-RU" smtClean="0"/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C77FC-E1E8-485A-8CF3-E7BACEBF1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82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230187"/>
            <a:ext cx="10515600" cy="1595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5032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sldNum" idx="12"/>
          </p:nvPr>
        </p:nvSpPr>
        <p:spPr>
          <a:xfrm>
            <a:off x="8610600" y="6414760"/>
            <a:ext cx="2743200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71541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.me/+EJl9VqjUldo0YzM6" TargetMode="External"/><Relationship Id="rId2" Type="http://schemas.openxmlformats.org/officeDocument/2006/relationships/hyperlink" Target="https://my.mts-link.ru/j/40947613/11234234892" TargetMode="Externa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t.me/assistantsup_bot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76815" y="2790745"/>
            <a:ext cx="7423264" cy="1492845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12700" marR="5080">
              <a:lnSpc>
                <a:spcPts val="5830"/>
              </a:lnSpc>
              <a:spcBef>
                <a:spcPts val="835"/>
              </a:spcBef>
            </a:pPr>
            <a:r>
              <a:rPr lang="ru-RU" b="1" dirty="0" smtClean="0">
                <a:solidFill>
                  <a:srgbClr val="1D3052"/>
                </a:solidFill>
                <a:latin typeface="Times New Roman"/>
                <a:cs typeface="Times New Roman"/>
              </a:rPr>
              <a:t>Организация сопровождения участников проекта методическими службами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38893" y="735084"/>
            <a:ext cx="55904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1D3052"/>
                </a:solidFill>
                <a:latin typeface="Times New Roman"/>
                <a:ea typeface="+mj-ea"/>
                <a:cs typeface="Times New Roman"/>
              </a:rPr>
              <a:t>ИИ в </a:t>
            </a:r>
            <a:r>
              <a:rPr lang="ru-RU" sz="3200" b="1" spc="-10" dirty="0">
                <a:solidFill>
                  <a:srgbClr val="1D3052"/>
                </a:solidFill>
                <a:latin typeface="Times New Roman"/>
                <a:ea typeface="+mj-ea"/>
                <a:cs typeface="Times New Roman"/>
              </a:rPr>
              <a:t>школах Подмосковья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734142" y="6000758"/>
            <a:ext cx="2966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/>
              <a:t>Салыгина</a:t>
            </a:r>
            <a:r>
              <a:rPr lang="ru-RU" sz="1400" dirty="0"/>
              <a:t> Ирина Алексеевна, </a:t>
            </a:r>
            <a:r>
              <a:rPr lang="ru-RU" sz="1400" dirty="0" err="1"/>
              <a:t>к.п.н</a:t>
            </a:r>
            <a:r>
              <a:rPr lang="ru-RU" sz="1400" dirty="0"/>
              <a:t>., </a:t>
            </a:r>
            <a:endParaRPr lang="ru-RU" sz="1400" dirty="0" smtClean="0"/>
          </a:p>
          <a:p>
            <a:r>
              <a:rPr lang="ru-RU" sz="1400" dirty="0" smtClean="0"/>
              <a:t>доцент </a:t>
            </a:r>
            <a:r>
              <a:rPr lang="ru-RU" sz="1400" dirty="0"/>
              <a:t>кафедры управления,</a:t>
            </a:r>
          </a:p>
          <a:p>
            <a:r>
              <a:rPr lang="ru-RU" sz="1400" dirty="0"/>
              <a:t>советник при ректорате КУРО</a:t>
            </a:r>
          </a:p>
        </p:txBody>
      </p:sp>
    </p:spTree>
    <p:extLst>
      <p:ext uri="{BB962C8B-B14F-4D97-AF65-F5344CB8AC3E}">
        <p14:creationId xmlns:p14="http://schemas.microsoft.com/office/powerpoint/2010/main" val="1221077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02381" y="5326855"/>
            <a:ext cx="5655722" cy="52255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Учителя</a:t>
            </a:r>
            <a:r>
              <a:rPr lang="ru-RU" dirty="0" smtClean="0"/>
              <a:t>: участники проекта</a:t>
            </a:r>
            <a:endParaRPr lang="ru-RU" dirty="0"/>
          </a:p>
        </p:txBody>
      </p:sp>
      <p:sp>
        <p:nvSpPr>
          <p:cNvPr id="132" name="Google Shape;61;p14"/>
          <p:cNvSpPr/>
          <p:nvPr/>
        </p:nvSpPr>
        <p:spPr>
          <a:xfrm flipV="1">
            <a:off x="511085" y="1025124"/>
            <a:ext cx="10594801" cy="30801"/>
          </a:xfrm>
          <a:prstGeom prst="line">
            <a:avLst/>
          </a:prstGeom>
          <a:ln>
            <a:solidFill>
              <a:srgbClr val="A7A7A7"/>
            </a:solidFill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3" name="Google Shape;62;p14"/>
          <p:cNvSpPr txBox="1"/>
          <p:nvPr/>
        </p:nvSpPr>
        <p:spPr>
          <a:xfrm>
            <a:off x="435330" y="310433"/>
            <a:ext cx="11643062" cy="55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21899" tIns="121899" rIns="121899" bIns="121899">
            <a:spAutoFit/>
          </a:bodyPr>
          <a:lstStyle>
            <a:lvl1pPr>
              <a:defRPr sz="2000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ru-RU" kern="0" dirty="0" smtClean="0">
                <a:solidFill>
                  <a:srgbClr val="000000"/>
                </a:solidFill>
              </a:rPr>
              <a:t>Структура взаимодействия по использованию сервиса АП</a:t>
            </a:r>
            <a:endParaRPr kumimoji="0" lang="ru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sym typeface="Montserrat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6102381" y="2116374"/>
            <a:ext cx="5655721" cy="872837"/>
          </a:xfrm>
          <a:prstGeom prst="downArrow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ЭМС</a:t>
            </a:r>
            <a:r>
              <a:rPr lang="ru-RU" dirty="0" smtClean="0"/>
              <a:t>: ответственный методист</a:t>
            </a:r>
            <a:endParaRPr lang="ru-RU" dirty="0"/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6102381" y="3266817"/>
            <a:ext cx="5655722" cy="872837"/>
          </a:xfrm>
          <a:prstGeom prst="downArrow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Муниципалитеты</a:t>
            </a:r>
            <a:r>
              <a:rPr lang="ru-RU" dirty="0" smtClean="0"/>
              <a:t>: муниципальные координаторы (специалисты ОМСУ)</a:t>
            </a:r>
            <a:endParaRPr lang="ru-RU" dirty="0"/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6102381" y="4304125"/>
            <a:ext cx="5655722" cy="798971"/>
          </a:xfrm>
          <a:prstGeom prst="downArrow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Школы</a:t>
            </a:r>
            <a:r>
              <a:rPr lang="ru-RU" dirty="0" smtClean="0"/>
              <a:t>: школьные координаторы </a:t>
            </a:r>
            <a:r>
              <a:rPr lang="ru-RU" sz="1400" dirty="0" smtClean="0"/>
              <a:t>(</a:t>
            </a:r>
            <a:r>
              <a:rPr lang="ru-RU" sz="1400" dirty="0" err="1" smtClean="0"/>
              <a:t>зам.директора</a:t>
            </a:r>
            <a:r>
              <a:rPr lang="ru-RU" sz="1400" dirty="0"/>
              <a:t> </a:t>
            </a:r>
            <a:r>
              <a:rPr lang="ru-RU" sz="1400" dirty="0" smtClean="0"/>
              <a:t>или ответственный по приказу директора)</a:t>
            </a:r>
            <a:endParaRPr lang="ru-RU" sz="1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077982" y="2414821"/>
            <a:ext cx="2792434" cy="13726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КУРО</a:t>
            </a:r>
          </a:p>
          <a:p>
            <a:pPr algn="ctr"/>
            <a:endParaRPr lang="ru-RU" dirty="0" smtClean="0"/>
          </a:p>
          <a:p>
            <a:pPr algn="ctr"/>
            <a:r>
              <a:rPr lang="ru-RU" sz="1100" dirty="0" err="1" smtClean="0"/>
              <a:t>Салыгина</a:t>
            </a:r>
            <a:r>
              <a:rPr lang="ru-RU" sz="1100" dirty="0" smtClean="0"/>
              <a:t> И.А., </a:t>
            </a:r>
            <a:r>
              <a:rPr lang="ru-RU" sz="1100" dirty="0" err="1" smtClean="0"/>
              <a:t>к.п.н</a:t>
            </a:r>
            <a:r>
              <a:rPr lang="ru-RU" sz="1100" dirty="0" smtClean="0"/>
              <a:t>.</a:t>
            </a:r>
            <a:br>
              <a:rPr lang="ru-RU" sz="1100" dirty="0" smtClean="0"/>
            </a:br>
            <a:r>
              <a:rPr lang="ru-RU" sz="1100" dirty="0" smtClean="0"/>
              <a:t>Смирнова А.С., ведущий специалист</a:t>
            </a:r>
            <a:endParaRPr lang="ru-RU" sz="1100" dirty="0"/>
          </a:p>
        </p:txBody>
      </p:sp>
      <p:sp>
        <p:nvSpPr>
          <p:cNvPr id="19" name="Двойная стрелка вверх/вниз 18"/>
          <p:cNvSpPr/>
          <p:nvPr/>
        </p:nvSpPr>
        <p:spPr>
          <a:xfrm>
            <a:off x="2265695" y="3912042"/>
            <a:ext cx="208504" cy="679635"/>
          </a:xfrm>
          <a:prstGeom prst="up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077982" y="4703611"/>
            <a:ext cx="2792434" cy="14055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Сберобразование</a:t>
            </a:r>
            <a:endParaRPr lang="ru-RU" b="1" dirty="0"/>
          </a:p>
        </p:txBody>
      </p:sp>
      <p:sp>
        <p:nvSpPr>
          <p:cNvPr id="33" name="Двойная стрелка вверх/вниз 32"/>
          <p:cNvSpPr/>
          <p:nvPr/>
        </p:nvSpPr>
        <p:spPr>
          <a:xfrm rot="16200000">
            <a:off x="4287309" y="2602383"/>
            <a:ext cx="223864" cy="997524"/>
          </a:xfrm>
          <a:prstGeom prst="up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войная стрелка вверх/вниз 33"/>
          <p:cNvSpPr/>
          <p:nvPr/>
        </p:nvSpPr>
        <p:spPr>
          <a:xfrm rot="16200000">
            <a:off x="5405458" y="1942098"/>
            <a:ext cx="223864" cy="997524"/>
          </a:xfrm>
          <a:prstGeom prst="up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войная стрелка вверх/вниз 34"/>
          <p:cNvSpPr/>
          <p:nvPr/>
        </p:nvSpPr>
        <p:spPr>
          <a:xfrm rot="16200000">
            <a:off x="5405458" y="3092541"/>
            <a:ext cx="223864" cy="997524"/>
          </a:xfrm>
          <a:prstGeom prst="up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войная стрелка вверх/вниз 36"/>
          <p:cNvSpPr/>
          <p:nvPr/>
        </p:nvSpPr>
        <p:spPr>
          <a:xfrm rot="16200000">
            <a:off x="5405458" y="4092916"/>
            <a:ext cx="223864" cy="997524"/>
          </a:xfrm>
          <a:prstGeom prst="up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898003" y="2116374"/>
            <a:ext cx="0" cy="3863007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Двойная стрелка вверх/вниз 19"/>
          <p:cNvSpPr/>
          <p:nvPr/>
        </p:nvSpPr>
        <p:spPr>
          <a:xfrm rot="16200000">
            <a:off x="5436448" y="5089368"/>
            <a:ext cx="223864" cy="997524"/>
          </a:xfrm>
          <a:prstGeom prst="up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21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61;p14"/>
          <p:cNvSpPr/>
          <p:nvPr/>
        </p:nvSpPr>
        <p:spPr>
          <a:xfrm flipV="1">
            <a:off x="511085" y="1025124"/>
            <a:ext cx="10594801" cy="30801"/>
          </a:xfrm>
          <a:prstGeom prst="line">
            <a:avLst/>
          </a:prstGeom>
          <a:ln>
            <a:solidFill>
              <a:srgbClr val="A7A7A7"/>
            </a:solidFill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3" name="Google Shape;62;p14"/>
          <p:cNvSpPr txBox="1"/>
          <p:nvPr/>
        </p:nvSpPr>
        <p:spPr>
          <a:xfrm>
            <a:off x="435330" y="310433"/>
            <a:ext cx="6386591" cy="55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21899" tIns="121899" rIns="121899" bIns="121899">
            <a:spAutoFit/>
          </a:bodyPr>
          <a:lstStyle>
            <a:lvl1pPr>
              <a:defRPr sz="2000" b="1"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ru-RU" kern="0" noProof="0" dirty="0" smtClean="0">
                <a:solidFill>
                  <a:srgbClr val="000000"/>
                </a:solidFill>
              </a:rPr>
              <a:t>Сопровождение проекта </a:t>
            </a:r>
            <a:endParaRPr kumimoji="0" lang="ru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sym typeface="Montserra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1085" y="1254483"/>
            <a:ext cx="69331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/>
              <a:t>Реестр </a:t>
            </a:r>
            <a:r>
              <a:rPr lang="ru-RU" dirty="0" smtClean="0"/>
              <a:t>школ использующих </a:t>
            </a:r>
            <a:r>
              <a:rPr lang="ru-RU" dirty="0"/>
              <a:t>АП </a:t>
            </a:r>
            <a:r>
              <a:rPr lang="ru-RU" sz="1400" dirty="0" smtClean="0"/>
              <a:t>(ежеквартально</a:t>
            </a:r>
            <a:r>
              <a:rPr lang="ru-RU" sz="1400" dirty="0"/>
              <a:t>)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/>
              <a:t>Обучение </a:t>
            </a:r>
            <a:r>
              <a:rPr lang="ru-RU" dirty="0" smtClean="0"/>
              <a:t>методистов </a:t>
            </a:r>
            <a:r>
              <a:rPr lang="ru-RU" dirty="0" smtClean="0"/>
              <a:t>ЭМС </a:t>
            </a:r>
            <a:r>
              <a:rPr lang="ru-RU" sz="1400" dirty="0"/>
              <a:t>(</a:t>
            </a:r>
            <a:r>
              <a:rPr lang="ru-RU" sz="1400" dirty="0" smtClean="0"/>
              <a:t>февраль, </a:t>
            </a:r>
            <a:r>
              <a:rPr lang="ru-RU" sz="1400" dirty="0"/>
              <a:t>2026)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 err="1" smtClean="0"/>
              <a:t>Дашборд</a:t>
            </a:r>
            <a:r>
              <a:rPr lang="ru-RU" dirty="0" smtClean="0"/>
              <a:t> </a:t>
            </a:r>
            <a:r>
              <a:rPr lang="ru-RU" dirty="0"/>
              <a:t>для методистов </a:t>
            </a:r>
            <a:r>
              <a:rPr lang="ru-RU" dirty="0" smtClean="0"/>
              <a:t>ЭМС </a:t>
            </a:r>
            <a:r>
              <a:rPr lang="ru-RU" sz="1400" dirty="0" smtClean="0"/>
              <a:t>(2 входа на УМС)</a:t>
            </a:r>
            <a:endParaRPr lang="ru-RU" sz="1400" dirty="0"/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/>
              <a:t>Региональный чат сопровождения сервиса </a:t>
            </a:r>
            <a:r>
              <a:rPr lang="ru-RU" dirty="0" smtClean="0"/>
              <a:t>АП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Методическое сопровождение участников проекта:</a:t>
            </a:r>
          </a:p>
          <a:p>
            <a:pPr lvl="1">
              <a:spcBef>
                <a:spcPts val="600"/>
              </a:spcBef>
            </a:pPr>
            <a:endParaRPr lang="ru-RU" sz="400" dirty="0"/>
          </a:p>
          <a:p>
            <a:pPr lvl="1">
              <a:spcBef>
                <a:spcPts val="600"/>
              </a:spcBef>
            </a:pPr>
            <a:r>
              <a:rPr lang="ru-RU" sz="1600" b="1" dirty="0" smtClean="0"/>
              <a:t>Методическая мастерская «Использование метрик АП»</a:t>
            </a:r>
          </a:p>
          <a:p>
            <a:pPr lvl="1">
              <a:spcBef>
                <a:spcPts val="600"/>
              </a:spcBef>
            </a:pPr>
            <a:r>
              <a:rPr lang="ru-RU" sz="1600" dirty="0"/>
              <a:t>в </a:t>
            </a:r>
            <a:r>
              <a:rPr lang="ru-RU" sz="1600" dirty="0" smtClean="0"/>
              <a:t>15:30 - 20 и 27 января, 10 и 17 марта, 7 апреля </a:t>
            </a:r>
          </a:p>
          <a:p>
            <a:pPr lvl="1">
              <a:spcBef>
                <a:spcPts val="600"/>
              </a:spcBef>
            </a:pPr>
            <a:r>
              <a:rPr lang="ru-RU" sz="1600" dirty="0" smtClean="0"/>
              <a:t>ссылка: </a:t>
            </a:r>
            <a:r>
              <a:rPr lang="en-US" sz="1600" u="sng" dirty="0">
                <a:hlinkClick r:id="rId2"/>
              </a:rPr>
              <a:t>https://</a:t>
            </a:r>
            <a:r>
              <a:rPr lang="en-US" sz="1600" u="sng" dirty="0" smtClean="0">
                <a:hlinkClick r:id="rId2"/>
              </a:rPr>
              <a:t>my.mts-link.ru/j/40947613/11234234892</a:t>
            </a:r>
            <a:endParaRPr lang="ru-RU" sz="1600" u="sng" dirty="0" smtClean="0"/>
          </a:p>
          <a:p>
            <a:pPr lvl="1">
              <a:spcBef>
                <a:spcPts val="600"/>
              </a:spcBef>
            </a:pPr>
            <a:endParaRPr lang="ru-RU" sz="1200" i="1" dirty="0" smtClean="0"/>
          </a:p>
          <a:p>
            <a:pPr lvl="1">
              <a:spcBef>
                <a:spcPts val="600"/>
              </a:spcBef>
            </a:pPr>
            <a:r>
              <a:rPr lang="ru-RU" sz="1600" b="1" dirty="0" smtClean="0"/>
              <a:t>Мастер-классы от методистов </a:t>
            </a:r>
            <a:r>
              <a:rPr lang="ru-RU" sz="1600" b="1" dirty="0" err="1" smtClean="0"/>
              <a:t>Сберобразов</a:t>
            </a:r>
            <a:r>
              <a:rPr lang="ru-RU" b="1" dirty="0" err="1" smtClean="0"/>
              <a:t>ания</a:t>
            </a:r>
            <a:endParaRPr lang="ru-RU" b="1" dirty="0" smtClean="0"/>
          </a:p>
          <a:p>
            <a:pPr lvl="1">
              <a:spcBef>
                <a:spcPts val="600"/>
              </a:spcBef>
            </a:pPr>
            <a:r>
              <a:rPr lang="ru-RU" sz="1600" dirty="0"/>
              <a:t>в 15:30 по </a:t>
            </a:r>
            <a:r>
              <a:rPr lang="ru-RU" sz="1600" dirty="0" smtClean="0"/>
              <a:t>пятницам </a:t>
            </a:r>
            <a:r>
              <a:rPr lang="en-US" sz="1400" dirty="0" smtClean="0"/>
              <a:t>(</a:t>
            </a:r>
            <a:r>
              <a:rPr lang="ru-RU" sz="1400" dirty="0" smtClean="0"/>
              <a:t>ссылка в информационном чате) 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54430" y="246489"/>
            <a:ext cx="47798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defRPr/>
            </a:pPr>
            <a:r>
              <a:rPr lang="ru" sz="2000" b="1" kern="0" dirty="0">
                <a:solidFill>
                  <a:srgbClr val="000000"/>
                </a:solidFill>
              </a:rPr>
              <a:t>Региональный </a:t>
            </a:r>
            <a:endParaRPr lang="ru" sz="2000" b="1" kern="0" dirty="0" smtClean="0">
              <a:solidFill>
                <a:srgbClr val="000000"/>
              </a:solidFill>
            </a:endParaRPr>
          </a:p>
          <a:p>
            <a:pPr algn="ctr">
              <a:buClr>
                <a:srgbClr val="000000"/>
              </a:buClr>
              <a:defRPr/>
            </a:pPr>
            <a:r>
              <a:rPr lang="ru-RU" sz="2000" b="1" kern="0" dirty="0" smtClean="0">
                <a:solidFill>
                  <a:srgbClr val="000000"/>
                </a:solidFill>
              </a:rPr>
              <a:t>информационный </a:t>
            </a:r>
            <a:r>
              <a:rPr lang="ru-RU" sz="2000" b="1" kern="0" dirty="0">
                <a:solidFill>
                  <a:srgbClr val="000000"/>
                </a:solidFill>
              </a:rPr>
              <a:t>канал</a:t>
            </a:r>
            <a:endParaRPr lang="ru-RU" sz="2000" b="1" kern="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89025" y="1126674"/>
            <a:ext cx="3217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  <a:hlinkClick r:id="rId3"/>
              </a:rPr>
              <a:t>https</a:t>
            </a:r>
            <a:r>
              <a:rPr kumimoji="0" lang="en-US" sz="16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  <a:hlinkClick r:id="rId3"/>
              </a:rPr>
              <a:t>://t.me/+EJl9VqjUldo0YzM6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Google Shape;61;p14"/>
          <p:cNvSpPr/>
          <p:nvPr/>
        </p:nvSpPr>
        <p:spPr>
          <a:xfrm flipH="1">
            <a:off x="6966065" y="310433"/>
            <a:ext cx="44221" cy="5766170"/>
          </a:xfrm>
          <a:prstGeom prst="line">
            <a:avLst/>
          </a:prstGeom>
          <a:ln>
            <a:solidFill>
              <a:srgbClr val="A7A7A7"/>
            </a:solidFill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2002" y="1705486"/>
            <a:ext cx="2825851" cy="33981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088" y="2587934"/>
            <a:ext cx="2264021" cy="22640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444195" y="5337939"/>
            <a:ext cx="39643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Для обращений по 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техническим вопросам, относящимся к неисправностям работы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сервиса: </a:t>
            </a:r>
            <a:r>
              <a:rPr kumimoji="0" lang="ru-RU" sz="14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  <a:hlinkClick r:id="rId6"/>
              </a:rPr>
              <a:t>https</a:t>
            </a:r>
            <a:r>
              <a:rPr kumimoji="0" lang="ru-RU" sz="14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  <a:hlinkClick r:id="rId6"/>
              </a:rPr>
              <a:t>://t.me/assistantsup_bot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308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8CCCD8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166</Words>
  <Application>Microsoft Office PowerPoint</Application>
  <PresentationFormat>Широкоэкранный</PresentationFormat>
  <Paragraphs>31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3" baseType="lpstr">
      <vt:lpstr>Arial</vt:lpstr>
      <vt:lpstr>Calibri</vt:lpstr>
      <vt:lpstr>Calibri Light</vt:lpstr>
      <vt:lpstr>Microsoft Sans Serif</vt:lpstr>
      <vt:lpstr>Montserrat</vt:lpstr>
      <vt:lpstr>Montserrat SemiBold</vt:lpstr>
      <vt:lpstr>Times New Roman</vt:lpstr>
      <vt:lpstr>Wingdings</vt:lpstr>
      <vt:lpstr>Тема Office</vt:lpstr>
      <vt:lpstr>Default</vt:lpstr>
      <vt:lpstr>Организация сопровождения участников проекта методическими службами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ИИ в школах Подмосковья Организация сопровождения проекта</dc:title>
  <dc:creator>Смирнова Анна Сергеевна</dc:creator>
  <cp:lastModifiedBy>Салыгина Ирина Алексеевна</cp:lastModifiedBy>
  <cp:revision>33</cp:revision>
  <dcterms:created xsi:type="dcterms:W3CDTF">2025-09-11T11:15:50Z</dcterms:created>
  <dcterms:modified xsi:type="dcterms:W3CDTF">2026-01-20T12:48:33Z</dcterms:modified>
</cp:coreProperties>
</file>