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3"/>
  </p:notesMasterIdLst>
  <p:sldIdLst>
    <p:sldId id="1575" r:id="rId3"/>
    <p:sldId id="2890" r:id="rId4"/>
    <p:sldId id="2910" r:id="rId5"/>
    <p:sldId id="3047" r:id="rId6"/>
    <p:sldId id="3033" r:id="rId7"/>
    <p:sldId id="3057" r:id="rId8"/>
    <p:sldId id="3058" r:id="rId9"/>
    <p:sldId id="3059" r:id="rId10"/>
    <p:sldId id="3048" r:id="rId11"/>
    <p:sldId id="3049" r:id="rId12"/>
    <p:sldId id="3051" r:id="rId13"/>
    <p:sldId id="3062" r:id="rId14"/>
    <p:sldId id="3060" r:id="rId15"/>
    <p:sldId id="3061" r:id="rId16"/>
    <p:sldId id="3063" r:id="rId17"/>
    <p:sldId id="3052" r:id="rId18"/>
    <p:sldId id="3053" r:id="rId19"/>
    <p:sldId id="3054" r:id="rId20"/>
    <p:sldId id="3055" r:id="rId21"/>
    <p:sldId id="259" r:id="rId22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D75A9F4-0CE0-4B7C-8136-B7025C30DCE8}">
          <p14:sldIdLst>
            <p14:sldId id="1575"/>
            <p14:sldId id="2890"/>
            <p14:sldId id="2910"/>
            <p14:sldId id="3047"/>
            <p14:sldId id="3033"/>
            <p14:sldId id="3057"/>
            <p14:sldId id="3058"/>
            <p14:sldId id="3059"/>
            <p14:sldId id="3048"/>
            <p14:sldId id="3049"/>
            <p14:sldId id="3051"/>
            <p14:sldId id="3062"/>
            <p14:sldId id="3060"/>
            <p14:sldId id="3061"/>
            <p14:sldId id="3063"/>
            <p14:sldId id="3052"/>
            <p14:sldId id="3053"/>
            <p14:sldId id="3054"/>
            <p14:sldId id="3055"/>
            <p14:sldId id="259"/>
          </p14:sldIdLst>
        </p14:section>
        <p14:section name="Раздел по умолчанию" id="{F2679897-D1E2-4366-B156-DE379138D82B}">
          <p14:sldIdLst/>
        </p14:section>
        <p14:section name="Раздел по умолчанию" id="{20C3ED8D-AC83-4786-9D29-96ADC04436B2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D7D"/>
    <a:srgbClr val="6D6E71"/>
    <a:srgbClr val="373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1A9253-438A-4973-AB8E-F3FC8BE47F0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CCC31A-D19B-4B20-B1DC-1F6E377B332E}">
      <dgm:prSet phldrT="[Текст]"/>
      <dgm:spPr/>
      <dgm:t>
        <a:bodyPr/>
        <a:lstStyle/>
        <a:p>
          <a:r>
            <a:rPr lang="ru-RU" dirty="0" smtClean="0"/>
            <a:t>Профессиональное развитие педагогов</a:t>
          </a:r>
          <a:endParaRPr lang="ru-RU" dirty="0"/>
        </a:p>
      </dgm:t>
    </dgm:pt>
    <dgm:pt modelId="{39437EC8-CBB1-4EAB-87B7-95A77FC0B651}" type="parTrans" cxnId="{83FAC8A6-5D9A-443A-B0B3-089E991BEE77}">
      <dgm:prSet/>
      <dgm:spPr/>
      <dgm:t>
        <a:bodyPr/>
        <a:lstStyle/>
        <a:p>
          <a:endParaRPr lang="ru-RU"/>
        </a:p>
      </dgm:t>
    </dgm:pt>
    <dgm:pt modelId="{05FE9CA0-EC18-4D82-852E-A1CA47685BEB}" type="sibTrans" cxnId="{83FAC8A6-5D9A-443A-B0B3-089E991BEE77}">
      <dgm:prSet/>
      <dgm:spPr/>
      <dgm:t>
        <a:bodyPr/>
        <a:lstStyle/>
        <a:p>
          <a:endParaRPr lang="ru-RU"/>
        </a:p>
      </dgm:t>
    </dgm:pt>
    <dgm:pt modelId="{78829307-84E0-4942-AF19-C7CE52065574}">
      <dgm:prSet phldrT="[Текст]"/>
      <dgm:spPr/>
      <dgm:t>
        <a:bodyPr/>
        <a:lstStyle/>
        <a:p>
          <a:r>
            <a:rPr lang="ru-RU" dirty="0" smtClean="0"/>
            <a:t>Содержание общего образования и обеспечение качества образования</a:t>
          </a:r>
          <a:endParaRPr lang="ru-RU" dirty="0"/>
        </a:p>
      </dgm:t>
    </dgm:pt>
    <dgm:pt modelId="{0B4DEA7E-D2CD-4283-8965-1BCADE49A322}" type="parTrans" cxnId="{11D6E6C8-E8F5-4829-A33A-94246B9FA6CC}">
      <dgm:prSet/>
      <dgm:spPr/>
      <dgm:t>
        <a:bodyPr/>
        <a:lstStyle/>
        <a:p>
          <a:endParaRPr lang="ru-RU"/>
        </a:p>
      </dgm:t>
    </dgm:pt>
    <dgm:pt modelId="{95D5C441-D8C2-4A9F-A52C-97EF94127A9C}" type="sibTrans" cxnId="{11D6E6C8-E8F5-4829-A33A-94246B9FA6CC}">
      <dgm:prSet/>
      <dgm:spPr/>
      <dgm:t>
        <a:bodyPr/>
        <a:lstStyle/>
        <a:p>
          <a:endParaRPr lang="ru-RU"/>
        </a:p>
      </dgm:t>
    </dgm:pt>
    <dgm:pt modelId="{B9CCF573-6F06-4A0B-887F-0C4572BE878E}">
      <dgm:prSet phldrT="[Текст]"/>
      <dgm:spPr/>
      <dgm:t>
        <a:bodyPr/>
        <a:lstStyle/>
        <a:p>
          <a:r>
            <a:rPr lang="ru-RU" dirty="0" smtClean="0"/>
            <a:t>Инновации и развитие образования</a:t>
          </a:r>
          <a:endParaRPr lang="ru-RU" dirty="0"/>
        </a:p>
      </dgm:t>
    </dgm:pt>
    <dgm:pt modelId="{9E71A58E-13CA-4420-9C0F-B5F9F5DEFF42}" type="parTrans" cxnId="{A538713A-322C-49B2-ACB5-0FBA3986F0E8}">
      <dgm:prSet/>
      <dgm:spPr/>
      <dgm:t>
        <a:bodyPr/>
        <a:lstStyle/>
        <a:p>
          <a:endParaRPr lang="ru-RU"/>
        </a:p>
      </dgm:t>
    </dgm:pt>
    <dgm:pt modelId="{C6814C29-3AA9-49D2-9620-C620CAB62F67}" type="sibTrans" cxnId="{A538713A-322C-49B2-ACB5-0FBA3986F0E8}">
      <dgm:prSet/>
      <dgm:spPr/>
      <dgm:t>
        <a:bodyPr/>
        <a:lstStyle/>
        <a:p>
          <a:endParaRPr lang="ru-RU"/>
        </a:p>
      </dgm:t>
    </dgm:pt>
    <dgm:pt modelId="{DC17FD79-A2EA-4070-8904-A7269AEBED10}">
      <dgm:prSet/>
      <dgm:spPr/>
      <dgm:t>
        <a:bodyPr/>
        <a:lstStyle/>
        <a:p>
          <a:r>
            <a:rPr lang="ru-RU" dirty="0" smtClean="0"/>
            <a:t>Развитие способностей и талантов обучающихся</a:t>
          </a:r>
          <a:endParaRPr lang="ru-RU" dirty="0"/>
        </a:p>
      </dgm:t>
    </dgm:pt>
    <dgm:pt modelId="{D6057F0A-8C1C-41BD-9308-0F2545CD6DE3}" type="parTrans" cxnId="{E4A98261-0F29-41D8-9919-4963D907F4F7}">
      <dgm:prSet/>
      <dgm:spPr/>
      <dgm:t>
        <a:bodyPr/>
        <a:lstStyle/>
        <a:p>
          <a:endParaRPr lang="ru-RU"/>
        </a:p>
      </dgm:t>
    </dgm:pt>
    <dgm:pt modelId="{90DD6139-25AD-4135-B97E-538292FF38BC}" type="sibTrans" cxnId="{E4A98261-0F29-41D8-9919-4963D907F4F7}">
      <dgm:prSet/>
      <dgm:spPr/>
      <dgm:t>
        <a:bodyPr/>
        <a:lstStyle/>
        <a:p>
          <a:endParaRPr lang="ru-RU"/>
        </a:p>
      </dgm:t>
    </dgm:pt>
    <dgm:pt modelId="{4050F3DB-5087-4522-9FD2-27909FBAC7D2}" type="pres">
      <dgm:prSet presAssocID="{5B1A9253-438A-4973-AB8E-F3FC8BE47F0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7738E7-443B-4DAD-B1D0-2585AEC3337E}" type="pres">
      <dgm:prSet presAssocID="{5B1A9253-438A-4973-AB8E-F3FC8BE47F06}" presName="dummyMaxCanvas" presStyleCnt="0">
        <dgm:presLayoutVars/>
      </dgm:prSet>
      <dgm:spPr/>
    </dgm:pt>
    <dgm:pt modelId="{2B140B9C-7DB0-4F3E-AC6F-2117E4B0D0DF}" type="pres">
      <dgm:prSet presAssocID="{5B1A9253-438A-4973-AB8E-F3FC8BE47F06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F1133F-AB2F-4E54-ADA3-E23C810A6D68}" type="pres">
      <dgm:prSet presAssocID="{5B1A9253-438A-4973-AB8E-F3FC8BE47F06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30C86-AB9F-4047-A8EA-151AA4D93A8B}" type="pres">
      <dgm:prSet presAssocID="{5B1A9253-438A-4973-AB8E-F3FC8BE47F06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C417F1-4ADC-448E-97E7-B0C4B8261B13}" type="pres">
      <dgm:prSet presAssocID="{5B1A9253-438A-4973-AB8E-F3FC8BE47F06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2E88A5-ED0C-4830-9252-E2729975ED7F}" type="pres">
      <dgm:prSet presAssocID="{5B1A9253-438A-4973-AB8E-F3FC8BE47F06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6915DD-953C-4472-891E-94221279FBAF}" type="pres">
      <dgm:prSet presAssocID="{5B1A9253-438A-4973-AB8E-F3FC8BE47F06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0D8088-F5FC-4134-9BDF-A10CE0420C40}" type="pres">
      <dgm:prSet presAssocID="{5B1A9253-438A-4973-AB8E-F3FC8BE47F06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779F92-28E4-488C-A1A7-782916BF6CE1}" type="pres">
      <dgm:prSet presAssocID="{5B1A9253-438A-4973-AB8E-F3FC8BE47F06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B624F6-14A7-4EBD-861C-CB59D008A7DA}" type="pres">
      <dgm:prSet presAssocID="{5B1A9253-438A-4973-AB8E-F3FC8BE47F06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560A20-D321-4652-AD35-876C4C043838}" type="pres">
      <dgm:prSet presAssocID="{5B1A9253-438A-4973-AB8E-F3FC8BE47F06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779B1F-BC61-4402-A97F-2384114CDB7E}" type="pres">
      <dgm:prSet presAssocID="{5B1A9253-438A-4973-AB8E-F3FC8BE47F06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F0B175-0442-4F07-89BF-70D815020197}" type="presOf" srcId="{B9CCF573-6F06-4A0B-887F-0C4572BE878E}" destId="{F8E30C86-AB9F-4047-A8EA-151AA4D93A8B}" srcOrd="0" destOrd="0" presId="urn:microsoft.com/office/officeart/2005/8/layout/vProcess5"/>
    <dgm:cxn modelId="{CAFC45C4-009D-4ED9-A566-A3884DA62860}" type="presOf" srcId="{05FE9CA0-EC18-4D82-852E-A1CA47685BEB}" destId="{042E88A5-ED0C-4830-9252-E2729975ED7F}" srcOrd="0" destOrd="0" presId="urn:microsoft.com/office/officeart/2005/8/layout/vProcess5"/>
    <dgm:cxn modelId="{0D42918B-75E9-400A-A15E-AD5C6C51E79D}" type="presOf" srcId="{AECCC31A-D19B-4B20-B1DC-1F6E377B332E}" destId="{2B140B9C-7DB0-4F3E-AC6F-2117E4B0D0DF}" srcOrd="0" destOrd="0" presId="urn:microsoft.com/office/officeart/2005/8/layout/vProcess5"/>
    <dgm:cxn modelId="{612A709E-FABD-48BF-9297-933630DC01BD}" type="presOf" srcId="{DC17FD79-A2EA-4070-8904-A7269AEBED10}" destId="{CE779B1F-BC61-4402-A97F-2384114CDB7E}" srcOrd="1" destOrd="0" presId="urn:microsoft.com/office/officeart/2005/8/layout/vProcess5"/>
    <dgm:cxn modelId="{328BCD8E-FA0D-4AE8-95E5-A590C776C7DF}" type="presOf" srcId="{78829307-84E0-4942-AF19-C7CE52065574}" destId="{87B624F6-14A7-4EBD-861C-CB59D008A7DA}" srcOrd="1" destOrd="0" presId="urn:microsoft.com/office/officeart/2005/8/layout/vProcess5"/>
    <dgm:cxn modelId="{83FAC8A6-5D9A-443A-B0B3-089E991BEE77}" srcId="{5B1A9253-438A-4973-AB8E-F3FC8BE47F06}" destId="{AECCC31A-D19B-4B20-B1DC-1F6E377B332E}" srcOrd="0" destOrd="0" parTransId="{39437EC8-CBB1-4EAB-87B7-95A77FC0B651}" sibTransId="{05FE9CA0-EC18-4D82-852E-A1CA47685BEB}"/>
    <dgm:cxn modelId="{BBF1B057-C4E2-4919-A579-331AD51DAC04}" type="presOf" srcId="{78829307-84E0-4942-AF19-C7CE52065574}" destId="{B0F1133F-AB2F-4E54-ADA3-E23C810A6D68}" srcOrd="0" destOrd="0" presId="urn:microsoft.com/office/officeart/2005/8/layout/vProcess5"/>
    <dgm:cxn modelId="{E4A98261-0F29-41D8-9919-4963D907F4F7}" srcId="{5B1A9253-438A-4973-AB8E-F3FC8BE47F06}" destId="{DC17FD79-A2EA-4070-8904-A7269AEBED10}" srcOrd="3" destOrd="0" parTransId="{D6057F0A-8C1C-41BD-9308-0F2545CD6DE3}" sibTransId="{90DD6139-25AD-4135-B97E-538292FF38BC}"/>
    <dgm:cxn modelId="{A538713A-322C-49B2-ACB5-0FBA3986F0E8}" srcId="{5B1A9253-438A-4973-AB8E-F3FC8BE47F06}" destId="{B9CCF573-6F06-4A0B-887F-0C4572BE878E}" srcOrd="2" destOrd="0" parTransId="{9E71A58E-13CA-4420-9C0F-B5F9F5DEFF42}" sibTransId="{C6814C29-3AA9-49D2-9620-C620CAB62F67}"/>
    <dgm:cxn modelId="{FC9B8D9D-7B80-4DEC-94C1-690E75E02AE5}" type="presOf" srcId="{DC17FD79-A2EA-4070-8904-A7269AEBED10}" destId="{C6C417F1-4ADC-448E-97E7-B0C4B8261B13}" srcOrd="0" destOrd="0" presId="urn:microsoft.com/office/officeart/2005/8/layout/vProcess5"/>
    <dgm:cxn modelId="{11D6E6C8-E8F5-4829-A33A-94246B9FA6CC}" srcId="{5B1A9253-438A-4973-AB8E-F3FC8BE47F06}" destId="{78829307-84E0-4942-AF19-C7CE52065574}" srcOrd="1" destOrd="0" parTransId="{0B4DEA7E-D2CD-4283-8965-1BCADE49A322}" sibTransId="{95D5C441-D8C2-4A9F-A52C-97EF94127A9C}"/>
    <dgm:cxn modelId="{1063347D-438E-4C1B-B725-900AE00ABBE2}" type="presOf" srcId="{95D5C441-D8C2-4A9F-A52C-97EF94127A9C}" destId="{3C6915DD-953C-4472-891E-94221279FBAF}" srcOrd="0" destOrd="0" presId="urn:microsoft.com/office/officeart/2005/8/layout/vProcess5"/>
    <dgm:cxn modelId="{AB7E64C3-FE33-4D1A-986C-88B7E3F4DF01}" type="presOf" srcId="{AECCC31A-D19B-4B20-B1DC-1F6E377B332E}" destId="{01779F92-28E4-488C-A1A7-782916BF6CE1}" srcOrd="1" destOrd="0" presId="urn:microsoft.com/office/officeart/2005/8/layout/vProcess5"/>
    <dgm:cxn modelId="{C1EF1468-027D-4799-88C3-A5824FE47AD2}" type="presOf" srcId="{C6814C29-3AA9-49D2-9620-C620CAB62F67}" destId="{620D8088-F5FC-4134-9BDF-A10CE0420C40}" srcOrd="0" destOrd="0" presId="urn:microsoft.com/office/officeart/2005/8/layout/vProcess5"/>
    <dgm:cxn modelId="{29DE66C3-4539-4209-B36F-0179DA1A0342}" type="presOf" srcId="{5B1A9253-438A-4973-AB8E-F3FC8BE47F06}" destId="{4050F3DB-5087-4522-9FD2-27909FBAC7D2}" srcOrd="0" destOrd="0" presId="urn:microsoft.com/office/officeart/2005/8/layout/vProcess5"/>
    <dgm:cxn modelId="{CFC54E77-1163-436F-BEEB-2D1CD9DEED87}" type="presOf" srcId="{B9CCF573-6F06-4A0B-887F-0C4572BE878E}" destId="{BB560A20-D321-4652-AD35-876C4C043838}" srcOrd="1" destOrd="0" presId="urn:microsoft.com/office/officeart/2005/8/layout/vProcess5"/>
    <dgm:cxn modelId="{BBC6CF94-530C-4A43-8FA3-0CF1FDE00398}" type="presParOf" srcId="{4050F3DB-5087-4522-9FD2-27909FBAC7D2}" destId="{6D7738E7-443B-4DAD-B1D0-2585AEC3337E}" srcOrd="0" destOrd="0" presId="urn:microsoft.com/office/officeart/2005/8/layout/vProcess5"/>
    <dgm:cxn modelId="{67EDDAF6-8CD6-4F37-B07A-F57CEEE42846}" type="presParOf" srcId="{4050F3DB-5087-4522-9FD2-27909FBAC7D2}" destId="{2B140B9C-7DB0-4F3E-AC6F-2117E4B0D0DF}" srcOrd="1" destOrd="0" presId="urn:microsoft.com/office/officeart/2005/8/layout/vProcess5"/>
    <dgm:cxn modelId="{FD846C2B-5CE7-43DE-B9C1-B489FB7B2745}" type="presParOf" srcId="{4050F3DB-5087-4522-9FD2-27909FBAC7D2}" destId="{B0F1133F-AB2F-4E54-ADA3-E23C810A6D68}" srcOrd="2" destOrd="0" presId="urn:microsoft.com/office/officeart/2005/8/layout/vProcess5"/>
    <dgm:cxn modelId="{1F7A4420-5F20-4770-AA86-FF8560D97DE9}" type="presParOf" srcId="{4050F3DB-5087-4522-9FD2-27909FBAC7D2}" destId="{F8E30C86-AB9F-4047-A8EA-151AA4D93A8B}" srcOrd="3" destOrd="0" presId="urn:microsoft.com/office/officeart/2005/8/layout/vProcess5"/>
    <dgm:cxn modelId="{2F436CA5-35CF-47CE-A382-F2915D7DCC68}" type="presParOf" srcId="{4050F3DB-5087-4522-9FD2-27909FBAC7D2}" destId="{C6C417F1-4ADC-448E-97E7-B0C4B8261B13}" srcOrd="4" destOrd="0" presId="urn:microsoft.com/office/officeart/2005/8/layout/vProcess5"/>
    <dgm:cxn modelId="{C3CCC491-2237-4A56-AA19-61C37925B415}" type="presParOf" srcId="{4050F3DB-5087-4522-9FD2-27909FBAC7D2}" destId="{042E88A5-ED0C-4830-9252-E2729975ED7F}" srcOrd="5" destOrd="0" presId="urn:microsoft.com/office/officeart/2005/8/layout/vProcess5"/>
    <dgm:cxn modelId="{CD49E660-2850-4A59-9734-E5EBA0790FD2}" type="presParOf" srcId="{4050F3DB-5087-4522-9FD2-27909FBAC7D2}" destId="{3C6915DD-953C-4472-891E-94221279FBAF}" srcOrd="6" destOrd="0" presId="urn:microsoft.com/office/officeart/2005/8/layout/vProcess5"/>
    <dgm:cxn modelId="{4F4F509B-42BB-4DD7-9AFB-18CC4757D7EA}" type="presParOf" srcId="{4050F3DB-5087-4522-9FD2-27909FBAC7D2}" destId="{620D8088-F5FC-4134-9BDF-A10CE0420C40}" srcOrd="7" destOrd="0" presId="urn:microsoft.com/office/officeart/2005/8/layout/vProcess5"/>
    <dgm:cxn modelId="{4E863D4C-F16B-42B1-A3A4-4F5821EE28CD}" type="presParOf" srcId="{4050F3DB-5087-4522-9FD2-27909FBAC7D2}" destId="{01779F92-28E4-488C-A1A7-782916BF6CE1}" srcOrd="8" destOrd="0" presId="urn:microsoft.com/office/officeart/2005/8/layout/vProcess5"/>
    <dgm:cxn modelId="{33300051-0ADC-4ACA-BB34-96F248AF0CE0}" type="presParOf" srcId="{4050F3DB-5087-4522-9FD2-27909FBAC7D2}" destId="{87B624F6-14A7-4EBD-861C-CB59D008A7DA}" srcOrd="9" destOrd="0" presId="urn:microsoft.com/office/officeart/2005/8/layout/vProcess5"/>
    <dgm:cxn modelId="{90199987-2B21-4F41-A74A-EEFCB36D14A2}" type="presParOf" srcId="{4050F3DB-5087-4522-9FD2-27909FBAC7D2}" destId="{BB560A20-D321-4652-AD35-876C4C043838}" srcOrd="10" destOrd="0" presId="urn:microsoft.com/office/officeart/2005/8/layout/vProcess5"/>
    <dgm:cxn modelId="{6B88D804-3A17-41BF-9831-C4D4830AB2DA}" type="presParOf" srcId="{4050F3DB-5087-4522-9FD2-27909FBAC7D2}" destId="{CE779B1F-BC61-4402-A97F-2384114CDB7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F63BB1-BDDD-4689-AD21-21C195D8F61E}" type="doc">
      <dgm:prSet loTypeId="urn:microsoft.com/office/officeart/2008/layout/PictureAccent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F3C73C-6561-4A91-9AA9-AC24A8B52272}">
      <dgm:prSet phldrT="[Текст]"/>
      <dgm:spPr/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Цель: оценка эффективности работы муниципальных методических служб (далее – ММС) на основе стандарта деятельности муниципальных методических служб Московской области «Умная методическая служба» (далее – УМС)</a:t>
          </a:r>
          <a:endParaRPr lang="ru-RU" dirty="0"/>
        </a:p>
      </dgm:t>
    </dgm:pt>
    <dgm:pt modelId="{DEF9495B-1D17-4E60-955B-119F08F6969D}" type="parTrans" cxnId="{42DF8B81-F3CF-4C53-9DEB-A46456695C22}">
      <dgm:prSet/>
      <dgm:spPr/>
      <dgm:t>
        <a:bodyPr/>
        <a:lstStyle/>
        <a:p>
          <a:endParaRPr lang="ru-RU"/>
        </a:p>
      </dgm:t>
    </dgm:pt>
    <dgm:pt modelId="{CDA73C76-37BB-420D-9AB9-DB3F75B8CDA6}" type="sibTrans" cxnId="{42DF8B81-F3CF-4C53-9DEB-A46456695C22}">
      <dgm:prSet/>
      <dgm:spPr/>
      <dgm:t>
        <a:bodyPr/>
        <a:lstStyle/>
        <a:p>
          <a:endParaRPr lang="ru-RU"/>
        </a:p>
      </dgm:t>
    </dgm:pt>
    <dgm:pt modelId="{E34217A9-56B0-4784-BAC5-BD7E092E5CF4}">
      <dgm:prSet phldrT="[Текст]"/>
      <dgm:spPr/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Определение эффективности управленческих и методических решений, направленных на стандартизацию деятельности ММС в рамках проекта «УМС»</a:t>
          </a:r>
          <a:endParaRPr lang="ru-RU" dirty="0"/>
        </a:p>
      </dgm:t>
    </dgm:pt>
    <dgm:pt modelId="{2037DD15-4652-4FB4-9C22-7CE4453A07F7}" type="parTrans" cxnId="{6E87B147-B3FF-4D21-BF60-C6A5A310616A}">
      <dgm:prSet/>
      <dgm:spPr/>
      <dgm:t>
        <a:bodyPr/>
        <a:lstStyle/>
        <a:p>
          <a:endParaRPr lang="ru-RU"/>
        </a:p>
      </dgm:t>
    </dgm:pt>
    <dgm:pt modelId="{E92F8F27-382A-4A59-9A8E-6012D50D5DB5}" type="sibTrans" cxnId="{6E87B147-B3FF-4D21-BF60-C6A5A310616A}">
      <dgm:prSet/>
      <dgm:spPr/>
      <dgm:t>
        <a:bodyPr/>
        <a:lstStyle/>
        <a:p>
          <a:endParaRPr lang="ru-RU"/>
        </a:p>
      </dgm:t>
    </dgm:pt>
    <dgm:pt modelId="{4DD8BEE8-8F22-4738-B7A0-E811CB269953}">
      <dgm:prSet/>
      <dgm:spPr/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Установление готовности к использованию единой структуры сайтов ММС, обеспечивающих реализацию обязательных для всех целей и задач, принципов и направлений деятельности</a:t>
          </a:r>
          <a:endParaRPr lang="ru-RU" dirty="0"/>
        </a:p>
      </dgm:t>
    </dgm:pt>
    <dgm:pt modelId="{5B7DB6BE-D0EE-472C-AA24-6B8D21D2C4C8}" type="parTrans" cxnId="{54C910DB-0FED-48C9-80B7-C931F7FA3BA3}">
      <dgm:prSet/>
      <dgm:spPr/>
      <dgm:t>
        <a:bodyPr/>
        <a:lstStyle/>
        <a:p>
          <a:endParaRPr lang="ru-RU"/>
        </a:p>
      </dgm:t>
    </dgm:pt>
    <dgm:pt modelId="{36B0CBDA-0ED3-4FD6-8CEB-AA939E21884F}" type="sibTrans" cxnId="{54C910DB-0FED-48C9-80B7-C931F7FA3BA3}">
      <dgm:prSet/>
      <dgm:spPr/>
      <dgm:t>
        <a:bodyPr/>
        <a:lstStyle/>
        <a:p>
          <a:endParaRPr lang="ru-RU"/>
        </a:p>
      </dgm:t>
    </dgm:pt>
    <dgm:pt modelId="{B9283AD8-BF00-4C7E-B0F8-DE4F9C17AF54}">
      <dgm:prSet/>
      <dgm:spPr/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Повышение эффективности управленческих решений по организации деятельности ММС на региональном уровне</a:t>
          </a:r>
          <a:endParaRPr lang="ru-RU" dirty="0"/>
        </a:p>
      </dgm:t>
    </dgm:pt>
    <dgm:pt modelId="{6B4EC04B-4C96-4084-A0CF-2B9115C3E5B8}" type="parTrans" cxnId="{BBCBAECD-BFDE-4824-9C2B-32B6AB09AEDA}">
      <dgm:prSet/>
      <dgm:spPr/>
      <dgm:t>
        <a:bodyPr/>
        <a:lstStyle/>
        <a:p>
          <a:endParaRPr lang="ru-RU"/>
        </a:p>
      </dgm:t>
    </dgm:pt>
    <dgm:pt modelId="{F145EF8E-5F2C-47FA-8087-DD10F583A9A4}" type="sibTrans" cxnId="{BBCBAECD-BFDE-4824-9C2B-32B6AB09AEDA}">
      <dgm:prSet/>
      <dgm:spPr/>
      <dgm:t>
        <a:bodyPr/>
        <a:lstStyle/>
        <a:p>
          <a:endParaRPr lang="ru-RU"/>
        </a:p>
      </dgm:t>
    </dgm:pt>
    <dgm:pt modelId="{BC08EB59-B84E-4FF6-8814-0CCFFC6590DD}" type="pres">
      <dgm:prSet presAssocID="{93F63BB1-BDDD-4689-AD21-21C195D8F61E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C3EF27C-F3A6-452E-A3C6-4EC780C3C5E8}" type="pres">
      <dgm:prSet presAssocID="{A1F3C73C-6561-4A91-9AA9-AC24A8B52272}" presName="root" presStyleCnt="0">
        <dgm:presLayoutVars>
          <dgm:chMax/>
          <dgm:chPref val="4"/>
        </dgm:presLayoutVars>
      </dgm:prSet>
      <dgm:spPr/>
    </dgm:pt>
    <dgm:pt modelId="{95BABA88-6D0E-44B8-BF15-E08C0B24E00F}" type="pres">
      <dgm:prSet presAssocID="{A1F3C73C-6561-4A91-9AA9-AC24A8B52272}" presName="rootComposite" presStyleCnt="0">
        <dgm:presLayoutVars/>
      </dgm:prSet>
      <dgm:spPr/>
    </dgm:pt>
    <dgm:pt modelId="{02DC183E-F518-4FB7-A25C-F2E762D1C2AC}" type="pres">
      <dgm:prSet presAssocID="{A1F3C73C-6561-4A91-9AA9-AC24A8B52272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7EDC20AE-893B-4F81-8B8A-2767E4770BBC}" type="pres">
      <dgm:prSet presAssocID="{A1F3C73C-6561-4A91-9AA9-AC24A8B52272}" presName="childShape" presStyleCnt="0">
        <dgm:presLayoutVars>
          <dgm:chMax val="0"/>
          <dgm:chPref val="0"/>
        </dgm:presLayoutVars>
      </dgm:prSet>
      <dgm:spPr/>
    </dgm:pt>
    <dgm:pt modelId="{A3FDD349-EE34-4587-88FB-4BAA4E7F72AB}" type="pres">
      <dgm:prSet presAssocID="{E34217A9-56B0-4784-BAC5-BD7E092E5CF4}" presName="childComposite" presStyleCnt="0">
        <dgm:presLayoutVars>
          <dgm:chMax val="0"/>
          <dgm:chPref val="0"/>
        </dgm:presLayoutVars>
      </dgm:prSet>
      <dgm:spPr/>
    </dgm:pt>
    <dgm:pt modelId="{B3A47BE2-A9D8-45D8-A725-9180E53A5B20}" type="pres">
      <dgm:prSet presAssocID="{E34217A9-56B0-4784-BAC5-BD7E092E5CF4}" presName="Image" presStyleLbl="node1" presStyleIdx="0" presStyleCnt="3"/>
      <dgm:spPr/>
    </dgm:pt>
    <dgm:pt modelId="{39BD8FFF-2318-48A6-882B-56BCD0528F85}" type="pres">
      <dgm:prSet presAssocID="{E34217A9-56B0-4784-BAC5-BD7E092E5CF4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29EEA3-E861-4934-8C19-ED382B3BBBD4}" type="pres">
      <dgm:prSet presAssocID="{4DD8BEE8-8F22-4738-B7A0-E811CB269953}" presName="childComposite" presStyleCnt="0">
        <dgm:presLayoutVars>
          <dgm:chMax val="0"/>
          <dgm:chPref val="0"/>
        </dgm:presLayoutVars>
      </dgm:prSet>
      <dgm:spPr/>
    </dgm:pt>
    <dgm:pt modelId="{CD3B01E6-708B-494E-9609-CDC1AAA37C75}" type="pres">
      <dgm:prSet presAssocID="{4DD8BEE8-8F22-4738-B7A0-E811CB269953}" presName="Image" presStyleLbl="node1" presStyleIdx="1" presStyleCnt="3"/>
      <dgm:spPr/>
    </dgm:pt>
    <dgm:pt modelId="{38B376C8-D9EA-42D9-9C85-067CC46DFAAD}" type="pres">
      <dgm:prSet presAssocID="{4DD8BEE8-8F22-4738-B7A0-E811CB269953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6A0EE4-624D-487A-8230-5A376CA57C1E}" type="pres">
      <dgm:prSet presAssocID="{B9283AD8-BF00-4C7E-B0F8-DE4F9C17AF54}" presName="childComposite" presStyleCnt="0">
        <dgm:presLayoutVars>
          <dgm:chMax val="0"/>
          <dgm:chPref val="0"/>
        </dgm:presLayoutVars>
      </dgm:prSet>
      <dgm:spPr/>
    </dgm:pt>
    <dgm:pt modelId="{CA326E70-7370-4CBA-BBE8-98011A5B1DA5}" type="pres">
      <dgm:prSet presAssocID="{B9283AD8-BF00-4C7E-B0F8-DE4F9C17AF54}" presName="Image" presStyleLbl="node1" presStyleIdx="2" presStyleCnt="3"/>
      <dgm:spPr/>
    </dgm:pt>
    <dgm:pt modelId="{8912A83F-F5E0-4F88-B0D2-D133DBDD6D68}" type="pres">
      <dgm:prSet presAssocID="{B9283AD8-BF00-4C7E-B0F8-DE4F9C17AF54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DF8B81-F3CF-4C53-9DEB-A46456695C22}" srcId="{93F63BB1-BDDD-4689-AD21-21C195D8F61E}" destId="{A1F3C73C-6561-4A91-9AA9-AC24A8B52272}" srcOrd="0" destOrd="0" parTransId="{DEF9495B-1D17-4E60-955B-119F08F6969D}" sibTransId="{CDA73C76-37BB-420D-9AB9-DB3F75B8CDA6}"/>
    <dgm:cxn modelId="{53E39C9B-4B48-4DC2-B315-5C25E34B91BB}" type="presOf" srcId="{4DD8BEE8-8F22-4738-B7A0-E811CB269953}" destId="{38B376C8-D9EA-42D9-9C85-067CC46DFAAD}" srcOrd="0" destOrd="0" presId="urn:microsoft.com/office/officeart/2008/layout/PictureAccentList"/>
    <dgm:cxn modelId="{F65F0FCB-1185-4C2B-950B-8934A6E07886}" type="presOf" srcId="{A1F3C73C-6561-4A91-9AA9-AC24A8B52272}" destId="{02DC183E-F518-4FB7-A25C-F2E762D1C2AC}" srcOrd="0" destOrd="0" presId="urn:microsoft.com/office/officeart/2008/layout/PictureAccentList"/>
    <dgm:cxn modelId="{D48151EE-6E61-439B-B764-448222EBD0C5}" type="presOf" srcId="{B9283AD8-BF00-4C7E-B0F8-DE4F9C17AF54}" destId="{8912A83F-F5E0-4F88-B0D2-D133DBDD6D68}" srcOrd="0" destOrd="0" presId="urn:microsoft.com/office/officeart/2008/layout/PictureAccentList"/>
    <dgm:cxn modelId="{DAF0D99E-E4F6-48C4-A854-C4347E187984}" type="presOf" srcId="{E34217A9-56B0-4784-BAC5-BD7E092E5CF4}" destId="{39BD8FFF-2318-48A6-882B-56BCD0528F85}" srcOrd="0" destOrd="0" presId="urn:microsoft.com/office/officeart/2008/layout/PictureAccentList"/>
    <dgm:cxn modelId="{54C910DB-0FED-48C9-80B7-C931F7FA3BA3}" srcId="{A1F3C73C-6561-4A91-9AA9-AC24A8B52272}" destId="{4DD8BEE8-8F22-4738-B7A0-E811CB269953}" srcOrd="1" destOrd="0" parTransId="{5B7DB6BE-D0EE-472C-AA24-6B8D21D2C4C8}" sibTransId="{36B0CBDA-0ED3-4FD6-8CEB-AA939E21884F}"/>
    <dgm:cxn modelId="{6E87B147-B3FF-4D21-BF60-C6A5A310616A}" srcId="{A1F3C73C-6561-4A91-9AA9-AC24A8B52272}" destId="{E34217A9-56B0-4784-BAC5-BD7E092E5CF4}" srcOrd="0" destOrd="0" parTransId="{2037DD15-4652-4FB4-9C22-7CE4453A07F7}" sibTransId="{E92F8F27-382A-4A59-9A8E-6012D50D5DB5}"/>
    <dgm:cxn modelId="{BBCBAECD-BFDE-4824-9C2B-32B6AB09AEDA}" srcId="{A1F3C73C-6561-4A91-9AA9-AC24A8B52272}" destId="{B9283AD8-BF00-4C7E-B0F8-DE4F9C17AF54}" srcOrd="2" destOrd="0" parTransId="{6B4EC04B-4C96-4084-A0CF-2B9115C3E5B8}" sibTransId="{F145EF8E-5F2C-47FA-8087-DD10F583A9A4}"/>
    <dgm:cxn modelId="{F0117639-6261-45CF-A9D5-36F04FE07E63}" type="presOf" srcId="{93F63BB1-BDDD-4689-AD21-21C195D8F61E}" destId="{BC08EB59-B84E-4FF6-8814-0CCFFC6590DD}" srcOrd="0" destOrd="0" presId="urn:microsoft.com/office/officeart/2008/layout/PictureAccentList"/>
    <dgm:cxn modelId="{DB940154-5630-4A4C-9B32-5A5B0BE374F3}" type="presParOf" srcId="{BC08EB59-B84E-4FF6-8814-0CCFFC6590DD}" destId="{FC3EF27C-F3A6-452E-A3C6-4EC780C3C5E8}" srcOrd="0" destOrd="0" presId="urn:microsoft.com/office/officeart/2008/layout/PictureAccentList"/>
    <dgm:cxn modelId="{E65E1128-0432-4098-ABFB-9296C9B2A1C7}" type="presParOf" srcId="{FC3EF27C-F3A6-452E-A3C6-4EC780C3C5E8}" destId="{95BABA88-6D0E-44B8-BF15-E08C0B24E00F}" srcOrd="0" destOrd="0" presId="urn:microsoft.com/office/officeart/2008/layout/PictureAccentList"/>
    <dgm:cxn modelId="{C1F4470B-BFE4-4E39-B1AB-64C12CD3CE85}" type="presParOf" srcId="{95BABA88-6D0E-44B8-BF15-E08C0B24E00F}" destId="{02DC183E-F518-4FB7-A25C-F2E762D1C2AC}" srcOrd="0" destOrd="0" presId="urn:microsoft.com/office/officeart/2008/layout/PictureAccentList"/>
    <dgm:cxn modelId="{1AB2F5B7-E8AA-4C89-8119-9AD0CDA2EBD6}" type="presParOf" srcId="{FC3EF27C-F3A6-452E-A3C6-4EC780C3C5E8}" destId="{7EDC20AE-893B-4F81-8B8A-2767E4770BBC}" srcOrd="1" destOrd="0" presId="urn:microsoft.com/office/officeart/2008/layout/PictureAccentList"/>
    <dgm:cxn modelId="{491CCBAE-50D9-42D4-801B-9BA196085A5D}" type="presParOf" srcId="{7EDC20AE-893B-4F81-8B8A-2767E4770BBC}" destId="{A3FDD349-EE34-4587-88FB-4BAA4E7F72AB}" srcOrd="0" destOrd="0" presId="urn:microsoft.com/office/officeart/2008/layout/PictureAccentList"/>
    <dgm:cxn modelId="{81F3AA4A-08CB-4A46-90A9-6A9210C58694}" type="presParOf" srcId="{A3FDD349-EE34-4587-88FB-4BAA4E7F72AB}" destId="{B3A47BE2-A9D8-45D8-A725-9180E53A5B20}" srcOrd="0" destOrd="0" presId="urn:microsoft.com/office/officeart/2008/layout/PictureAccentList"/>
    <dgm:cxn modelId="{4E19BCA8-2A86-4055-98F0-67F1877CD137}" type="presParOf" srcId="{A3FDD349-EE34-4587-88FB-4BAA4E7F72AB}" destId="{39BD8FFF-2318-48A6-882B-56BCD0528F85}" srcOrd="1" destOrd="0" presId="urn:microsoft.com/office/officeart/2008/layout/PictureAccentList"/>
    <dgm:cxn modelId="{843D731F-5CD7-47E1-9613-4D4D1F437ABF}" type="presParOf" srcId="{7EDC20AE-893B-4F81-8B8A-2767E4770BBC}" destId="{3A29EEA3-E861-4934-8C19-ED382B3BBBD4}" srcOrd="1" destOrd="0" presId="urn:microsoft.com/office/officeart/2008/layout/PictureAccentList"/>
    <dgm:cxn modelId="{4C6D821F-EBDB-4819-A1C9-3DFA6AEF3CFD}" type="presParOf" srcId="{3A29EEA3-E861-4934-8C19-ED382B3BBBD4}" destId="{CD3B01E6-708B-494E-9609-CDC1AAA37C75}" srcOrd="0" destOrd="0" presId="urn:microsoft.com/office/officeart/2008/layout/PictureAccentList"/>
    <dgm:cxn modelId="{31927565-41DF-4271-8C5D-1B777A1DFA14}" type="presParOf" srcId="{3A29EEA3-E861-4934-8C19-ED382B3BBBD4}" destId="{38B376C8-D9EA-42D9-9C85-067CC46DFAAD}" srcOrd="1" destOrd="0" presId="urn:microsoft.com/office/officeart/2008/layout/PictureAccentList"/>
    <dgm:cxn modelId="{E582AF9F-CA9A-40B5-8DB4-83B641393C01}" type="presParOf" srcId="{7EDC20AE-893B-4F81-8B8A-2767E4770BBC}" destId="{466A0EE4-624D-487A-8230-5A376CA57C1E}" srcOrd="2" destOrd="0" presId="urn:microsoft.com/office/officeart/2008/layout/PictureAccentList"/>
    <dgm:cxn modelId="{C460DB67-015B-4987-8BF1-9F643CDB351A}" type="presParOf" srcId="{466A0EE4-624D-487A-8230-5A376CA57C1E}" destId="{CA326E70-7370-4CBA-BBE8-98011A5B1DA5}" srcOrd="0" destOrd="0" presId="urn:microsoft.com/office/officeart/2008/layout/PictureAccentList"/>
    <dgm:cxn modelId="{8DFC2F4B-E9AE-4ECA-A495-EFD019BF86C9}" type="presParOf" srcId="{466A0EE4-624D-487A-8230-5A376CA57C1E}" destId="{8912A83F-F5E0-4F88-B0D2-D133DBDD6D68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140B9C-7DB0-4F3E-AC6F-2117E4B0D0DF}">
      <dsp:nvSpPr>
        <dsp:cNvPr id="0" name=""/>
        <dsp:cNvSpPr/>
      </dsp:nvSpPr>
      <dsp:spPr>
        <a:xfrm>
          <a:off x="0" y="0"/>
          <a:ext cx="5671022" cy="1167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Профессиональное развитие педагогов</a:t>
          </a:r>
          <a:endParaRPr lang="ru-RU" sz="2200" kern="1200" dirty="0"/>
        </a:p>
      </dsp:txBody>
      <dsp:txXfrm>
        <a:off x="34188" y="34188"/>
        <a:ext cx="4312820" cy="1098887"/>
      </dsp:txXfrm>
    </dsp:sp>
    <dsp:sp modelId="{B0F1133F-AB2F-4E54-ADA3-E23C810A6D68}">
      <dsp:nvSpPr>
        <dsp:cNvPr id="0" name=""/>
        <dsp:cNvSpPr/>
      </dsp:nvSpPr>
      <dsp:spPr>
        <a:xfrm>
          <a:off x="474948" y="1379493"/>
          <a:ext cx="5671022" cy="1167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Содержание общего образования и обеспечение качества образования</a:t>
          </a:r>
          <a:endParaRPr lang="ru-RU" sz="2200" kern="1200" dirty="0"/>
        </a:p>
      </dsp:txBody>
      <dsp:txXfrm>
        <a:off x="509136" y="1413681"/>
        <a:ext cx="4368976" cy="1098887"/>
      </dsp:txXfrm>
    </dsp:sp>
    <dsp:sp modelId="{F8E30C86-AB9F-4047-A8EA-151AA4D93A8B}">
      <dsp:nvSpPr>
        <dsp:cNvPr id="0" name=""/>
        <dsp:cNvSpPr/>
      </dsp:nvSpPr>
      <dsp:spPr>
        <a:xfrm>
          <a:off x="942807" y="2758986"/>
          <a:ext cx="5671022" cy="1167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Инновации и развитие образования</a:t>
          </a:r>
          <a:endParaRPr lang="ru-RU" sz="2200" kern="1200" dirty="0"/>
        </a:p>
      </dsp:txBody>
      <dsp:txXfrm>
        <a:off x="976995" y="2793174"/>
        <a:ext cx="4376065" cy="1098887"/>
      </dsp:txXfrm>
    </dsp:sp>
    <dsp:sp modelId="{C6C417F1-4ADC-448E-97E7-B0C4B8261B13}">
      <dsp:nvSpPr>
        <dsp:cNvPr id="0" name=""/>
        <dsp:cNvSpPr/>
      </dsp:nvSpPr>
      <dsp:spPr>
        <a:xfrm>
          <a:off x="1417755" y="4138480"/>
          <a:ext cx="5671022" cy="1167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Развитие способностей и талантов обучающихся</a:t>
          </a:r>
          <a:endParaRPr lang="ru-RU" sz="2200" kern="1200" dirty="0"/>
        </a:p>
      </dsp:txBody>
      <dsp:txXfrm>
        <a:off x="1451943" y="4172668"/>
        <a:ext cx="4368976" cy="1098887"/>
      </dsp:txXfrm>
    </dsp:sp>
    <dsp:sp modelId="{042E88A5-ED0C-4830-9252-E2729975ED7F}">
      <dsp:nvSpPr>
        <dsp:cNvPr id="0" name=""/>
        <dsp:cNvSpPr/>
      </dsp:nvSpPr>
      <dsp:spPr>
        <a:xfrm>
          <a:off x="4912301" y="894017"/>
          <a:ext cx="758721" cy="75872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5083013" y="894017"/>
        <a:ext cx="417297" cy="570938"/>
      </dsp:txXfrm>
    </dsp:sp>
    <dsp:sp modelId="{3C6915DD-953C-4472-891E-94221279FBAF}">
      <dsp:nvSpPr>
        <dsp:cNvPr id="0" name=""/>
        <dsp:cNvSpPr/>
      </dsp:nvSpPr>
      <dsp:spPr>
        <a:xfrm>
          <a:off x="5387249" y="2273511"/>
          <a:ext cx="758721" cy="75872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5557961" y="2273511"/>
        <a:ext cx="417297" cy="570938"/>
      </dsp:txXfrm>
    </dsp:sp>
    <dsp:sp modelId="{620D8088-F5FC-4134-9BDF-A10CE0420C40}">
      <dsp:nvSpPr>
        <dsp:cNvPr id="0" name=""/>
        <dsp:cNvSpPr/>
      </dsp:nvSpPr>
      <dsp:spPr>
        <a:xfrm>
          <a:off x="5855108" y="3653004"/>
          <a:ext cx="758721" cy="75872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6025820" y="3653004"/>
        <a:ext cx="417297" cy="5709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DC183E-F518-4FB7-A25C-F2E762D1C2AC}">
      <dsp:nvSpPr>
        <dsp:cNvPr id="0" name=""/>
        <dsp:cNvSpPr/>
      </dsp:nvSpPr>
      <dsp:spPr>
        <a:xfrm>
          <a:off x="472685" y="1972"/>
          <a:ext cx="8932786" cy="1186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5">
                  <a:lumMod val="50000"/>
                </a:schemeClr>
              </a:solidFill>
            </a:rPr>
            <a:t>Цель: оценка эффективности работы муниципальных методических служб (далее – ММС) на основе стандарта деятельности муниципальных методических служб Московской области «Умная методическая служба» (далее – УМС)</a:t>
          </a:r>
          <a:endParaRPr lang="ru-RU" sz="2000" kern="1200" dirty="0"/>
        </a:p>
      </dsp:txBody>
      <dsp:txXfrm>
        <a:off x="507424" y="36711"/>
        <a:ext cx="8863308" cy="1116588"/>
      </dsp:txXfrm>
    </dsp:sp>
    <dsp:sp modelId="{B3A47BE2-A9D8-45D8-A725-9180E53A5B20}">
      <dsp:nvSpPr>
        <dsp:cNvPr id="0" name=""/>
        <dsp:cNvSpPr/>
      </dsp:nvSpPr>
      <dsp:spPr>
        <a:xfrm>
          <a:off x="472685" y="1401530"/>
          <a:ext cx="1186066" cy="118606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BD8FFF-2318-48A6-882B-56BCD0528F85}">
      <dsp:nvSpPr>
        <dsp:cNvPr id="0" name=""/>
        <dsp:cNvSpPr/>
      </dsp:nvSpPr>
      <dsp:spPr>
        <a:xfrm>
          <a:off x="1729915" y="1401530"/>
          <a:ext cx="7675556" cy="118606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accent5">
                  <a:lumMod val="50000"/>
                </a:schemeClr>
              </a:solidFill>
            </a:rPr>
            <a:t>Определение эффективности управленческих и методических решений, направленных на стандартизацию деятельности ММС в рамках проекта «УМС»</a:t>
          </a:r>
          <a:endParaRPr lang="ru-RU" sz="1900" kern="1200" dirty="0"/>
        </a:p>
      </dsp:txBody>
      <dsp:txXfrm>
        <a:off x="1787824" y="1459439"/>
        <a:ext cx="7559738" cy="1070248"/>
      </dsp:txXfrm>
    </dsp:sp>
    <dsp:sp modelId="{CD3B01E6-708B-494E-9609-CDC1AAA37C75}">
      <dsp:nvSpPr>
        <dsp:cNvPr id="0" name=""/>
        <dsp:cNvSpPr/>
      </dsp:nvSpPr>
      <dsp:spPr>
        <a:xfrm>
          <a:off x="472685" y="2729924"/>
          <a:ext cx="1186066" cy="118606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8B376C8-D9EA-42D9-9C85-067CC46DFAAD}">
      <dsp:nvSpPr>
        <dsp:cNvPr id="0" name=""/>
        <dsp:cNvSpPr/>
      </dsp:nvSpPr>
      <dsp:spPr>
        <a:xfrm>
          <a:off x="1729915" y="2729924"/>
          <a:ext cx="7675556" cy="118606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accent5">
                  <a:lumMod val="50000"/>
                </a:schemeClr>
              </a:solidFill>
            </a:rPr>
            <a:t>Установление готовности к использованию единой структуры сайтов ММС, обеспечивающих реализацию обязательных для всех целей и задач, принципов и направлений деятельности</a:t>
          </a:r>
          <a:endParaRPr lang="ru-RU" sz="1900" kern="1200" dirty="0"/>
        </a:p>
      </dsp:txBody>
      <dsp:txXfrm>
        <a:off x="1787824" y="2787833"/>
        <a:ext cx="7559738" cy="1070248"/>
      </dsp:txXfrm>
    </dsp:sp>
    <dsp:sp modelId="{CA326E70-7370-4CBA-BBE8-98011A5B1DA5}">
      <dsp:nvSpPr>
        <dsp:cNvPr id="0" name=""/>
        <dsp:cNvSpPr/>
      </dsp:nvSpPr>
      <dsp:spPr>
        <a:xfrm>
          <a:off x="472685" y="4058318"/>
          <a:ext cx="1186066" cy="118606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912A83F-F5E0-4F88-B0D2-D133DBDD6D68}">
      <dsp:nvSpPr>
        <dsp:cNvPr id="0" name=""/>
        <dsp:cNvSpPr/>
      </dsp:nvSpPr>
      <dsp:spPr>
        <a:xfrm>
          <a:off x="1729915" y="4058318"/>
          <a:ext cx="7675556" cy="118606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accent5">
                  <a:lumMod val="50000"/>
                </a:schemeClr>
              </a:solidFill>
            </a:rPr>
            <a:t>Повышение эффективности управленческих решений по организации деятельности ММС на региональном уровне</a:t>
          </a:r>
          <a:endParaRPr lang="ru-RU" sz="1900" kern="1200" dirty="0"/>
        </a:p>
      </dsp:txBody>
      <dsp:txXfrm>
        <a:off x="1787824" y="4116227"/>
        <a:ext cx="7559738" cy="10702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6C11B-C038-4BC7-9378-F32CAB6F04C2}" type="datetimeFigureOut">
              <a:rPr lang="ru-RU" smtClean="0"/>
              <a:t>11.03.2025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2A78A-3B5C-486C-9AA7-E887C68211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93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151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" name="Google Shape;1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1346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4A1755A-AA6F-ABB2-347C-C47FA1357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7DBFE74B-0B21-1C3C-E90F-A8C4AA933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BF4110A-BCBA-7679-3D24-B3B148F4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9E287B1-B8E6-CCAE-9E8F-B662B0FB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06E9D19-A5E2-ACC6-6349-97ADA0CD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29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7F8835-DC03-0F8F-B6BB-2C1BA2DF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F944400-8401-FD4C-E613-65D9EEB7C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2C66416-4292-5A6D-83CD-EB5C0243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863C00D-A19C-FA92-598E-D6AA723A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5BEFE0A-8CDF-6B83-22EC-8908A97C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26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0D93EEE-73F5-338E-D46E-D662D315D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10DF788-A1EB-9310-FED6-54CAAF0D7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1F13EF2-B82E-FFAD-935C-F03652F8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83FB150-C094-69F9-D892-E3F75B811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1574D9D-2E52-1988-51DC-229292C2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75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20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76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871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45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112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602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188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60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D4D379F-63D8-306F-94DC-2F75C662D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CC1CF64-89A1-6873-26E4-878A2A411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E514FB-4EA0-37D2-C5DC-B9E64129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83AF2D-967B-856D-E5BE-8E2FDEB8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41912F-9506-4566-475B-271D3ED4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27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908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090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14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745239-9CF5-B2F2-6B90-CBECC91D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1DF8431-4ADC-45F5-2C40-413E5EC64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2D7E79C-A2FD-57A6-17F4-A4B027C6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B61D99E-9282-64B6-8738-B43A35C5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DA93168-839F-3DE3-9A1C-DB2BB5B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83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D12AD2-D645-8372-62D5-FB392844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6BB8344-53CD-DE0F-A852-DC9BB7537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7181AB0-E9D5-82F7-1B42-EA0AE0479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937E55F-1C27-C524-30A9-656EDC09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DD7E61E-779C-5EFD-962B-89EB1C0FD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D938BFA-C8E0-0B72-09A7-CB6279D3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56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71C10F6-81F2-DF92-D5A7-73DA0C4E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D34F01D-9BA3-5A8B-B174-88FDD1223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C2952E4-F7CC-C324-7299-0235817AC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6A4C24FC-BDCD-6D72-B74A-037D98132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AD43CA7B-4BF7-3978-1428-D1B303D44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F78453E-3193-6A8C-D1A6-4CD9451E0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ECA6C2A6-8327-697A-72CA-6A3453920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DD501D9-DE23-BD33-A27F-3D44E8858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635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9B8522-19CC-7193-A12D-7CEC2D8C6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62E66BA-2034-2B40-CB75-E678F3702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68AECB2A-7201-1C98-23A4-46C3B55D3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472E00D-91C0-C098-E340-7776321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41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A356DBE3-33F8-D3CC-972F-344745CB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1ADD50CC-4948-63FE-5CF0-FF59718EE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4CA4CB7-8133-FE99-95CB-84C3C57E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39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E26829-C938-72C4-2FA5-7E7501AED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1E96E9B-6BB5-2D0E-3F71-B84098006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4D3C101-EB50-C7C9-DBA1-7AD3D562B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557BBF9-757B-047C-A4E2-B87B50CF2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8B77026-C824-C13B-591D-AC432867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22C1A70-B5F1-F528-1C92-FF4F4FA7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55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13C195A-F13C-F8B4-A042-B5C44EC4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1308473-5BF4-C869-A15E-7BB58788E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3A8050-89C3-8A8A-71DD-442AAD49D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88F2C32-5B22-9B56-AF21-BBB2BFD8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FB65A36-6408-0D18-89CE-6663FA9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EEE05F5-191F-FBF5-81ED-A5F5CF24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29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B1D935B-2642-FD0B-6613-D92A87964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E04E40A-96FD-F2EF-DD91-86502E60F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55F67EC-27E1-B919-03C6-190DE3CC5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C5B59-73CF-453F-B9F0-ABC55FE5B288}" type="datetimeFigureOut">
              <a:rPr lang="ru-RU" smtClean="0"/>
              <a:t>11.03.2025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E3528C1-2175-2E16-DE2C-0D7378C08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405562C-2B11-B483-3994-D4BF6759C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B9CCE-B090-4C7D-9B2B-F480401E55E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02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6F0B-EFA5-42E9-A775-011AFA926B06}" type="datetimeFigureOut">
              <a:rPr lang="ru-RU" smtClean="0"/>
              <a:pPr/>
              <a:t>11.03.2025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79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 descr="Аудитория">
            <a:extLst>
              <a:ext uri="{FF2B5EF4-FFF2-40B4-BE49-F238E27FC236}">
                <a16:creationId xmlns="" xmlns:a16="http://schemas.microsoft.com/office/drawing/2014/main" id="{EEC57130-709C-4832-AFBC-9AEB5C67F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479392" y="1859364"/>
            <a:ext cx="3622091" cy="3784139"/>
          </a:xfr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241D65BE-CECC-42D1-9750-D28C026C8C55}"/>
              </a:ext>
            </a:extLst>
          </p:cNvPr>
          <p:cNvSpPr/>
          <p:nvPr/>
        </p:nvSpPr>
        <p:spPr>
          <a:xfrm>
            <a:off x="3906175" y="4890052"/>
            <a:ext cx="74010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11 марта 2025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D8ECCDC-8B76-4739-A07A-BA2CDD50A661}"/>
              </a:ext>
            </a:extLst>
          </p:cNvPr>
          <p:cNvSpPr/>
          <p:nvPr/>
        </p:nvSpPr>
        <p:spPr>
          <a:xfrm>
            <a:off x="1814004" y="791169"/>
            <a:ext cx="8350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Цикл семинаров-совещаний «Московская область: пространство управления, взаимодействия и сопровождения»</a:t>
            </a:r>
          </a:p>
        </p:txBody>
      </p:sp>
    </p:spTree>
    <p:extLst>
      <p:ext uri="{BB962C8B-B14F-4D97-AF65-F5344CB8AC3E}">
        <p14:creationId xmlns:p14="http://schemas.microsoft.com/office/powerpoint/2010/main" val="574068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239F4FBD-6F0D-4A54-97EF-6D016A769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551852"/>
              </p:ext>
            </p:extLst>
          </p:nvPr>
        </p:nvGraphicFramePr>
        <p:xfrm>
          <a:off x="1180590" y="1158241"/>
          <a:ext cx="9800920" cy="52164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617">
                  <a:extLst>
                    <a:ext uri="{9D8B030D-6E8A-4147-A177-3AD203B41FA5}">
                      <a16:colId xmlns="" xmlns:a16="http://schemas.microsoft.com/office/drawing/2014/main" val="545555793"/>
                    </a:ext>
                  </a:extLst>
                </a:gridCol>
                <a:gridCol w="2688667">
                  <a:extLst>
                    <a:ext uri="{9D8B030D-6E8A-4147-A177-3AD203B41FA5}">
                      <a16:colId xmlns="" xmlns:a16="http://schemas.microsoft.com/office/drawing/2014/main" val="2819491342"/>
                    </a:ext>
                  </a:extLst>
                </a:gridCol>
                <a:gridCol w="3230880">
                  <a:extLst>
                    <a:ext uri="{9D8B030D-6E8A-4147-A177-3AD203B41FA5}">
                      <a16:colId xmlns="" xmlns:a16="http://schemas.microsoft.com/office/drawing/2014/main" val="4074228478"/>
                    </a:ext>
                  </a:extLst>
                </a:gridCol>
                <a:gridCol w="1672046">
                  <a:extLst>
                    <a:ext uri="{9D8B030D-6E8A-4147-A177-3AD203B41FA5}">
                      <a16:colId xmlns="" xmlns:a16="http://schemas.microsoft.com/office/drawing/2014/main" val="2642959935"/>
                    </a:ext>
                  </a:extLst>
                </a:gridCol>
                <a:gridCol w="1532710">
                  <a:extLst>
                    <a:ext uri="{9D8B030D-6E8A-4147-A177-3AD203B41FA5}">
                      <a16:colId xmlns="" xmlns:a16="http://schemas.microsoft.com/office/drawing/2014/main" val="893897257"/>
                    </a:ext>
                  </a:extLst>
                </a:gridCol>
              </a:tblGrid>
              <a:tr h="1066354">
                <a:tc>
                  <a:txBody>
                    <a:bodyPr/>
                    <a:lstStyle/>
                    <a:p>
                      <a:pPr marL="0" lvl="0" indent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Показатели мониторинга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Критерии оценки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Разделы сайта ММС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баллов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91060290"/>
                  </a:ext>
                </a:extLst>
              </a:tr>
              <a:tr h="4150079">
                <a:tc>
                  <a:txBody>
                    <a:bodyPr/>
                    <a:lstStyle/>
                    <a:p>
                      <a:pPr marL="0" lvl="0" indent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Назначение кураторов/ответственных по каждому направлению деятельности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Профессиональное развитие педагогов</a:t>
                      </a:r>
                    </a:p>
                    <a:p>
                      <a:pPr marL="342900" lvl="0" indent="-34290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общего образования и обеспечение качества образования</a:t>
                      </a:r>
                    </a:p>
                    <a:p>
                      <a:pPr marL="342900" lvl="0" indent="-34290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Инновации и развитие образования</a:t>
                      </a:r>
                    </a:p>
                    <a:p>
                      <a:pPr marL="342900" lvl="0" indent="-34290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способностей и талантов обучающихся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 нас: </a:t>
                      </a:r>
                    </a:p>
                    <a:p>
                      <a:pPr marL="0" lvl="0" indent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Структура образовательной организации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Базовое значение не менее 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38981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9026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239F4FBD-6F0D-4A54-97EF-6D016A769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606333"/>
              </p:ext>
            </p:extLst>
          </p:nvPr>
        </p:nvGraphicFramePr>
        <p:xfrm>
          <a:off x="1180590" y="1158241"/>
          <a:ext cx="9800920" cy="55764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617">
                  <a:extLst>
                    <a:ext uri="{9D8B030D-6E8A-4147-A177-3AD203B41FA5}">
                      <a16:colId xmlns="" xmlns:a16="http://schemas.microsoft.com/office/drawing/2014/main" val="545555793"/>
                    </a:ext>
                  </a:extLst>
                </a:gridCol>
                <a:gridCol w="3243751">
                  <a:extLst>
                    <a:ext uri="{9D8B030D-6E8A-4147-A177-3AD203B41FA5}">
                      <a16:colId xmlns="" xmlns:a16="http://schemas.microsoft.com/office/drawing/2014/main" val="2819491342"/>
                    </a:ext>
                  </a:extLst>
                </a:gridCol>
                <a:gridCol w="2675796">
                  <a:extLst>
                    <a:ext uri="{9D8B030D-6E8A-4147-A177-3AD203B41FA5}">
                      <a16:colId xmlns="" xmlns:a16="http://schemas.microsoft.com/office/drawing/2014/main" val="4074228478"/>
                    </a:ext>
                  </a:extLst>
                </a:gridCol>
                <a:gridCol w="1672046">
                  <a:extLst>
                    <a:ext uri="{9D8B030D-6E8A-4147-A177-3AD203B41FA5}">
                      <a16:colId xmlns="" xmlns:a16="http://schemas.microsoft.com/office/drawing/2014/main" val="2642959935"/>
                    </a:ext>
                  </a:extLst>
                </a:gridCol>
                <a:gridCol w="1532710">
                  <a:extLst>
                    <a:ext uri="{9D8B030D-6E8A-4147-A177-3AD203B41FA5}">
                      <a16:colId xmlns="" xmlns:a16="http://schemas.microsoft.com/office/drawing/2014/main" val="893897257"/>
                    </a:ext>
                  </a:extLst>
                </a:gridCol>
              </a:tblGrid>
              <a:tr h="428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Показатели мониторинга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Критерии оценки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Разделы сайта ММС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Количество баллов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91060290"/>
                  </a:ext>
                </a:extLst>
              </a:tr>
              <a:tr h="45183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Деятельность муниципальных методических объединений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Приказ о назначении руководителей ММО: наличие приказа;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Соответствие названий МО приказу КУРО от 22.11.2024 №1265-04 «Об утверждении единого перечня названий городских МО педагогических работников»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Дорожная карта/план работы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Методические материалы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Соответствующий раздел </a:t>
                      </a:r>
                      <a:r>
                        <a:rPr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сайта</a:t>
                      </a:r>
                      <a:endParaRPr lang="ru-RU" sz="18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Базовое значение не менее 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38981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310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95" y="1138032"/>
            <a:ext cx="2578925" cy="3596341"/>
          </a:xfrm>
          <a:prstGeom prst="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522DD03D-8AFA-4631-87F7-8A89EEAE4F80}"/>
              </a:ext>
            </a:extLst>
          </p:cNvPr>
          <p:cNvSpPr/>
          <p:nvPr/>
        </p:nvSpPr>
        <p:spPr>
          <a:xfrm>
            <a:off x="338844" y="4734373"/>
            <a:ext cx="4050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Приказ от 22.11.2024 №1265-04 «Об утверждении единого перечня названий городских МО педагогических работников»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414" y="489098"/>
            <a:ext cx="4661284" cy="6151152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97983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99" y="1177602"/>
            <a:ext cx="7077448" cy="55046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54803" y="268816"/>
            <a:ext cx="7283395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Деятельность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городских/муниципальных методических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объединений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868" y="1177602"/>
            <a:ext cx="5426952" cy="550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77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85" y="1297617"/>
            <a:ext cx="5507756" cy="52741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54803" y="268816"/>
            <a:ext cx="7283395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Деятельность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городских/муниципальных методических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объединений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0884" y="1283196"/>
            <a:ext cx="5169023" cy="4954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5316" y="3522034"/>
            <a:ext cx="4116684" cy="333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979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4803" y="268816"/>
            <a:ext cx="7283395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Деятельность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городских/муниципальных методических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объединений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007" y="1771834"/>
            <a:ext cx="4789049" cy="45864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3917" y="1321851"/>
            <a:ext cx="5895042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038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239F4FBD-6F0D-4A54-97EF-6D016A769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091914"/>
              </p:ext>
            </p:extLst>
          </p:nvPr>
        </p:nvGraphicFramePr>
        <p:xfrm>
          <a:off x="1180590" y="1158241"/>
          <a:ext cx="9800920" cy="5282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617">
                  <a:extLst>
                    <a:ext uri="{9D8B030D-6E8A-4147-A177-3AD203B41FA5}">
                      <a16:colId xmlns="" xmlns:a16="http://schemas.microsoft.com/office/drawing/2014/main" val="545555793"/>
                    </a:ext>
                  </a:extLst>
                </a:gridCol>
                <a:gridCol w="2035524">
                  <a:extLst>
                    <a:ext uri="{9D8B030D-6E8A-4147-A177-3AD203B41FA5}">
                      <a16:colId xmlns="" xmlns:a16="http://schemas.microsoft.com/office/drawing/2014/main" val="2819491342"/>
                    </a:ext>
                  </a:extLst>
                </a:gridCol>
                <a:gridCol w="3884023">
                  <a:extLst>
                    <a:ext uri="{9D8B030D-6E8A-4147-A177-3AD203B41FA5}">
                      <a16:colId xmlns="" xmlns:a16="http://schemas.microsoft.com/office/drawing/2014/main" val="4074228478"/>
                    </a:ext>
                  </a:extLst>
                </a:gridCol>
                <a:gridCol w="1672046">
                  <a:extLst>
                    <a:ext uri="{9D8B030D-6E8A-4147-A177-3AD203B41FA5}">
                      <a16:colId xmlns="" xmlns:a16="http://schemas.microsoft.com/office/drawing/2014/main" val="2642959935"/>
                    </a:ext>
                  </a:extLst>
                </a:gridCol>
                <a:gridCol w="1532710">
                  <a:extLst>
                    <a:ext uri="{9D8B030D-6E8A-4147-A177-3AD203B41FA5}">
                      <a16:colId xmlns="" xmlns:a16="http://schemas.microsoft.com/office/drawing/2014/main" val="893897257"/>
                    </a:ext>
                  </a:extLst>
                </a:gridCol>
              </a:tblGrid>
              <a:tr h="428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Показатели мониторинга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Критерии оценки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Разделы сайта ММС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Количество баллов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91060290"/>
                  </a:ext>
                </a:extLst>
              </a:tr>
              <a:tr h="45183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Наставническая деятельность по работе с молодыми специалистами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Форма организации: </a:t>
                      </a:r>
                      <a:endParaRPr lang="ru-RU" sz="18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Центр наставнической деятельности, Школа молодого педагога, Педагогический клуб или другая)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План работы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Анкета обратной связи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2. Реестр </a:t>
                      </a: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наставников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3. Деятельность</a:t>
                      </a:r>
                      <a:endParaRPr lang="ru-RU" sz="18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Ключевые мероприятия года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4. Методические </a:t>
                      </a: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материалы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5. Количество </a:t>
                      </a: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педагогических работников, аттестованных на квалификационную категорию «педагог- наставник»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Соответствующий раздел сайта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Базовое значение не менее 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38981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72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239F4FBD-6F0D-4A54-97EF-6D016A769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556066"/>
              </p:ext>
            </p:extLst>
          </p:nvPr>
        </p:nvGraphicFramePr>
        <p:xfrm>
          <a:off x="1180590" y="1158241"/>
          <a:ext cx="9800920" cy="1747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617">
                  <a:extLst>
                    <a:ext uri="{9D8B030D-6E8A-4147-A177-3AD203B41FA5}">
                      <a16:colId xmlns="" xmlns:a16="http://schemas.microsoft.com/office/drawing/2014/main" val="545555793"/>
                    </a:ext>
                  </a:extLst>
                </a:gridCol>
                <a:gridCol w="2035524">
                  <a:extLst>
                    <a:ext uri="{9D8B030D-6E8A-4147-A177-3AD203B41FA5}">
                      <a16:colId xmlns="" xmlns:a16="http://schemas.microsoft.com/office/drawing/2014/main" val="2819491342"/>
                    </a:ext>
                  </a:extLst>
                </a:gridCol>
                <a:gridCol w="3884023">
                  <a:extLst>
                    <a:ext uri="{9D8B030D-6E8A-4147-A177-3AD203B41FA5}">
                      <a16:colId xmlns="" xmlns:a16="http://schemas.microsoft.com/office/drawing/2014/main" val="4074228478"/>
                    </a:ext>
                  </a:extLst>
                </a:gridCol>
                <a:gridCol w="1672046">
                  <a:extLst>
                    <a:ext uri="{9D8B030D-6E8A-4147-A177-3AD203B41FA5}">
                      <a16:colId xmlns="" xmlns:a16="http://schemas.microsoft.com/office/drawing/2014/main" val="2642959935"/>
                    </a:ext>
                  </a:extLst>
                </a:gridCol>
                <a:gridCol w="1532710">
                  <a:extLst>
                    <a:ext uri="{9D8B030D-6E8A-4147-A177-3AD203B41FA5}">
                      <a16:colId xmlns="" xmlns:a16="http://schemas.microsoft.com/office/drawing/2014/main" val="893897257"/>
                    </a:ext>
                  </a:extLst>
                </a:gridCol>
              </a:tblGrid>
              <a:tr h="428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Показатели мониторинга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Критерии оценки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Разделы сайта ММС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Количество баллов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91060290"/>
                  </a:ext>
                </a:extLst>
              </a:tr>
              <a:tr h="113730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Инновационная 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Проекты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Инновационные площадки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baseline="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Стажировочные</a:t>
                      </a:r>
                      <a:r>
                        <a:rPr lang="ru-RU" sz="180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площадки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Образовательные инициативы</a:t>
                      </a:r>
                      <a:endParaRPr lang="ru-RU" sz="18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Соответствующий раздел сайта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Базовое значение не менее </a:t>
                      </a:r>
                      <a:r>
                        <a:rPr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8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38981084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641" y="2906206"/>
            <a:ext cx="8070887" cy="381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909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239F4FBD-6F0D-4A54-97EF-6D016A769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330433"/>
              </p:ext>
            </p:extLst>
          </p:nvPr>
        </p:nvGraphicFramePr>
        <p:xfrm>
          <a:off x="1180590" y="1158241"/>
          <a:ext cx="9800920" cy="1802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617">
                  <a:extLst>
                    <a:ext uri="{9D8B030D-6E8A-4147-A177-3AD203B41FA5}">
                      <a16:colId xmlns="" xmlns:a16="http://schemas.microsoft.com/office/drawing/2014/main" val="545555793"/>
                    </a:ext>
                  </a:extLst>
                </a:gridCol>
                <a:gridCol w="2035524">
                  <a:extLst>
                    <a:ext uri="{9D8B030D-6E8A-4147-A177-3AD203B41FA5}">
                      <a16:colId xmlns="" xmlns:a16="http://schemas.microsoft.com/office/drawing/2014/main" val="2819491342"/>
                    </a:ext>
                  </a:extLst>
                </a:gridCol>
                <a:gridCol w="3884023">
                  <a:extLst>
                    <a:ext uri="{9D8B030D-6E8A-4147-A177-3AD203B41FA5}">
                      <a16:colId xmlns="" xmlns:a16="http://schemas.microsoft.com/office/drawing/2014/main" val="4074228478"/>
                    </a:ext>
                  </a:extLst>
                </a:gridCol>
                <a:gridCol w="1672046">
                  <a:extLst>
                    <a:ext uri="{9D8B030D-6E8A-4147-A177-3AD203B41FA5}">
                      <a16:colId xmlns="" xmlns:a16="http://schemas.microsoft.com/office/drawing/2014/main" val="2642959935"/>
                    </a:ext>
                  </a:extLst>
                </a:gridCol>
                <a:gridCol w="1532710">
                  <a:extLst>
                    <a:ext uri="{9D8B030D-6E8A-4147-A177-3AD203B41FA5}">
                      <a16:colId xmlns="" xmlns:a16="http://schemas.microsoft.com/office/drawing/2014/main" val="893897257"/>
                    </a:ext>
                  </a:extLst>
                </a:gridCol>
              </a:tblGrid>
              <a:tr h="428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Показатели мониторинга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Критерии оценки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Разделы сайта ММС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Количество баллов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91060290"/>
                  </a:ext>
                </a:extLst>
              </a:tr>
              <a:tr h="121567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Методическое сопровождение реализации ФГОС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Нормативные документы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Мероприятия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Лучшие практики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Соответствующий раздел сайта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Базовое значение не менее 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38981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2385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239F4FBD-6F0D-4A54-97EF-6D016A769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308391"/>
              </p:ext>
            </p:extLst>
          </p:nvPr>
        </p:nvGraphicFramePr>
        <p:xfrm>
          <a:off x="1180590" y="1158241"/>
          <a:ext cx="9800920" cy="2360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617">
                  <a:extLst>
                    <a:ext uri="{9D8B030D-6E8A-4147-A177-3AD203B41FA5}">
                      <a16:colId xmlns="" xmlns:a16="http://schemas.microsoft.com/office/drawing/2014/main" val="545555793"/>
                    </a:ext>
                  </a:extLst>
                </a:gridCol>
                <a:gridCol w="2035524">
                  <a:extLst>
                    <a:ext uri="{9D8B030D-6E8A-4147-A177-3AD203B41FA5}">
                      <a16:colId xmlns="" xmlns:a16="http://schemas.microsoft.com/office/drawing/2014/main" val="2819491342"/>
                    </a:ext>
                  </a:extLst>
                </a:gridCol>
                <a:gridCol w="3884023">
                  <a:extLst>
                    <a:ext uri="{9D8B030D-6E8A-4147-A177-3AD203B41FA5}">
                      <a16:colId xmlns="" xmlns:a16="http://schemas.microsoft.com/office/drawing/2014/main" val="4074228478"/>
                    </a:ext>
                  </a:extLst>
                </a:gridCol>
                <a:gridCol w="1672046">
                  <a:extLst>
                    <a:ext uri="{9D8B030D-6E8A-4147-A177-3AD203B41FA5}">
                      <a16:colId xmlns="" xmlns:a16="http://schemas.microsoft.com/office/drawing/2014/main" val="2642959935"/>
                    </a:ext>
                  </a:extLst>
                </a:gridCol>
                <a:gridCol w="1532710">
                  <a:extLst>
                    <a:ext uri="{9D8B030D-6E8A-4147-A177-3AD203B41FA5}">
                      <a16:colId xmlns="" xmlns:a16="http://schemas.microsoft.com/office/drawing/2014/main" val="893897257"/>
                    </a:ext>
                  </a:extLst>
                </a:gridCol>
              </a:tblGrid>
              <a:tr h="428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Показатели мониторинга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Критерии оценки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Разделы сайта ММС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Количество баллов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91060290"/>
                  </a:ext>
                </a:extLst>
              </a:tr>
              <a:tr h="177302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Сопровождение школьного этапа всероссийской олимпиады школьников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Нормативные документы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Мероприятия по сопровождению: организация, методические материалы по подготовке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Новости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Соответствующий раздел сайта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Базовое значение не менее 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38981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5887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7E7DEC7-9E4A-4B69-8368-5C1ACA738459}"/>
              </a:ext>
            </a:extLst>
          </p:cNvPr>
          <p:cNvSpPr txBox="1"/>
          <p:nvPr/>
        </p:nvSpPr>
        <p:spPr>
          <a:xfrm>
            <a:off x="1078793" y="295944"/>
            <a:ext cx="9171909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90000"/>
              </a:lnSpc>
              <a:defRPr sz="5400">
                <a:solidFill>
                  <a:schemeClr val="bg1"/>
                </a:solidFill>
                <a:latin typeface="DIN Condensed " panose="020B0606040000020204" pitchFamily="34" charset="-52"/>
                <a:ea typeface="DIN Condensed " panose="020B0606040000020204" pitchFamily="34" charset="-52"/>
              </a:defRPr>
            </a:lvl1pPr>
          </a:lstStyle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Рассмотрим вопросы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74D49124-8E6C-47F3-9079-7E04F0B8783E}"/>
              </a:ext>
            </a:extLst>
          </p:cNvPr>
          <p:cNvSpPr/>
          <p:nvPr/>
        </p:nvSpPr>
        <p:spPr>
          <a:xfrm>
            <a:off x="1078793" y="1007043"/>
            <a:ext cx="1000513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 algn="just">
              <a:buFontTx/>
              <a:buAutoNum type="arabicPeriod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Обновление структуры сайта ММС в соответствии со Стандартом деятельности «Умная методическая служба»</a:t>
            </a:r>
          </a:p>
          <a:p>
            <a:pPr algn="just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Овчинникова Наталия Валентиновна,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руководитель компании «Синергия-инфо»</a:t>
            </a:r>
          </a:p>
          <a:p>
            <a:pPr algn="just"/>
            <a:endParaRPr lang="ru-RU" sz="2400" i="1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2. ПРОЕКТ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мониторинга эффективности деятельности муниципальных методических служб (апрель, 2025)</a:t>
            </a:r>
          </a:p>
          <a:p>
            <a:pPr algn="just"/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3.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Взаимодействие по вопросам организации деятельности методического актива</a:t>
            </a:r>
          </a:p>
          <a:p>
            <a:pPr algn="just"/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Карпеева Ирина Вячеславовна,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</a:rPr>
              <a:t>методист ЦНППМ КУРО</a:t>
            </a:r>
          </a:p>
        </p:txBody>
      </p:sp>
    </p:spTree>
    <p:extLst>
      <p:ext uri="{BB962C8B-B14F-4D97-AF65-F5344CB8AC3E}">
        <p14:creationId xmlns:p14="http://schemas.microsoft.com/office/powerpoint/2010/main" val="6002513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Мы открыты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для сотрудничества и новых идей</a:t>
            </a:r>
            <a:endParaRPr sz="3600" b="1" dirty="0"/>
          </a:p>
        </p:txBody>
      </p:sp>
      <p:pic>
        <p:nvPicPr>
          <p:cNvPr id="105" name="Google Shape;10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http://qrcoder.ru/code/?irina_karpeeva%40mail.ru&amp;4&amp;0">
            <a:extLst>
              <a:ext uri="{FF2B5EF4-FFF2-40B4-BE49-F238E27FC236}">
                <a16:creationId xmlns="" xmlns:a16="http://schemas.microsoft.com/office/drawing/2014/main" id="{001F17FB-A704-43E2-81AA-24037F54D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61" y="2478294"/>
            <a:ext cx="1257300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93F388C-593F-4517-9089-DA97BC8DA922}"/>
              </a:ext>
            </a:extLst>
          </p:cNvPr>
          <p:cNvSpPr/>
          <p:nvPr/>
        </p:nvSpPr>
        <p:spPr>
          <a:xfrm>
            <a:off x="1012055" y="5243993"/>
            <a:ext cx="46962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Карпеева Ирина Вячеславовна</a:t>
            </a:r>
          </a:p>
          <a:p>
            <a:r>
              <a:rPr lang="ru-RU" sz="2400" dirty="0">
                <a:solidFill>
                  <a:srgbClr val="002060"/>
                </a:solidFill>
              </a:rPr>
              <a:t>+7-916-095-17-25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D2435170-4669-4EF6-AF30-32899AD37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83" y="1497382"/>
            <a:ext cx="2231819" cy="3138257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F73A863-CAC9-4347-946D-5E020E0388F9}"/>
              </a:ext>
            </a:extLst>
          </p:cNvPr>
          <p:cNvSpPr/>
          <p:nvPr/>
        </p:nvSpPr>
        <p:spPr>
          <a:xfrm>
            <a:off x="1979720" y="309369"/>
            <a:ext cx="74483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Базовые направления деятельности ММС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522DD03D-8AFA-4631-87F7-8A89EEAE4F80}"/>
              </a:ext>
            </a:extLst>
          </p:cNvPr>
          <p:cNvSpPr/>
          <p:nvPr/>
        </p:nvSpPr>
        <p:spPr>
          <a:xfrm>
            <a:off x="338844" y="4734373"/>
            <a:ext cx="40502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Приказ от 02.10.2024 № 1021-04 «Об утверждении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Стандарта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деятельности муниципальных методических служб Московской области «Умная методическая служба»</a:t>
            </a: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53176159"/>
              </p:ext>
            </p:extLst>
          </p:nvPr>
        </p:nvGraphicFramePr>
        <p:xfrm>
          <a:off x="3248296" y="832589"/>
          <a:ext cx="7088778" cy="5305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6682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24942811"/>
              </p:ext>
            </p:extLst>
          </p:nvPr>
        </p:nvGraphicFramePr>
        <p:xfrm>
          <a:off x="888274" y="1528910"/>
          <a:ext cx="9878157" cy="52463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7E7DEC7-9E4A-4B69-8368-5C1ACA738459}"/>
              </a:ext>
            </a:extLst>
          </p:cNvPr>
          <p:cNvSpPr txBox="1"/>
          <p:nvPr/>
        </p:nvSpPr>
        <p:spPr>
          <a:xfrm>
            <a:off x="1078793" y="295944"/>
            <a:ext cx="9171909" cy="1084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90000"/>
              </a:lnSpc>
              <a:defRPr sz="5400">
                <a:solidFill>
                  <a:schemeClr val="bg1"/>
                </a:solidFill>
                <a:latin typeface="DIN Condensed " panose="020B0606040000020204" pitchFamily="34" charset="-52"/>
                <a:ea typeface="DIN Condensed " panose="020B0606040000020204" pitchFamily="34" charset="-52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Мониторинг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эффективности деятельности </a:t>
            </a:r>
            <a:endParaRPr lang="ru-RU" sz="28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муниципальных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методических служб (апрель, 2025)</a:t>
            </a:r>
          </a:p>
        </p:txBody>
      </p:sp>
    </p:spTree>
    <p:extLst>
      <p:ext uri="{BB962C8B-B14F-4D97-AF65-F5344CB8AC3E}">
        <p14:creationId xmlns:p14="http://schemas.microsoft.com/office/powerpoint/2010/main" val="1110359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239F4FBD-6F0D-4A54-97EF-6D016A769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223921"/>
              </p:ext>
            </p:extLst>
          </p:nvPr>
        </p:nvGraphicFramePr>
        <p:xfrm>
          <a:off x="1180590" y="1158241"/>
          <a:ext cx="9800920" cy="5282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617">
                  <a:extLst>
                    <a:ext uri="{9D8B030D-6E8A-4147-A177-3AD203B41FA5}">
                      <a16:colId xmlns="" xmlns:a16="http://schemas.microsoft.com/office/drawing/2014/main" val="545555793"/>
                    </a:ext>
                  </a:extLst>
                </a:gridCol>
                <a:gridCol w="3243751">
                  <a:extLst>
                    <a:ext uri="{9D8B030D-6E8A-4147-A177-3AD203B41FA5}">
                      <a16:colId xmlns="" xmlns:a16="http://schemas.microsoft.com/office/drawing/2014/main" val="2819491342"/>
                    </a:ext>
                  </a:extLst>
                </a:gridCol>
                <a:gridCol w="2675796">
                  <a:extLst>
                    <a:ext uri="{9D8B030D-6E8A-4147-A177-3AD203B41FA5}">
                      <a16:colId xmlns="" xmlns:a16="http://schemas.microsoft.com/office/drawing/2014/main" val="4074228478"/>
                    </a:ext>
                  </a:extLst>
                </a:gridCol>
                <a:gridCol w="1672046">
                  <a:extLst>
                    <a:ext uri="{9D8B030D-6E8A-4147-A177-3AD203B41FA5}">
                      <a16:colId xmlns="" xmlns:a16="http://schemas.microsoft.com/office/drawing/2014/main" val="2642959935"/>
                    </a:ext>
                  </a:extLst>
                </a:gridCol>
                <a:gridCol w="1532710">
                  <a:extLst>
                    <a:ext uri="{9D8B030D-6E8A-4147-A177-3AD203B41FA5}">
                      <a16:colId xmlns="" xmlns:a16="http://schemas.microsoft.com/office/drawing/2014/main" val="893897257"/>
                    </a:ext>
                  </a:extLst>
                </a:gridCol>
              </a:tblGrid>
              <a:tr h="428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Показатели мониторинга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Критерии оценки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Разделы сайта ММС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Количество баллов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91060290"/>
                  </a:ext>
                </a:extLst>
              </a:tr>
              <a:tr h="45183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Актуальность целей и задач ММС: соответствие стандарту УМС (приказ КУРО от 02.10.2924 №1021-94 «Об утверждении стандарта деятельности муниципальных методических служб Московской области «Умная методическая служба»)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Наличие задач для реализации направлений стандарта УМС: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Профессиональное развитие педагогов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Содержание общего образования и обеспечение качества образования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Инновации и развитие образования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Развитие способностей и талантов обучающихся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О нас: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Умная методическая служба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Базовое значение не менее 4 балла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38981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964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7803" y="1170595"/>
            <a:ext cx="11678194" cy="5101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3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Организовать непрерывное дополнительное профессиональное образование педагогов и управленческих команд общеобразовательных организаций Округа в рамках региональной системы повышения квалификации (приоритет программам, связанным с обновленными ФГОС, ФООП, введением предметов ОБЗР и Труд, а также рекомендованными индивидуальными образовательными маршрутами педагогов Округа);</a:t>
            </a:r>
            <a:endParaRPr lang="ru-RU" sz="1300" kern="1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3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1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Способствовать развитию муниципальной системы наставничества в рамках работы городских методических объединений, профессиональных сетевых сообществ, реализации индивидуальных образовательных маршрутов с учетом актуальных тенденций образования, требований к профессиональной компетентности педагогических работников, профессиональных дефицитов и интересов педагогов и руководителей ОО;</a:t>
            </a:r>
            <a:endParaRPr lang="ru-RU" sz="13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Совершенствовать сетевое взаимодействие ОО Округа в целях выявления, обобщения, продвижения и внедрения подтвердивших эффективность педагогических и управленческих практик через методическое сопровождение деятельности ГМО, методического актива, РИП/РСП, организацию и проведение муниципальных этапов региональных и всероссийских конкурсов профессионального мастерства;</a:t>
            </a:r>
            <a:endParaRPr lang="ru-RU" sz="13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Обеспечить методическое сопровождение педагогов ОО Округа по вопросам:</a:t>
            </a:r>
            <a:endParaRPr lang="ru-RU" sz="13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организации и содержания образовательного процесса с учётом обновленных ФГОС, ФООП, </a:t>
            </a:r>
            <a:endParaRPr lang="ru-RU" sz="13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формирования </a:t>
            </a:r>
            <a:r>
              <a:rPr lang="ru-RU" sz="13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метапредметных</a:t>
            </a:r>
            <a:r>
              <a:rPr lang="ru-RU" sz="1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/предметных планируемых результатов на основе анализа проведенных ВПР, РДР, </a:t>
            </a:r>
            <a:endParaRPr lang="ru-RU" sz="13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реализации годового муниципального плана по формированию функциональной грамотности;</a:t>
            </a:r>
            <a:endParaRPr lang="ru-RU" sz="13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Стимулировать разработку, апробацию и внедрение инновационных форм методической/педагогической работы ОО Округа через организацию деятельности РИП (направления: «Искусственный интеллект в образовании», «Сопровождение молодых педагогов через реализацию модели наставничества», «Профессиональное самоопределение старшеклассников на основе индивидуализации и сетевого взаимодействия»), профессиональных сообществ, ассоциаций и методических объединений, институтов наставничества, обеспечивающих формирование новых профессиональных позиций педагога, направленных на освоение современных профессиональных компетенций;</a:t>
            </a:r>
            <a:endParaRPr lang="ru-RU" sz="13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Содействовать непрерывному профессиональному развитию педагогического сообщества ОО Округа через организацию </a:t>
            </a:r>
            <a:r>
              <a:rPr lang="ru-RU" sz="13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участия  </a:t>
            </a:r>
            <a:r>
              <a:rPr lang="ru-RU" sz="1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инновационных проектах федерального и регионального уровня</a:t>
            </a:r>
            <a:r>
              <a:rPr lang="ru-RU" sz="13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3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1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Создать условия для совершенствования системы выявления, поддержки и сопровождения талантливых детей на базе МУ ЦДТ г. Дмитрова в целях повышения результативности участия обучающихся ОО Округа во всероссийской олимпиаде школьников, предметных олимпиадах.</a:t>
            </a:r>
            <a:endParaRPr lang="ru-RU" sz="13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2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39116" y="291073"/>
            <a:ext cx="6096000" cy="9817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Наличие задач для реализации направлений стандарта УМС</a:t>
            </a:r>
          </a:p>
        </p:txBody>
      </p:sp>
    </p:spTree>
    <p:extLst>
      <p:ext uri="{BB962C8B-B14F-4D97-AF65-F5344CB8AC3E}">
        <p14:creationId xmlns:p14="http://schemas.microsoft.com/office/powerpoint/2010/main" val="2865850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468" y="1128041"/>
            <a:ext cx="11585049" cy="4918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1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дополнительного профессионального образования педагогов и управленческих команд образовательных организаций г. о. Щёлково в рамках региональной системы повышения квалификации;</a:t>
            </a:r>
          </a:p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1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и совершенствование муниципальной системы наставничества через работу городских методических объединений, профессиональных сетевых сообществ и разработку индивидуальных образовательных траекторий, учетом современных тенденций образования, требований к профессиональным навыкам педагогов;</a:t>
            </a:r>
          </a:p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1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Помощь в формировании благоприятной среды для адаптации, результативного вовлечения в образовательный процесс и совершенствования профессиональных навыков молодых специалистов;</a:t>
            </a:r>
          </a:p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1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профессиональной компетентности педагогов через реализацию инновационной деятельности образовательных организаций, участие в инновационных проектах разного уровня;</a:t>
            </a:r>
          </a:p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1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Оказание методической поддержки педагогическим работникам образовательных организаций городского округа Щёлково по ключевым аспектам планирования и осуществления образовательной деятельности, включая внедрение обновленных ФГОС и ФООП, а также формирование </a:t>
            </a:r>
            <a:r>
              <a:rPr lang="ru-RU" sz="14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метапредметных</a:t>
            </a:r>
            <a:r>
              <a:rPr lang="ru-RU" sz="1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результатов обучения;</a:t>
            </a:r>
          </a:p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1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проведения открытых уроков педагогами образовательных организаций в рамках сетевого взаимодействия;</a:t>
            </a:r>
          </a:p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1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Сопровождение педагогов городского округа Щёлково при подготовке и прохождении аттестации;</a:t>
            </a:r>
          </a:p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1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и проведение муниципальных этапов региональных и всероссийских конкурсов профессионального мастерства;</a:t>
            </a:r>
          </a:p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1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Совершенствование системы выявления, поддержки и сопровождения талантливых детей, повышение результативности участия обучающихся во всероссийской олимпиаде школьников, перечневых олимпиадах;</a:t>
            </a:r>
          </a:p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1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сетевого взаимодействия по координации всех субъектов единого образовательного пространства в городском округе Щёлково.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39116" y="291073"/>
            <a:ext cx="6096000" cy="9817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Наличие задач для реализации направлений стандарта УМС</a:t>
            </a:r>
          </a:p>
        </p:txBody>
      </p:sp>
    </p:spTree>
    <p:extLst>
      <p:ext uri="{BB962C8B-B14F-4D97-AF65-F5344CB8AC3E}">
        <p14:creationId xmlns:p14="http://schemas.microsoft.com/office/powerpoint/2010/main" val="1826172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39116" y="291073"/>
            <a:ext cx="6096000" cy="9817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  <a:ea typeface="DIN Condensed " panose="020B0606040000020204" pitchFamily="34" charset="-52"/>
              </a:rPr>
              <a:t>Наличие задач для реализации направлений стандарта УМС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97280" y="1354910"/>
            <a:ext cx="1032079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PT Sans"/>
              </a:rPr>
              <a:t>Цели</a:t>
            </a:r>
            <a:endParaRPr lang="ru-RU" dirty="0">
              <a:solidFill>
                <a:srgbClr val="333333"/>
              </a:solidFill>
              <a:latin typeface="PT Sans"/>
            </a:endParaRPr>
          </a:p>
          <a:p>
            <a:r>
              <a:rPr lang="ru-RU" dirty="0">
                <a:solidFill>
                  <a:srgbClr val="333333"/>
                </a:solidFill>
                <a:latin typeface="PT Sans"/>
              </a:rPr>
              <a:t>регионального проекта «Умная методическая служба» — осуществление методического обеспечения образовательной деятельности в системе образования муниципального </a:t>
            </a:r>
            <a:r>
              <a:rPr lang="ru-RU" dirty="0" smtClean="0">
                <a:solidFill>
                  <a:srgbClr val="333333"/>
                </a:solidFill>
                <a:latin typeface="PT Sans"/>
              </a:rPr>
              <a:t>округа, </a:t>
            </a:r>
            <a:r>
              <a:rPr lang="ru-RU" dirty="0">
                <a:solidFill>
                  <a:srgbClr val="333333"/>
                </a:solidFill>
                <a:latin typeface="PT Sans"/>
              </a:rPr>
              <a:t>гарантирующей создание условий для устойчивого развития муниципального системы образования в рамках единого суверенного образовательного пространства нашей страны и Московской области, осуществляющей воспитание социально-ответственной, патриотичной личности, готовой к самореализации в условиях инновационного развития экономики муниципалитета, региона, Российской Федерации</a:t>
            </a:r>
          </a:p>
          <a:p>
            <a:r>
              <a:rPr lang="ru-RU" b="1" dirty="0">
                <a:solidFill>
                  <a:srgbClr val="333333"/>
                </a:solidFill>
                <a:latin typeface="PT Sans"/>
              </a:rPr>
              <a:t>Задачи</a:t>
            </a:r>
            <a:endParaRPr lang="ru-RU" dirty="0">
              <a:solidFill>
                <a:srgbClr val="333333"/>
              </a:solidFill>
              <a:latin typeface="PT Sans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PT Sans"/>
              </a:rPr>
              <a:t>Реализация федеральной, региональной и муниципальной кадровой политики.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PT Sans"/>
              </a:rPr>
              <a:t>Повышение эффективности методической работы.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PT Sans"/>
              </a:rPr>
              <a:t>Методическое обеспечение образовательной деятельности по повышению качества и доступности общего образования.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PT Sans"/>
              </a:rPr>
              <a:t>Методическое обеспечение образовательной деятельности по профессиональной ориентации обучающихся.</a:t>
            </a:r>
            <a:endParaRPr lang="ru-RU" b="0" i="0" dirty="0">
              <a:solidFill>
                <a:srgbClr val="333333"/>
              </a:solidFill>
              <a:effectLst/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1519787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239F4FBD-6F0D-4A54-97EF-6D016A769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960430"/>
              </p:ext>
            </p:extLst>
          </p:nvPr>
        </p:nvGraphicFramePr>
        <p:xfrm>
          <a:off x="248772" y="808606"/>
          <a:ext cx="11655845" cy="5976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674">
                  <a:extLst>
                    <a:ext uri="{9D8B030D-6E8A-4147-A177-3AD203B41FA5}">
                      <a16:colId xmlns="" xmlns:a16="http://schemas.microsoft.com/office/drawing/2014/main" val="545555793"/>
                    </a:ext>
                  </a:extLst>
                </a:gridCol>
                <a:gridCol w="1685728">
                  <a:extLst>
                    <a:ext uri="{9D8B030D-6E8A-4147-A177-3AD203B41FA5}">
                      <a16:colId xmlns="" xmlns:a16="http://schemas.microsoft.com/office/drawing/2014/main" val="2819491342"/>
                    </a:ext>
                  </a:extLst>
                </a:gridCol>
                <a:gridCol w="5680761">
                  <a:extLst>
                    <a:ext uri="{9D8B030D-6E8A-4147-A177-3AD203B41FA5}">
                      <a16:colId xmlns="" xmlns:a16="http://schemas.microsoft.com/office/drawing/2014/main" val="4074228478"/>
                    </a:ext>
                  </a:extLst>
                </a:gridCol>
                <a:gridCol w="1661891">
                  <a:extLst>
                    <a:ext uri="{9D8B030D-6E8A-4147-A177-3AD203B41FA5}">
                      <a16:colId xmlns="" xmlns:a16="http://schemas.microsoft.com/office/drawing/2014/main" val="2642959935"/>
                    </a:ext>
                  </a:extLst>
                </a:gridCol>
                <a:gridCol w="1822791">
                  <a:extLst>
                    <a:ext uri="{9D8B030D-6E8A-4147-A177-3AD203B41FA5}">
                      <a16:colId xmlns="" xmlns:a16="http://schemas.microsoft.com/office/drawing/2014/main" val="893897257"/>
                    </a:ext>
                  </a:extLst>
                </a:gridCol>
              </a:tblGrid>
              <a:tr h="5336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Показатели мониторинга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Критерии оценки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Разделы сайта ММС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Количество баллов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91060290"/>
                  </a:ext>
                </a:extLst>
              </a:tr>
              <a:tr h="53894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Наличие пакета нормативных документов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i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Программа </a:t>
                      </a:r>
                      <a:r>
                        <a:rPr lang="ru-RU" sz="1800" b="1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научно-методического и методического обеспечения образовательной деятельности в системе образования Московской области на 2025-2030 годы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методическом сопровождении </a:t>
                      </a:r>
                      <a:r>
                        <a:rPr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педагогических </a:t>
                      </a: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работников и управленческих кадров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Программа методического обеспечения образовательной деятельности в системе муниципального образования на 2025-2030 годы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Муниципальная программа реализации системы наставничества педагогических работников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муниципальном методическом объединении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Договор о сетевом взаимодействии с ЦНППМ;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Дорожная карта на текущий на учебный год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 нас: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Умная методическая служба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Базовое значение не менее 8 баллов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338981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05713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F4CEEA70-1775-48C5-85E2-B1F08355D7A8}" vid="{708C1448-CAB8-494B-91DB-8E511FB2BA6C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5365</TotalTime>
  <Words>1237</Words>
  <Application>Microsoft Office PowerPoint</Application>
  <PresentationFormat>Широкоэкранный</PresentationFormat>
  <Paragraphs>180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Calibri</vt:lpstr>
      <vt:lpstr>Calibri Light</vt:lpstr>
      <vt:lpstr>DIN Condensed </vt:lpstr>
      <vt:lpstr>PT Sans</vt:lpstr>
      <vt:lpstr>Times New Roman</vt:lpstr>
      <vt:lpstr>Wingdings</vt:lpstr>
      <vt:lpstr>Тема1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зонального и регионального этапов конференции проектных и  учебно-исследовательских работ «Что, как и почему?»</dc:title>
  <dc:creator>User</dc:creator>
  <cp:lastModifiedBy>irina_karpeeva@outlook.com</cp:lastModifiedBy>
  <cp:revision>258</cp:revision>
  <cp:lastPrinted>2025-01-20T13:49:16Z</cp:lastPrinted>
  <dcterms:created xsi:type="dcterms:W3CDTF">2024-01-14T08:39:34Z</dcterms:created>
  <dcterms:modified xsi:type="dcterms:W3CDTF">2025-03-11T11:52:57Z</dcterms:modified>
</cp:coreProperties>
</file>