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51" r:id="rId3"/>
    <p:sldId id="3073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657B27-1E5C-47B5-9744-770E364E62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9D19D32-068B-45DC-9410-D4FB937F21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866D51-C2DC-457B-8EA1-E98E90082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FF36-3D81-465C-B65E-05AACE497950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3B343F-4561-4200-9463-D08D1847F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053557-F0EB-42AB-A27D-3DA7801C3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7F094-30CA-4646-8F38-DD62E4342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06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239B15-0362-42A4-972A-2C8429687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6025B24-86F1-4412-AA43-C68A70C77A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F6CAAE-4193-4E25-A8AD-E23411A35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FF36-3D81-465C-B65E-05AACE497950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179305-E763-47C4-9204-4C0E34C82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987555-A7A8-4375-84CF-941801A32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7F094-30CA-4646-8F38-DD62E4342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044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8EBC0D4-A1BE-44B4-8276-B688E946CA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B8BFFC-7D93-472A-9ADF-EBA9822246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4B72BF-F354-4E05-93D6-6CEBEFDB0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FF36-3D81-465C-B65E-05AACE497950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470DFE-E5EF-442B-B565-7EE6732C9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728DBA-6CC8-4677-9261-37DCB16CD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7F094-30CA-4646-8F38-DD62E4342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156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51C058-B272-4AD4-B198-974AF8012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2E0F84-5521-4F3A-8CBB-D69D1E043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0D4CD4-8174-422C-9D05-2ACE59B06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FF36-3D81-465C-B65E-05AACE497950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1D9315-B55F-4D0C-B559-229AA0F4C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C202AD-EFB1-404C-A442-A43FA0BEA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7F094-30CA-4646-8F38-DD62E4342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009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5A6DD3-DD8D-4754-AE71-0CF2C0EAC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1C9A832-A8E7-460B-99A5-A6DE011FC8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D0F91C-0DB7-4039-9967-C3510D0B7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FF36-3D81-465C-B65E-05AACE497950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DB75AC-283E-4734-B6EF-523C196E7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D838AC-8DC8-4225-9675-9A4FBEDC5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7F094-30CA-4646-8F38-DD62E4342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925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CB9B7B-070D-48B6-87AA-D3490B70E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1CE2BF-DDDF-4EC1-94FB-987BB4FE0B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96DFCE4-6D94-4071-A7C2-1F06B8CB6B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0315192-DB8A-4250-86A7-683016C49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FF36-3D81-465C-B65E-05AACE497950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C60DD44-B884-413E-BFB6-F7BBC98EB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76712D0-10F7-4518-B1EF-A206B121E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7F094-30CA-4646-8F38-DD62E4342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803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8AC1CF-3A58-4D7C-808A-B9D3A2599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1EA7A8-AD96-499B-906C-C83C72339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4E53DF9-83DF-4362-9A6C-49711A4394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6B4F854-F58E-4569-986D-DE744BC4A7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B24BFDD-5D35-4AA9-B22A-C047D991F9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BB97DAF-EE1F-4D81-87DB-2E37747A8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FF36-3D81-465C-B65E-05AACE497950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34B9203-3D3F-43FB-B319-CF5261904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DFC2551-A425-4324-AA7A-1CE657E3E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7F094-30CA-4646-8F38-DD62E4342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15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4AB568-0F37-4F2F-A282-BDCF86859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738A22A-1325-444A-94B3-13887D798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FF36-3D81-465C-B65E-05AACE497950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EC4B6B1-3513-4252-952B-41A62FCD2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3BA4979-12D5-4DF3-8F1D-1CE37CD5A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7F094-30CA-4646-8F38-DD62E4342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880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9C4CFDB-60E9-4B70-A7E3-CCC98D412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FF36-3D81-465C-B65E-05AACE497950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2C95F57-FFE6-4691-BC7E-6821FA658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04635CA-F932-4286-9C22-1C7E6F41B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7F094-30CA-4646-8F38-DD62E4342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595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1B3666-5DBD-4ED0-8FE9-26E658DB8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86CD5F-C4AA-41A0-8C4C-C30EC1BE5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3AD7C04-F588-4B05-8DDF-C8A25AE247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07EBC8B-3ABF-4E99-87CF-4ED3048CF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FF36-3D81-465C-B65E-05AACE497950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2574BD7-EB2A-44F9-B9FF-4D53EACE3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C090062-91BA-495F-8A82-FFAE3C0DA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7F094-30CA-4646-8F38-DD62E4342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885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3B90BA-442F-4818-A5DF-2D907574F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98B49DD-2B7D-40B4-83DE-6DDCEA82AB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68FA344-AC4D-40BE-9C2B-DBBEFA4330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8918B19-A318-4FC6-B914-386605F60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6FF36-3D81-465C-B65E-05AACE497950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BAED670-A122-4DB1-86E0-CCE89ABCB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8200D8E-81D5-4523-A3B8-A55038320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7F094-30CA-4646-8F38-DD62E4342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631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3303D4-7FCD-453B-AAD1-CD33AD73F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BA75519-6FD1-4CAD-80DA-3F810F8C08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16ED90-351C-4E92-8754-1ED7A257BE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6FF36-3D81-465C-B65E-05AACE497950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02ECBC-D772-4597-AF41-6920E9FFFB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E03DCF-2BBA-484A-84F7-1907E2890F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7F094-30CA-4646-8F38-DD62E4342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29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y.mts-link.ru/j/40947613/664937266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879DB418-F2BF-4834-AE5C-A730090736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33051"/>
              </p:ext>
            </p:extLst>
          </p:nvPr>
        </p:nvGraphicFramePr>
        <p:xfrm>
          <a:off x="305849" y="334179"/>
          <a:ext cx="11687881" cy="6412852"/>
        </p:xfrm>
        <a:graphic>
          <a:graphicData uri="http://schemas.openxmlformats.org/drawingml/2006/table">
            <a:tbl>
              <a:tblPr/>
              <a:tblGrid>
                <a:gridCol w="1946389">
                  <a:extLst>
                    <a:ext uri="{9D8B030D-6E8A-4147-A177-3AD203B41FA5}">
                      <a16:colId xmlns:a16="http://schemas.microsoft.com/office/drawing/2014/main" val="4018572834"/>
                    </a:ext>
                  </a:extLst>
                </a:gridCol>
                <a:gridCol w="954113">
                  <a:extLst>
                    <a:ext uri="{9D8B030D-6E8A-4147-A177-3AD203B41FA5}">
                      <a16:colId xmlns:a16="http://schemas.microsoft.com/office/drawing/2014/main" val="3136220645"/>
                    </a:ext>
                  </a:extLst>
                </a:gridCol>
                <a:gridCol w="954113">
                  <a:extLst>
                    <a:ext uri="{9D8B030D-6E8A-4147-A177-3AD203B41FA5}">
                      <a16:colId xmlns:a16="http://schemas.microsoft.com/office/drawing/2014/main" val="2787482015"/>
                    </a:ext>
                  </a:extLst>
                </a:gridCol>
                <a:gridCol w="1412086">
                  <a:extLst>
                    <a:ext uri="{9D8B030D-6E8A-4147-A177-3AD203B41FA5}">
                      <a16:colId xmlns:a16="http://schemas.microsoft.com/office/drawing/2014/main" val="2013920909"/>
                    </a:ext>
                  </a:extLst>
                </a:gridCol>
                <a:gridCol w="1879602">
                  <a:extLst>
                    <a:ext uri="{9D8B030D-6E8A-4147-A177-3AD203B41FA5}">
                      <a16:colId xmlns:a16="http://schemas.microsoft.com/office/drawing/2014/main" val="1110214609"/>
                    </a:ext>
                  </a:extLst>
                </a:gridCol>
                <a:gridCol w="954113">
                  <a:extLst>
                    <a:ext uri="{9D8B030D-6E8A-4147-A177-3AD203B41FA5}">
                      <a16:colId xmlns:a16="http://schemas.microsoft.com/office/drawing/2014/main" val="1410038163"/>
                    </a:ext>
                  </a:extLst>
                </a:gridCol>
                <a:gridCol w="1679239">
                  <a:extLst>
                    <a:ext uri="{9D8B030D-6E8A-4147-A177-3AD203B41FA5}">
                      <a16:colId xmlns:a16="http://schemas.microsoft.com/office/drawing/2014/main" val="1667129017"/>
                    </a:ext>
                  </a:extLst>
                </a:gridCol>
                <a:gridCol w="954113">
                  <a:extLst>
                    <a:ext uri="{9D8B030D-6E8A-4147-A177-3AD203B41FA5}">
                      <a16:colId xmlns:a16="http://schemas.microsoft.com/office/drawing/2014/main" val="3193092672"/>
                    </a:ext>
                  </a:extLst>
                </a:gridCol>
                <a:gridCol w="954113">
                  <a:extLst>
                    <a:ext uri="{9D8B030D-6E8A-4147-A177-3AD203B41FA5}">
                      <a16:colId xmlns:a16="http://schemas.microsoft.com/office/drawing/2014/main" val="3292300155"/>
                    </a:ext>
                  </a:extLst>
                </a:gridCol>
              </a:tblGrid>
              <a:tr h="776692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УМС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dirty="0">
                          <a:effectLst/>
                        </a:rPr>
                        <a:t>Проекты 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dirty="0">
                          <a:effectLst/>
                        </a:rPr>
                        <a:t>Инициативы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dirty="0">
                          <a:effectLst/>
                        </a:rPr>
                        <a:t>педагоги-наставники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dirty="0">
                          <a:effectLst/>
                        </a:rPr>
                        <a:t>методический актив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dirty="0">
                          <a:effectLst/>
                        </a:rPr>
                        <a:t>ГМО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dirty="0">
                          <a:effectLst/>
                        </a:rPr>
                        <a:t>Муниципальные конкурсы и этапы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dirty="0">
                          <a:effectLst/>
                        </a:rPr>
                        <a:t>Итого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dirty="0">
                          <a:effectLst/>
                        </a:rPr>
                        <a:t>Было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70009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Балашиха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15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9335866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Богородский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5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789049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Дмитровский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ru-RU" sz="1100">
                        <a:effectLst/>
                      </a:endParaRP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12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7931509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Жуковский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7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23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5935066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Истра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12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ru-RU" sz="1100">
                        <a:effectLst/>
                      </a:endParaRP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6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5183134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Коломна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12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ru-RU" sz="1100">
                        <a:effectLst/>
                      </a:endParaRP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19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13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6804344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Королёв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6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3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16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12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3844378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Красногорск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12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17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17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025923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Люберцы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8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ru-RU" sz="1100">
                        <a:effectLst/>
                      </a:endParaRP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3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13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333167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Мытищи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5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23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8705080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Наро-Фоминский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7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15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18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8325770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Одинцовский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9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ru-RU" sz="1100">
                        <a:effectLst/>
                      </a:endParaRP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9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4629935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Орехово-Зуево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9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9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22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17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1448784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Подольск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16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580704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Раменский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9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2226206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Серпухов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6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7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2961648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Солнечногорск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ru-RU" sz="1100">
                        <a:effectLst/>
                      </a:endParaRP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544633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Ступино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5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ru-RU" sz="1100">
                        <a:effectLst/>
                      </a:endParaRP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8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1671577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Щёлково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6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24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22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1558455"/>
                  </a:ext>
                </a:extLst>
              </a:tr>
              <a:tr h="281808">
                <a:tc>
                  <a:txBody>
                    <a:bodyPr/>
                    <a:lstStyle/>
                    <a:p>
                      <a:pPr rtl="0" fontAlgn="b"/>
                      <a:r>
                        <a:rPr lang="ru-RU" sz="1600" b="1" dirty="0">
                          <a:effectLst/>
                          <a:latin typeface="Calibri" panose="020F0502020204030204" pitchFamily="34" charset="0"/>
                        </a:rPr>
                        <a:t>Электросталь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2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0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>
                          <a:effectLst/>
                        </a:rPr>
                        <a:t>15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dirty="0">
                          <a:effectLst/>
                        </a:rPr>
                        <a:t>15</a:t>
                      </a:r>
                    </a:p>
                  </a:txBody>
                  <a:tcPr marL="17489" marR="17489" marT="11660" marB="1166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3115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2935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C11413B-3206-4092-AD29-0C83F289C07C}"/>
              </a:ext>
            </a:extLst>
          </p:cNvPr>
          <p:cNvSpPr/>
          <p:nvPr/>
        </p:nvSpPr>
        <p:spPr>
          <a:xfrm>
            <a:off x="1518082" y="1633492"/>
            <a:ext cx="838051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j-ea"/>
                <a:cs typeface="+mj-cs"/>
              </a:rPr>
              <a:t>18 ноября в 15:00</a:t>
            </a:r>
          </a:p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j-ea"/>
                <a:cs typeface="+mj-cs"/>
              </a:rPr>
              <a:t>Лучшие педагогические практики: обобщение и описание</a:t>
            </a:r>
          </a:p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j-ea"/>
                <a:cs typeface="+mj-cs"/>
                <a:hlinkClick r:id="rId2"/>
              </a:rPr>
              <a:t>https://my.mts-link.ru/j/40947613/6649372661</a:t>
            </a:r>
            <a:endParaRPr lang="ru-RU" sz="280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+mj-ea"/>
              <a:cs typeface="+mj-cs"/>
            </a:endParaRPr>
          </a:p>
          <a:p>
            <a:endParaRPr lang="ru-RU" sz="2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+mj-ea"/>
              <a:cs typeface="+mj-cs"/>
            </a:endParaRPr>
          </a:p>
          <a:p>
            <a:endParaRPr lang="ru-RU" sz="2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+mj-ea"/>
              <a:cs typeface="+mj-cs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B9D2857-89D4-4D96-940B-0D6562FD13B7}"/>
              </a:ext>
            </a:extLst>
          </p:cNvPr>
          <p:cNvSpPr txBox="1">
            <a:spLocks/>
          </p:cNvSpPr>
          <p:nvPr/>
        </p:nvSpPr>
        <p:spPr>
          <a:xfrm>
            <a:off x="563428" y="687387"/>
            <a:ext cx="10904672" cy="6464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Добавить в календарь</a:t>
            </a:r>
          </a:p>
        </p:txBody>
      </p:sp>
    </p:spTree>
    <p:extLst>
      <p:ext uri="{BB962C8B-B14F-4D97-AF65-F5344CB8AC3E}">
        <p14:creationId xmlns:p14="http://schemas.microsoft.com/office/powerpoint/2010/main" val="3469116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C11413B-3206-4092-AD29-0C83F289C07C}"/>
              </a:ext>
            </a:extLst>
          </p:cNvPr>
          <p:cNvSpPr/>
          <p:nvPr/>
        </p:nvSpPr>
        <p:spPr>
          <a:xfrm>
            <a:off x="1877635" y="1704513"/>
            <a:ext cx="907741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j-ea"/>
                <a:cs typeface="+mj-cs"/>
              </a:rPr>
              <a:t>25 ноября 2025 в 11:00</a:t>
            </a:r>
          </a:p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j-ea"/>
                <a:cs typeface="+mj-cs"/>
              </a:rPr>
              <a:t>Региональный форум «ММС 2.0: цифровая платформа для развития образования»</a:t>
            </a:r>
          </a:p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j-ea"/>
                <a:cs typeface="+mj-cs"/>
              </a:rPr>
              <a:t>Место проведения: КУРО, Москва, </a:t>
            </a:r>
            <a:r>
              <a:rPr lang="ru-RU" sz="2800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j-ea"/>
                <a:cs typeface="+mj-cs"/>
              </a:rPr>
              <a:t>Староватутинский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j-ea"/>
                <a:cs typeface="+mj-cs"/>
              </a:rPr>
              <a:t> проезд, 8, актовый зал</a:t>
            </a:r>
          </a:p>
          <a:p>
            <a:endParaRPr lang="ru-RU" sz="2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+mj-ea"/>
              <a:cs typeface="+mj-cs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B9D2857-89D4-4D96-940B-0D6562FD13B7}"/>
              </a:ext>
            </a:extLst>
          </p:cNvPr>
          <p:cNvSpPr txBox="1">
            <a:spLocks/>
          </p:cNvSpPr>
          <p:nvPr/>
        </p:nvSpPr>
        <p:spPr>
          <a:xfrm>
            <a:off x="563428" y="687387"/>
            <a:ext cx="10904672" cy="6464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  <a:defRPr sz="1800"/>
            </a:pPr>
            <a:r>
              <a:rPr lang="ru-RU" sz="2800" b="1" kern="0" dirty="0">
                <a:solidFill>
                  <a:srgbClr val="1D3152"/>
                </a:solidFill>
                <a:latin typeface="Calibri"/>
                <a:cs typeface="Calibri"/>
                <a:sym typeface="Calibri"/>
              </a:rPr>
              <a:t>Добавить в календарь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C0B1F81-0F62-4744-93AD-621A7826A229}"/>
              </a:ext>
            </a:extLst>
          </p:cNvPr>
          <p:cNvSpPr/>
          <p:nvPr/>
        </p:nvSpPr>
        <p:spPr>
          <a:xfrm>
            <a:off x="1877635" y="4382169"/>
            <a:ext cx="877556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j-ea"/>
                <a:cs typeface="+mj-cs"/>
              </a:rPr>
              <a:t>Категория участников: директора и специалисты муниципальных методических служб </a:t>
            </a:r>
            <a:r>
              <a:rPr lang="ru-RU" sz="280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+mj-ea"/>
                <a:cs typeface="+mj-cs"/>
              </a:rPr>
              <a:t>Московской области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391673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256</Words>
  <Application>Microsoft Office PowerPoint</Application>
  <PresentationFormat>Широкоэкранный</PresentationFormat>
  <Paragraphs>191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DIN Condensed 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Карпеева Ирина Вячеславовна</dc:creator>
  <cp:lastModifiedBy>Карпеева Ирина Вячеславовна</cp:lastModifiedBy>
  <cp:revision>2</cp:revision>
  <dcterms:created xsi:type="dcterms:W3CDTF">2025-11-11T11:48:33Z</dcterms:created>
  <dcterms:modified xsi:type="dcterms:W3CDTF">2025-11-11T11:56:18Z</dcterms:modified>
</cp:coreProperties>
</file>