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1-411F-9E87-06FF85305B0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1-411F-9E87-06FF85305B0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1-411F-9E87-06FF85305B0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1-411F-9E87-06FF85305B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Базовый уровень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</c:v>
                </c:pt>
                <c:pt idx="1">
                  <c:v>147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8-4A2D-AA52-03E7E0939C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5326C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78835173664343E-2"/>
          <c:y val="0"/>
          <c:w val="0.94772116482633562"/>
          <c:h val="0.83544547800702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 классы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3-4AB5-8A20-CC307A46AA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классы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3-4AB5-8A20-CC307A46AA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3-4AB5-8A20-CC307A46AA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881136"/>
        <c:axId val="319882776"/>
      </c:barChart>
      <c:catAx>
        <c:axId val="31988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882776"/>
        <c:crosses val="autoZero"/>
        <c:auto val="1"/>
        <c:lblAlgn val="ctr"/>
        <c:lblOffset val="100"/>
        <c:noMultiLvlLbl val="0"/>
      </c:catAx>
      <c:valAx>
        <c:axId val="319882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98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D8DCC-9333-45AE-B74C-F1057886C9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86CB7A-052C-49F9-8A76-81019620923B}">
      <dgm:prSet phldrT="[Text]" custT="1"/>
      <dgm:spPr/>
      <dgm:t>
        <a:bodyPr/>
        <a:lstStyle/>
        <a:p>
          <a:endParaRPr lang="ru-RU" sz="2000" dirty="0" smtClean="0"/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2021-2022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уч. год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школа</a:t>
          </a:r>
        </a:p>
        <a:p>
          <a:endParaRPr lang="en-US" sz="2000" dirty="0"/>
        </a:p>
      </dgm:t>
    </dgm:pt>
    <dgm:pt modelId="{EF03B18B-AD3A-4164-A489-7CCE5858D178}" type="parTrans" cxnId="{6CB19E29-24A0-411B-A607-01D3D014A1E3}">
      <dgm:prSet/>
      <dgm:spPr/>
      <dgm:t>
        <a:bodyPr/>
        <a:lstStyle/>
        <a:p>
          <a:endParaRPr lang="en-US"/>
        </a:p>
      </dgm:t>
    </dgm:pt>
    <dgm:pt modelId="{01097946-9AD8-4AFB-8099-A4F55DE3B47C}" type="sibTrans" cxnId="{6CB19E29-24A0-411B-A607-01D3D014A1E3}">
      <dgm:prSet/>
      <dgm:spPr/>
      <dgm:t>
        <a:bodyPr/>
        <a:lstStyle/>
        <a:p>
          <a:endParaRPr lang="en-US"/>
        </a:p>
      </dgm:t>
    </dgm:pt>
    <dgm:pt modelId="{1AD831F6-FBA0-4B5B-A1B7-A6079159F936}">
      <dgm:prSet phldrT="[Text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2023-2024 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уч. год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школ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27BAF-86C5-4CCF-B3DF-97A1C001B67C}" type="parTrans" cxnId="{4B6C1A94-80D2-4F9C-8197-373A4C2B6024}">
      <dgm:prSet/>
      <dgm:spPr/>
      <dgm:t>
        <a:bodyPr/>
        <a:lstStyle/>
        <a:p>
          <a:endParaRPr lang="en-US"/>
        </a:p>
      </dgm:t>
    </dgm:pt>
    <dgm:pt modelId="{310DA35E-866E-43B7-A549-2C7D793714E4}" type="sibTrans" cxnId="{4B6C1A94-80D2-4F9C-8197-373A4C2B6024}">
      <dgm:prSet/>
      <dgm:spPr/>
      <dgm:t>
        <a:bodyPr/>
        <a:lstStyle/>
        <a:p>
          <a:endParaRPr lang="en-US"/>
        </a:p>
      </dgm:t>
    </dgm:pt>
    <dgm:pt modelId="{F723D968-D4E8-49D0-BEB3-829A537F6868}">
      <dgm:prSet phldrT="[Text]" custT="1"/>
      <dgm:spPr/>
      <dgm:t>
        <a:bodyPr/>
        <a:lstStyle/>
        <a:p>
          <a:endParaRPr lang="ru-RU" sz="2900" dirty="0" smtClean="0"/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2022-2023 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уч. год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школ</a:t>
          </a:r>
        </a:p>
        <a:p>
          <a:endParaRPr lang="en-US" sz="2900" dirty="0"/>
        </a:p>
      </dgm:t>
    </dgm:pt>
    <dgm:pt modelId="{FF31A4E2-2950-4403-9CBC-B48E8A7BE2A6}" type="sibTrans" cxnId="{1287AFF8-828A-4632-8D4F-0DCB916B48A3}">
      <dgm:prSet/>
      <dgm:spPr/>
      <dgm:t>
        <a:bodyPr/>
        <a:lstStyle/>
        <a:p>
          <a:endParaRPr lang="en-US"/>
        </a:p>
      </dgm:t>
    </dgm:pt>
    <dgm:pt modelId="{6E6E22C2-68FB-4645-832C-7CF03C60E002}" type="parTrans" cxnId="{1287AFF8-828A-4632-8D4F-0DCB916B48A3}">
      <dgm:prSet/>
      <dgm:spPr/>
      <dgm:t>
        <a:bodyPr/>
        <a:lstStyle/>
        <a:p>
          <a:endParaRPr lang="en-US"/>
        </a:p>
      </dgm:t>
    </dgm:pt>
    <dgm:pt modelId="{219A89DD-5261-4C3F-8D1B-0BB69E91B740}" type="pres">
      <dgm:prSet presAssocID="{D6FD8DCC-9333-45AE-B74C-F1057886C94F}" presName="Name0" presStyleCnt="0">
        <dgm:presLayoutVars>
          <dgm:dir/>
          <dgm:resizeHandles val="exact"/>
        </dgm:presLayoutVars>
      </dgm:prSet>
      <dgm:spPr/>
    </dgm:pt>
    <dgm:pt modelId="{3CDAB65E-0D7F-45E9-B637-607AF55E353B}" type="pres">
      <dgm:prSet presAssocID="{8F86CB7A-052C-49F9-8A76-81019620923B}" presName="node" presStyleLbl="node1" presStyleIdx="0" presStyleCnt="3" custScaleX="129503" custScaleY="167987" custLinFactNeighborY="4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BCE10-BE26-400E-8B1E-0C811E22AB7B}" type="pres">
      <dgm:prSet presAssocID="{01097946-9AD8-4AFB-8099-A4F55DE3B47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F92C120-33A9-42DE-9711-6A2D41F25EFD}" type="pres">
      <dgm:prSet presAssocID="{01097946-9AD8-4AFB-8099-A4F55DE3B47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9FE75F5-92E7-4ED8-A847-590791996E62}" type="pres">
      <dgm:prSet presAssocID="{F723D968-D4E8-49D0-BEB3-829A537F6868}" presName="node" presStyleLbl="node1" presStyleIdx="1" presStyleCnt="3" custScaleX="143662" custScaleY="166643" custLinFactNeighborX="1756" custLinFactNeighborY="-1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0CC1D-E54D-4235-8BC2-AB05389D601C}" type="pres">
      <dgm:prSet presAssocID="{FF31A4E2-2950-4403-9CBC-B48E8A7BE2A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5687449-5CEB-43B9-8068-5BBE8C529121}" type="pres">
      <dgm:prSet presAssocID="{FF31A4E2-2950-4403-9CBC-B48E8A7BE2A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D984446-79A9-4DA7-A31A-9B2285E60E9B}" type="pres">
      <dgm:prSet presAssocID="{1AD831F6-FBA0-4B5B-A1B7-A6079159F936}" presName="node" presStyleLbl="node1" presStyleIdx="2" presStyleCnt="3" custScaleX="131735" custScaleY="164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AC25FB-D181-4FEA-BB71-581EA2162586}" type="presOf" srcId="{1AD831F6-FBA0-4B5B-A1B7-A6079159F936}" destId="{AD984446-79A9-4DA7-A31A-9B2285E60E9B}" srcOrd="0" destOrd="0" presId="urn:microsoft.com/office/officeart/2005/8/layout/process1"/>
    <dgm:cxn modelId="{83A995A4-494A-4C67-8266-4083B337B178}" type="presOf" srcId="{D6FD8DCC-9333-45AE-B74C-F1057886C94F}" destId="{219A89DD-5261-4C3F-8D1B-0BB69E91B740}" srcOrd="0" destOrd="0" presId="urn:microsoft.com/office/officeart/2005/8/layout/process1"/>
    <dgm:cxn modelId="{4B6C1A94-80D2-4F9C-8197-373A4C2B6024}" srcId="{D6FD8DCC-9333-45AE-B74C-F1057886C94F}" destId="{1AD831F6-FBA0-4B5B-A1B7-A6079159F936}" srcOrd="2" destOrd="0" parTransId="{F8D27BAF-86C5-4CCF-B3DF-97A1C001B67C}" sibTransId="{310DA35E-866E-43B7-A549-2C7D793714E4}"/>
    <dgm:cxn modelId="{E272D2C7-CA0C-45B0-B6E5-A017F5D6EFEB}" type="presOf" srcId="{8F86CB7A-052C-49F9-8A76-81019620923B}" destId="{3CDAB65E-0D7F-45E9-B637-607AF55E353B}" srcOrd="0" destOrd="0" presId="urn:microsoft.com/office/officeart/2005/8/layout/process1"/>
    <dgm:cxn modelId="{6BE4DC3E-0A39-4C46-9483-2363168D86C2}" type="presOf" srcId="{01097946-9AD8-4AFB-8099-A4F55DE3B47C}" destId="{FF92C120-33A9-42DE-9711-6A2D41F25EFD}" srcOrd="1" destOrd="0" presId="urn:microsoft.com/office/officeart/2005/8/layout/process1"/>
    <dgm:cxn modelId="{EB382654-A49B-4E7E-B078-8A45F8A60426}" type="presOf" srcId="{FF31A4E2-2950-4403-9CBC-B48E8A7BE2A6}" destId="{9770CC1D-E54D-4235-8BC2-AB05389D601C}" srcOrd="0" destOrd="0" presId="urn:microsoft.com/office/officeart/2005/8/layout/process1"/>
    <dgm:cxn modelId="{1287AFF8-828A-4632-8D4F-0DCB916B48A3}" srcId="{D6FD8DCC-9333-45AE-B74C-F1057886C94F}" destId="{F723D968-D4E8-49D0-BEB3-829A537F6868}" srcOrd="1" destOrd="0" parTransId="{6E6E22C2-68FB-4645-832C-7CF03C60E002}" sibTransId="{FF31A4E2-2950-4403-9CBC-B48E8A7BE2A6}"/>
    <dgm:cxn modelId="{5687A657-66D1-4B85-A4C8-406431C903A1}" type="presOf" srcId="{01097946-9AD8-4AFB-8099-A4F55DE3B47C}" destId="{19DBCE10-BE26-400E-8B1E-0C811E22AB7B}" srcOrd="0" destOrd="0" presId="urn:microsoft.com/office/officeart/2005/8/layout/process1"/>
    <dgm:cxn modelId="{01C07471-6EAC-4EE4-8491-3311C6C7585A}" type="presOf" srcId="{F723D968-D4E8-49D0-BEB3-829A537F6868}" destId="{F9FE75F5-92E7-4ED8-A847-590791996E62}" srcOrd="0" destOrd="0" presId="urn:microsoft.com/office/officeart/2005/8/layout/process1"/>
    <dgm:cxn modelId="{0BA8B5A3-56A7-4AFE-969C-3015B5F6D979}" type="presOf" srcId="{FF31A4E2-2950-4403-9CBC-B48E8A7BE2A6}" destId="{B5687449-5CEB-43B9-8068-5BBE8C529121}" srcOrd="1" destOrd="0" presId="urn:microsoft.com/office/officeart/2005/8/layout/process1"/>
    <dgm:cxn modelId="{6CB19E29-24A0-411B-A607-01D3D014A1E3}" srcId="{D6FD8DCC-9333-45AE-B74C-F1057886C94F}" destId="{8F86CB7A-052C-49F9-8A76-81019620923B}" srcOrd="0" destOrd="0" parTransId="{EF03B18B-AD3A-4164-A489-7CCE5858D178}" sibTransId="{01097946-9AD8-4AFB-8099-A4F55DE3B47C}"/>
    <dgm:cxn modelId="{C0D5893E-D8D4-4E9D-8F89-2FA4FEB600D5}" type="presParOf" srcId="{219A89DD-5261-4C3F-8D1B-0BB69E91B740}" destId="{3CDAB65E-0D7F-45E9-B637-607AF55E353B}" srcOrd="0" destOrd="0" presId="urn:microsoft.com/office/officeart/2005/8/layout/process1"/>
    <dgm:cxn modelId="{C629770A-84AD-4E35-95BB-1BDD43D86461}" type="presParOf" srcId="{219A89DD-5261-4C3F-8D1B-0BB69E91B740}" destId="{19DBCE10-BE26-400E-8B1E-0C811E22AB7B}" srcOrd="1" destOrd="0" presId="urn:microsoft.com/office/officeart/2005/8/layout/process1"/>
    <dgm:cxn modelId="{1BA3A6C8-D654-4C2C-BA73-56113B354E8C}" type="presParOf" srcId="{19DBCE10-BE26-400E-8B1E-0C811E22AB7B}" destId="{FF92C120-33A9-42DE-9711-6A2D41F25EFD}" srcOrd="0" destOrd="0" presId="urn:microsoft.com/office/officeart/2005/8/layout/process1"/>
    <dgm:cxn modelId="{A837836C-BC1D-4B84-B865-E910C71EF4AF}" type="presParOf" srcId="{219A89DD-5261-4C3F-8D1B-0BB69E91B740}" destId="{F9FE75F5-92E7-4ED8-A847-590791996E62}" srcOrd="2" destOrd="0" presId="urn:microsoft.com/office/officeart/2005/8/layout/process1"/>
    <dgm:cxn modelId="{0564BEFF-DC5E-440A-B151-02D6A9908558}" type="presParOf" srcId="{219A89DD-5261-4C3F-8D1B-0BB69E91B740}" destId="{9770CC1D-E54D-4235-8BC2-AB05389D601C}" srcOrd="3" destOrd="0" presId="urn:microsoft.com/office/officeart/2005/8/layout/process1"/>
    <dgm:cxn modelId="{2240E276-A62A-41D2-A55B-A156B770CCB5}" type="presParOf" srcId="{9770CC1D-E54D-4235-8BC2-AB05389D601C}" destId="{B5687449-5CEB-43B9-8068-5BBE8C529121}" srcOrd="0" destOrd="0" presId="urn:microsoft.com/office/officeart/2005/8/layout/process1"/>
    <dgm:cxn modelId="{CD835F2D-9A01-4F00-BE38-9E901AB7486A}" type="presParOf" srcId="{219A89DD-5261-4C3F-8D1B-0BB69E91B740}" destId="{AD984446-79A9-4DA7-A31A-9B2285E60E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B65E-0D7F-45E9-B637-607AF55E353B}">
      <dsp:nvSpPr>
        <dsp:cNvPr id="0" name=""/>
        <dsp:cNvSpPr/>
      </dsp:nvSpPr>
      <dsp:spPr>
        <a:xfrm>
          <a:off x="4823" y="505170"/>
          <a:ext cx="3061306" cy="3129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2021-2022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уч. 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школа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94486" y="594833"/>
        <a:ext cx="2881980" cy="2950183"/>
      </dsp:txXfrm>
    </dsp:sp>
    <dsp:sp modelId="{19DBCE10-BE26-400E-8B1E-0C811E22AB7B}">
      <dsp:nvSpPr>
        <dsp:cNvPr id="0" name=""/>
        <dsp:cNvSpPr/>
      </dsp:nvSpPr>
      <dsp:spPr>
        <a:xfrm rot="21511614">
          <a:off x="3306584" y="1724697"/>
          <a:ext cx="510113" cy="58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306609" y="1843913"/>
        <a:ext cx="357079" cy="351746"/>
      </dsp:txXfrm>
    </dsp:sp>
    <dsp:sp modelId="{F9FE75F5-92E7-4ED8-A847-590791996E62}">
      <dsp:nvSpPr>
        <dsp:cNvPr id="0" name=""/>
        <dsp:cNvSpPr/>
      </dsp:nvSpPr>
      <dsp:spPr>
        <a:xfrm>
          <a:off x="4028288" y="409918"/>
          <a:ext cx="3396009" cy="3104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2022-2023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уч. год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школ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119215" y="500845"/>
        <a:ext cx="3214155" cy="2922617"/>
      </dsp:txXfrm>
    </dsp:sp>
    <dsp:sp modelId="{9770CC1D-E54D-4235-8BC2-AB05389D601C}">
      <dsp:nvSpPr>
        <dsp:cNvPr id="0" name=""/>
        <dsp:cNvSpPr/>
      </dsp:nvSpPr>
      <dsp:spPr>
        <a:xfrm rot="26878">
          <a:off x="7656528" y="1686048"/>
          <a:ext cx="492359" cy="58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656530" y="1802720"/>
        <a:ext cx="344651" cy="351746"/>
      </dsp:txXfrm>
    </dsp:sp>
    <dsp:sp modelId="{AD984446-79A9-4DA7-A31A-9B2285E60E9B}">
      <dsp:nvSpPr>
        <dsp:cNvPr id="0" name=""/>
        <dsp:cNvSpPr/>
      </dsp:nvSpPr>
      <dsp:spPr>
        <a:xfrm>
          <a:off x="8353249" y="467073"/>
          <a:ext cx="3114068" cy="3055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2023-2024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уч. год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школ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42744" y="556568"/>
        <a:ext cx="2935078" cy="2876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012" y="2843784"/>
            <a:ext cx="11064240" cy="1873186"/>
          </a:xfrm>
        </p:spPr>
        <p:txBody>
          <a:bodyPr anchor="t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проекта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начальная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школа»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err="1" smtClean="0">
                <a:solidFill>
                  <a:schemeClr val="bg1"/>
                </a:solidFill>
                <a:latin typeface="Helvetica Neue"/>
              </a:rPr>
              <a:t>Джоши</a:t>
            </a:r>
            <a:r>
              <a:rPr lang="ru-RU" sz="2000" b="1" dirty="0" smtClean="0">
                <a:solidFill>
                  <a:schemeClr val="bg1"/>
                </a:solidFill>
                <a:latin typeface="Helvetica Neue"/>
              </a:rPr>
              <a:t> Юлия Владимировна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Helvetica Neue"/>
              </a:rPr>
              <a:t>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Helvetica Neue"/>
              </a:rPr>
              <a:t>руководитель муниципального методического объединения учителей начальных классов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Helvetica Neue"/>
              </a:rPr>
              <a:t>г.о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Helvetica Neue"/>
              </a:rPr>
              <a:t>. Люберцы, учитель начальных классов МОУ гимназия №18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113905"/>
            <a:ext cx="9899904" cy="10557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обучающихся</a:t>
            </a:r>
            <a:b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(конец 2 триместра 2023-2024 уч. года) </a:t>
            </a:r>
            <a:endParaRPr lang="ru-RU" sz="32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38530"/>
              </p:ext>
            </p:extLst>
          </p:nvPr>
        </p:nvGraphicFramePr>
        <p:xfrm>
          <a:off x="3579813" y="2515984"/>
          <a:ext cx="5344419" cy="374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4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495425"/>
            <a:ext cx="9899904" cy="13525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начальная школа»</a:t>
            </a:r>
            <a:b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уч. год</a:t>
            </a:r>
            <a:endParaRPr lang="ru-RU" sz="36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23" y="2981325"/>
            <a:ext cx="10939549" cy="3427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в проекте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первых</a:t>
            </a:r>
            <a:r>
              <a:rPr lang="en-US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вторых классов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b="1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третьих классов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1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четвёртый класс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обучающихся</a:t>
            </a:r>
          </a:p>
          <a:p>
            <a:endParaRPr lang="ru-RU" sz="24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795549"/>
            <a:ext cx="9899904" cy="15627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основа проекта</a:t>
            </a:r>
            <a:b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начальная школа»</a:t>
            </a:r>
            <a:endParaRPr lang="ru-RU" sz="36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3981796"/>
            <a:ext cx="10939549" cy="1637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образовании в РФ № 273 СТ. 34 п.1 «… каждый обучающийся имеет право на обучение по индивидуальному учебному плану, в том числе на ускоренное обучение».</a:t>
            </a:r>
            <a:endParaRPr lang="ru-RU" sz="24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89" y="1591056"/>
            <a:ext cx="10623665" cy="602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15326C"/>
                </a:solidFill>
              </a:rPr>
              <a:t>Цель </a:t>
            </a:r>
            <a:r>
              <a:rPr lang="ru-RU" dirty="0" smtClean="0">
                <a:solidFill>
                  <a:srgbClr val="15326C"/>
                </a:solidFill>
              </a:rPr>
              <a:t>проекта:                                        </a:t>
            </a:r>
            <a:endParaRPr lang="ru-RU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25" y="2496312"/>
            <a:ext cx="5195453" cy="36806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сопровождения реализации программы начального общего образования в режиме ускоренного обучения в условиях реализации обновленных ФГОС НОО,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НОО.</a:t>
            </a:r>
            <a:endParaRPr lang="ru-RU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razrisyika.ru/kart/114/900/452876-poznavatelnye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21" y="1205345"/>
            <a:ext cx="5997246" cy="53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64029"/>
            <a:ext cx="9899904" cy="11055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проекта</a:t>
            </a:r>
            <a:b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начальная школа»</a:t>
            </a:r>
            <a:endParaRPr lang="ru-RU" sz="36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23" y="2236124"/>
            <a:ext cx="10939549" cy="417298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родителей на организацию ускоренного обучения начального общего образования.</a:t>
            </a:r>
          </a:p>
          <a:p>
            <a:r>
              <a:rPr lang="ru-RU" sz="24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готовности к школе выпускников дошкольного уровня.</a:t>
            </a:r>
          </a:p>
          <a:p>
            <a:r>
              <a:rPr lang="ru-RU" sz="24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педагогами и членами управленческой команды курсов повышения квалификации по введению обновленных ФГОС НОО и ФОП НОО.</a:t>
            </a:r>
            <a:endParaRPr lang="ru-RU" sz="24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образовательной организации условий для психолого-педагогического сопровождения индивидуальной образовательной траектории обучающихся в рамках ускоренного обучения.</a:t>
            </a:r>
          </a:p>
          <a:p>
            <a:r>
              <a:rPr lang="ru-RU" sz="24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образовательной программы НОО в соответствии с требованиями обновленного ФГОС НОО  и ФОП НОО.</a:t>
            </a:r>
            <a:endParaRPr lang="ru-RU" sz="24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421476"/>
            <a:ext cx="9899904" cy="10889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начальная школа»</a:t>
            </a:r>
            <a:r>
              <a:rPr lang="ru-RU" sz="3600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Люберцы</a:t>
            </a:r>
            <a:endParaRPr lang="ru-RU" sz="36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60386"/>
              </p:ext>
            </p:extLst>
          </p:nvPr>
        </p:nvGraphicFramePr>
        <p:xfrm>
          <a:off x="332509" y="2419004"/>
          <a:ext cx="11472141" cy="398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5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97279"/>
            <a:ext cx="9899904" cy="161266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распределения содержания НОО</a:t>
            </a:r>
            <a:b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</a:t>
            </a:r>
            <a:b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начальная школа»</a:t>
            </a:r>
            <a:endParaRPr lang="ru-RU" sz="32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551038"/>
            <a:ext cx="9379810" cy="3857700"/>
          </a:xfrm>
        </p:spPr>
      </p:pic>
    </p:spTree>
    <p:extLst>
      <p:ext uri="{BB962C8B-B14F-4D97-AF65-F5344CB8AC3E}">
        <p14:creationId xmlns:p14="http://schemas.microsoft.com/office/powerpoint/2010/main" val="3929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64029"/>
            <a:ext cx="9899904" cy="11055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внеурочной деятельности</a:t>
            </a:r>
            <a:endParaRPr lang="ru-RU" sz="36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ED7F0E48-67D1-18F9-A615-D55858C7B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780" t="29575" r="14668" b="14767"/>
          <a:stretch/>
        </p:blipFill>
        <p:spPr>
          <a:xfrm>
            <a:off x="1554480" y="2236788"/>
            <a:ext cx="9260377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064029"/>
            <a:ext cx="9899904" cy="11055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ключевых событий</a:t>
            </a:r>
            <a:endParaRPr lang="ru-RU" sz="36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F9686C4-85E1-DA0F-803D-D83B21870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147" t="34771" r="8676" b="31001"/>
          <a:stretch/>
        </p:blipFill>
        <p:spPr>
          <a:xfrm>
            <a:off x="897270" y="2262910"/>
            <a:ext cx="10456530" cy="38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330035"/>
            <a:ext cx="9899904" cy="98921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комплексной диагностической работы (конец 1 класса 2023-2024 уч. года)</a:t>
            </a:r>
            <a:endParaRPr lang="ru-RU" sz="3200" dirty="0">
              <a:solidFill>
                <a:srgbClr val="1532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81747"/>
              </p:ext>
            </p:extLst>
          </p:nvPr>
        </p:nvGraphicFramePr>
        <p:xfrm>
          <a:off x="2967644" y="2535700"/>
          <a:ext cx="728195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030778" y="3408218"/>
            <a:ext cx="2543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выполняли</a:t>
            </a:r>
          </a:p>
          <a:p>
            <a:r>
              <a:rPr lang="ru-RU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первоклассников</a:t>
            </a:r>
          </a:p>
          <a:p>
            <a:r>
              <a:rPr lang="ru-RU" dirty="0" smtClean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образовательных </a:t>
            </a:r>
          </a:p>
          <a:p>
            <a:r>
              <a:rPr lang="ru-RU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