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0"/>
  </p:notesMasterIdLst>
  <p:sldIdLst>
    <p:sldId id="1575" r:id="rId3"/>
    <p:sldId id="2975" r:id="rId4"/>
    <p:sldId id="2979" r:id="rId5"/>
    <p:sldId id="2980" r:id="rId6"/>
    <p:sldId id="2977" r:id="rId7"/>
    <p:sldId id="2981" r:id="rId8"/>
    <p:sldId id="25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373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72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1C984-8257-4024-824B-4C7D9A1F8419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EEBBF-9602-4F94-BCA7-DCAFF674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08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1346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hyperlink" Target="http://pptmon.com/" TargetMode="External"/><Relationship Id="rId7" Type="http://schemas.openxmlformats.org/officeDocument/2006/relationships/hyperlink" Target="http://www.pptmon.com/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pptmon.com/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5.sv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11" Type="http://schemas.openxmlformats.org/officeDocument/2006/relationships/image" Target="../media/image11.png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10.png"/><Relationship Id="rId4" Type="http://schemas.openxmlformats.org/officeDocument/2006/relationships/image" Target="../media/image5.svg"/><Relationship Id="rId9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hyperlink" Target="http://pptmon.co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pptmon.com/" TargetMode="External"/><Relationship Id="rId11" Type="http://schemas.openxmlformats.org/officeDocument/2006/relationships/image" Target="../media/image6.png"/><Relationship Id="rId5" Type="http://schemas.openxmlformats.org/officeDocument/2006/relationships/hyperlink" Target="https://pptmon.com/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A1755A-AA6F-ABB2-347C-C47FA1357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DBFE74B-0B21-1C3C-E90F-A8C4AA933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BF4110A-BCBA-7679-3D24-B3B148F4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9E287B1-B8E6-CCAE-9E8F-B662B0FB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06E9D19-A5E2-ACC6-6349-97ADA0CD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294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7F8835-DC03-0F8F-B6BB-2C1BA2DF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F944400-8401-FD4C-E613-65D9EEB7C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C66416-4292-5A6D-83CD-EB5C0243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863C00D-A19C-FA92-598E-D6AA723A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5BEFE0A-8CDF-6B83-22EC-8908A97C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262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0D93EEE-73F5-338E-D46E-D662D315D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10DF788-A1EB-9310-FED6-54CAAF0D7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1F13EF2-B82E-FFAD-935C-F03652F8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83FB150-C094-69F9-D892-E3F75B81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1574D9D-2E52-1988-51DC-229292C2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59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>
            <a:extLst>
              <a:ext uri="{FF2B5EF4-FFF2-40B4-BE49-F238E27FC236}">
                <a16:creationId xmlns="" xmlns:a16="http://schemas.microsoft.com/office/drawing/2014/main" id="{9863F418-EC93-4316-BDA6-2C91D39EC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835" y="0"/>
            <a:ext cx="1620807" cy="2319119"/>
          </a:xfrm>
          <a:prstGeom prst="rect">
            <a:avLst/>
          </a:prstGeom>
        </p:spPr>
      </p:pic>
      <p:pic>
        <p:nvPicPr>
          <p:cNvPr id="5" name="Graphic 3">
            <a:hlinkClick r:id="rId3"/>
            <a:extLst>
              <a:ext uri="{FF2B5EF4-FFF2-40B4-BE49-F238E27FC236}">
                <a16:creationId xmlns="" xmlns:a16="http://schemas.microsoft.com/office/drawing/2014/main" id="{0474210A-BA2C-4A4D-B784-114FCCE233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l="29909"/>
          <a:stretch/>
        </p:blipFill>
        <p:spPr>
          <a:xfrm>
            <a:off x="6024563" y="7063924"/>
            <a:ext cx="1732461" cy="190500"/>
          </a:xfrm>
          <a:prstGeom prst="rect">
            <a:avLst/>
          </a:prstGeom>
        </p:spPr>
      </p:pic>
      <p:sp>
        <p:nvSpPr>
          <p:cNvPr id="6" name="TextBox 5">
            <a:hlinkClick r:id="rId6"/>
            <a:extLst>
              <a:ext uri="{FF2B5EF4-FFF2-40B4-BE49-F238E27FC236}">
                <a16:creationId xmlns="" xmlns:a16="http://schemas.microsoft.com/office/drawing/2014/main" id="{8D07C1FC-C8F6-4029-835D-5072B443223F}"/>
              </a:ext>
            </a:extLst>
          </p:cNvPr>
          <p:cNvSpPr txBox="1"/>
          <p:nvPr userDrawn="1"/>
        </p:nvSpPr>
        <p:spPr>
          <a:xfrm>
            <a:off x="4434976" y="70639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="" xmlns:a16="http://schemas.microsoft.com/office/drawing/2014/main" id="{DD35ED46-8AD5-410C-80BE-DF460ABBB58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0060"/>
            <a:ext cx="12192000" cy="256794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="" xmlns:a16="http://schemas.microsoft.com/office/drawing/2014/main" id="{66EE9A09-DFDF-4EF3-AD73-40AF28ED6B7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7288" y="666750"/>
            <a:ext cx="9877425" cy="5524500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="" xmlns:a16="http://schemas.microsoft.com/office/drawing/2014/main" id="{6C373216-975D-4B47-A01E-638DABA6AA0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9290"/>
            <a:ext cx="1531396" cy="1938710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="" xmlns:a16="http://schemas.microsoft.com/office/drawing/2014/main" id="{B88F2D4D-939F-4BDF-A450-28A49FB53C2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5672" y="4633570"/>
            <a:ext cx="1191775" cy="2224430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="" xmlns:a16="http://schemas.microsoft.com/office/drawing/2014/main" id="{B253B4B0-B429-4A07-AAB2-1DC78C95FC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" b="24640"/>
          <a:stretch/>
        </p:blipFill>
        <p:spPr>
          <a:xfrm flipH="1" flipV="1">
            <a:off x="9226258" y="-1"/>
            <a:ext cx="2965742" cy="1072090"/>
          </a:xfrm>
          <a:prstGeom prst="rect">
            <a:avLst/>
          </a:prstGeom>
        </p:spPr>
      </p:pic>
      <p:sp>
        <p:nvSpPr>
          <p:cNvPr id="10" name="그림 개체 틀 4">
            <a:extLst>
              <a:ext uri="{FF2B5EF4-FFF2-40B4-BE49-F238E27FC236}">
                <a16:creationId xmlns="" xmlns:a16="http://schemas.microsoft.com/office/drawing/2014/main" id="{C1089762-9A36-4450-A75C-F227395E59D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08357" y="1933576"/>
            <a:ext cx="4857162" cy="2247122"/>
          </a:xfrm>
          <a:prstGeom prst="roundRect">
            <a:avLst>
              <a:gd name="adj" fmla="val 7624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bIns="432000" anchor="b" anchorCtr="1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sp>
        <p:nvSpPr>
          <p:cNvPr id="11" name="그림 개체 틀 4">
            <a:extLst>
              <a:ext uri="{FF2B5EF4-FFF2-40B4-BE49-F238E27FC236}">
                <a16:creationId xmlns="" xmlns:a16="http://schemas.microsoft.com/office/drawing/2014/main" id="{F40CCA71-04C9-4BAB-ACE1-EC12A8C8012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6481" y="1933576"/>
            <a:ext cx="4857162" cy="2247122"/>
          </a:xfrm>
          <a:prstGeom prst="roundRect">
            <a:avLst>
              <a:gd name="adj" fmla="val 7624"/>
            </a:avLst>
          </a:prstGeom>
          <a:pattFill prst="pct10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bIns="432000" anchor="b" anchorCtr="1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pPr marL="228600" marR="0" lvl="0" indent="-22860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ko-KR" dirty="0"/>
              <a:t>Click icon to add picture</a:t>
            </a:r>
            <a:endParaRPr lang="ko-KR" alt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="" xmlns:a16="http://schemas.microsoft.com/office/drawing/2014/main" id="{D55A1A5C-1E7E-4F91-A598-7D213521ECA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2208575" cy="193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336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3">
            <a:hlinkClick r:id="rId2"/>
            <a:extLst>
              <a:ext uri="{FF2B5EF4-FFF2-40B4-BE49-F238E27FC236}">
                <a16:creationId xmlns="" xmlns:a16="http://schemas.microsoft.com/office/drawing/2014/main" id="{0474210A-BA2C-4A4D-B784-114FCCE233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6024563" y="7063924"/>
            <a:ext cx="1732461" cy="190500"/>
          </a:xfrm>
          <a:prstGeom prst="rect">
            <a:avLst/>
          </a:prstGeom>
        </p:spPr>
      </p:pic>
      <p:sp>
        <p:nvSpPr>
          <p:cNvPr id="6" name="TextBox 5">
            <a:hlinkClick r:id="rId5"/>
            <a:extLst>
              <a:ext uri="{FF2B5EF4-FFF2-40B4-BE49-F238E27FC236}">
                <a16:creationId xmlns="" xmlns:a16="http://schemas.microsoft.com/office/drawing/2014/main" id="{8D07C1FC-C8F6-4029-835D-5072B443223F}"/>
              </a:ext>
            </a:extLst>
          </p:cNvPr>
          <p:cNvSpPr txBox="1"/>
          <p:nvPr userDrawn="1"/>
        </p:nvSpPr>
        <p:spPr>
          <a:xfrm>
            <a:off x="4434976" y="70639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="" xmlns:a16="http://schemas.microsoft.com/office/drawing/2014/main" id="{DD35ED46-8AD5-410C-80BE-DF460ABBB58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290060"/>
            <a:ext cx="12192000" cy="256794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="" xmlns:a16="http://schemas.microsoft.com/office/drawing/2014/main" id="{810E3F4F-7980-4FCB-9E8D-3D04CCA7959F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287" y="666750"/>
            <a:ext cx="9877425" cy="5524500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="" xmlns:a16="http://schemas.microsoft.com/office/drawing/2014/main" id="{610BF72B-6816-4C40-9697-43411FB1942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604" y="4919290"/>
            <a:ext cx="1531396" cy="1938710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="" xmlns:a16="http://schemas.microsoft.com/office/drawing/2014/main" id="{E7DA792E-0A66-47C2-A4CA-67F3AA4233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5"/>
          <a:stretch/>
        </p:blipFill>
        <p:spPr>
          <a:xfrm flipH="1">
            <a:off x="9477472" y="406524"/>
            <a:ext cx="2714527" cy="1331131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="" xmlns:a16="http://schemas.microsoft.com/office/drawing/2014/main" id="{F7453E3C-5F7F-4270-BCE9-0BF1C416DDD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9169" y="3110629"/>
            <a:ext cx="2952096" cy="3747371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="" xmlns:a16="http://schemas.microsoft.com/office/drawing/2014/main" id="{5A87C4E9-0A8A-4BEF-8C92-0B42DD3A5E3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8740"/>
            <a:ext cx="760391" cy="141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62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PPTM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3">
            <a:hlinkClick r:id="rId2"/>
            <a:extLst>
              <a:ext uri="{FF2B5EF4-FFF2-40B4-BE49-F238E27FC236}">
                <a16:creationId xmlns="" xmlns:a16="http://schemas.microsoft.com/office/drawing/2014/main" id="{0474210A-BA2C-4A4D-B784-114FCCE233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29909"/>
          <a:stretch/>
        </p:blipFill>
        <p:spPr>
          <a:xfrm>
            <a:off x="6024563" y="7063924"/>
            <a:ext cx="1732461" cy="190500"/>
          </a:xfrm>
          <a:prstGeom prst="rect">
            <a:avLst/>
          </a:prstGeom>
        </p:spPr>
      </p:pic>
      <p:sp>
        <p:nvSpPr>
          <p:cNvPr id="6" name="TextBox 5">
            <a:hlinkClick r:id="rId5"/>
            <a:extLst>
              <a:ext uri="{FF2B5EF4-FFF2-40B4-BE49-F238E27FC236}">
                <a16:creationId xmlns="" xmlns:a16="http://schemas.microsoft.com/office/drawing/2014/main" id="{8D07C1FC-C8F6-4029-835D-5072B443223F}"/>
              </a:ext>
            </a:extLst>
          </p:cNvPr>
          <p:cNvSpPr txBox="1"/>
          <p:nvPr userDrawn="1"/>
        </p:nvSpPr>
        <p:spPr>
          <a:xfrm>
            <a:off x="4434976" y="7063924"/>
            <a:ext cx="2690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u="non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Presentation template by</a:t>
            </a:r>
            <a:endParaRPr lang="ko-KR" altLang="en-US" sz="1000" u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="" xmlns:a16="http://schemas.microsoft.com/office/drawing/2014/main" id="{DD35ED46-8AD5-410C-80BE-DF460ABBB58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0060"/>
            <a:ext cx="12192000" cy="256794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="" xmlns:a16="http://schemas.microsoft.com/office/drawing/2014/main" id="{810E3F4F-7980-4FCB-9E8D-3D04CCA7959F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7288" y="666750"/>
            <a:ext cx="9877425" cy="5524500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="" xmlns:a16="http://schemas.microsoft.com/office/drawing/2014/main" id="{E7DA792E-0A66-47C2-A4CA-67F3AA4233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5"/>
          <a:stretch/>
        </p:blipFill>
        <p:spPr>
          <a:xfrm>
            <a:off x="1" y="406524"/>
            <a:ext cx="2714527" cy="1331131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="" xmlns:a16="http://schemas.microsoft.com/office/drawing/2014/main" id="{F1B0AC75-B4A6-44F9-8FAA-4E7B0D2D00E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93" y="5748867"/>
            <a:ext cx="1842393" cy="1109133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="" xmlns:a16="http://schemas.microsoft.com/office/drawing/2014/main" id="{5655C2A5-8965-48D5-981E-F8E0F1016C20}"/>
              </a:ext>
            </a:extLst>
          </p:cNvPr>
          <p:cNvSpPr/>
          <p:nvPr userDrawn="1"/>
        </p:nvSpPr>
        <p:spPr>
          <a:xfrm>
            <a:off x="6780486" y="6369048"/>
            <a:ext cx="5411514" cy="488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="" xmlns:a16="http://schemas.microsoft.com/office/drawing/2014/main" id="{5C4D0D72-7F81-4E74-BADA-84B52C209BC1}"/>
              </a:ext>
            </a:extLst>
          </p:cNvPr>
          <p:cNvSpPr/>
          <p:nvPr userDrawn="1"/>
        </p:nvSpPr>
        <p:spPr>
          <a:xfrm>
            <a:off x="-1" y="6369048"/>
            <a:ext cx="4938093" cy="488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="" xmlns:a16="http://schemas.microsoft.com/office/drawing/2014/main" id="{610BF72B-6816-4C40-9697-43411FB19425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919290"/>
            <a:ext cx="1531396" cy="1938710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="" xmlns:a16="http://schemas.microsoft.com/office/drawing/2014/main" id="{5A87C4E9-0A8A-4BEF-8C92-0B42DD3A5E3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000225" y="4633570"/>
            <a:ext cx="1191775" cy="222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04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06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76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871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45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12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4D379F-63D8-306F-94DC-2F75C662D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CC1CF64-89A1-6873-26E4-878A2A411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E514FB-4EA0-37D2-C5DC-B9E64129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83AF2D-967B-856D-E5BE-8E2FDEB8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41912F-9506-4566-475B-271D3ED4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27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602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188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601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90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090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45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45239-9CF5-B2F2-6B90-CBECC91D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1DF8431-4ADC-45F5-2C40-413E5EC64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2D7E79C-A2FD-57A6-17F4-A4B027C6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B61D99E-9282-64B6-8738-B43A35C5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DA93168-839F-3DE3-9A1C-DB2BB5B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832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D12AD2-D645-8372-62D5-FB392844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6BB8344-53CD-DE0F-A852-DC9BB7537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7181AB0-E9D5-82F7-1B42-EA0AE0479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937E55F-1C27-C524-30A9-656EDC09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DD7E61E-779C-5EFD-962B-89EB1C0F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D938BFA-C8E0-0B72-09A7-CB6279D3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561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1C10F6-81F2-DF92-D5A7-73DA0C4E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D34F01D-9BA3-5A8B-B174-88FDD122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C2952E4-F7CC-C324-7299-0235817AC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A4C24FC-BDCD-6D72-B74A-037D98132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D43CA7B-4BF7-3978-1428-D1B303D44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F78453E-3193-6A8C-D1A6-4CD9451E0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ECA6C2A6-8327-697A-72CA-6A3453920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DD501D9-DE23-BD33-A27F-3D44E8858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635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9B8522-19CC-7193-A12D-7CEC2D8C6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62E66BA-2034-2B40-CB75-E678F370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8AECB2A-7201-1C98-23A4-46C3B55D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472E00D-91C0-C098-E340-7776321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419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356DBE3-33F8-D3CC-972F-344745CB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ADD50CC-4948-63FE-5CF0-FF59718E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4CA4CB7-8133-FE99-95CB-84C3C57E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98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E26829-C938-72C4-2FA5-7E7501AED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1E96E9B-6BB5-2D0E-3F71-B84098006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4D3C101-EB50-C7C9-DBA1-7AD3D562B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557BBF9-757B-047C-A4E2-B87B50CF2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8B77026-C824-C13B-591D-AC432867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22C1A70-B5F1-F528-1C92-FF4F4FA7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551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3C195A-F13C-F8B4-A042-B5C44EC4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1308473-5BF4-C869-A15E-7BB58788E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3A8050-89C3-8A8A-71DD-442AAD49D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88F2C32-5B22-9B56-AF21-BBB2BFD8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FB65A36-6408-0D18-89CE-6663FA9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EEE05F5-191F-FBF5-81ED-A5F5CF24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293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1D935B-2642-FD0B-6613-D92A87964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E04E40A-96FD-F2EF-DD91-86502E60F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55F67EC-27E1-B919-03C6-190DE3CC5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C5B59-73CF-453F-B9F0-ABC55FE5B288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E3528C1-2175-2E16-DE2C-0D7378C08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405562C-2B11-B483-3994-D4BF6759C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B9CCE-B090-4C7D-9B2B-F480401E5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02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7" r:id="rId12"/>
    <p:sldLayoutId id="2147483698" r:id="rId13"/>
    <p:sldLayoutId id="2147483699" r:id="rId14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6F0B-EFA5-42E9-A775-011AFA926B06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7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ax.ru/joincall/1YVPH8OPqqsOKESTZQ8WNNw-tRmQr_e9Bdq-pg53Q3U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 descr="Аудитория">
            <a:extLst>
              <a:ext uri="{FF2B5EF4-FFF2-40B4-BE49-F238E27FC236}">
                <a16:creationId xmlns:a16="http://schemas.microsoft.com/office/drawing/2014/main" xmlns="" id="{EEC57130-709C-4832-AFBC-9AEB5C67F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1690688"/>
            <a:ext cx="3302000" cy="3784139"/>
          </a:xfr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241D65BE-CECC-42D1-9750-D28C026C8C55}"/>
              </a:ext>
            </a:extLst>
          </p:cNvPr>
          <p:cNvSpPr/>
          <p:nvPr/>
        </p:nvSpPr>
        <p:spPr>
          <a:xfrm>
            <a:off x="3646256" y="2893865"/>
            <a:ext cx="74010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Тема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«Наставничество в образовательном комплексе: </a:t>
            </a:r>
          </a:p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модель работы с профессиональными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дефицитами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D8ECCDC-8B76-4739-A07A-BA2CDD50A661}"/>
              </a:ext>
            </a:extLst>
          </p:cNvPr>
          <p:cNvSpPr/>
          <p:nvPr/>
        </p:nvSpPr>
        <p:spPr>
          <a:xfrm>
            <a:off x="3040601" y="1153388"/>
            <a:ext cx="8350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Методическая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сессия для СП по направлению «Реализация вариативных моделей наставничества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: форма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«Педагог-педагог»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43529" y="5311450"/>
            <a:ext cx="6096000" cy="6740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70000"/>
              </a:lnSpc>
            </a:pPr>
            <a:r>
              <a:rPr lang="ru-RU" altLang="ru-RU" b="1" i="1" dirty="0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Терновых </a:t>
            </a:r>
            <a:r>
              <a:rPr lang="ru-RU" altLang="ru-RU" i="1" dirty="0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Наталья Леонидовна</a:t>
            </a:r>
            <a:endParaRPr lang="ru-RU" altLang="ru-RU" i="1" dirty="0" smtClean="0">
              <a:solidFill>
                <a:srgbClr val="1D315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70000"/>
              </a:lnSpc>
            </a:pPr>
            <a:r>
              <a:rPr lang="ru-RU" altLang="ru-RU" b="1" i="1" dirty="0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Заместитель директора по УВР</a:t>
            </a:r>
          </a:p>
          <a:p>
            <a:pPr algn="just">
              <a:lnSpc>
                <a:spcPct val="70000"/>
              </a:lnSpc>
            </a:pPr>
            <a:r>
              <a:rPr lang="ru-RU" altLang="ru-RU" b="1" i="1" dirty="0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МБОУ </a:t>
            </a:r>
            <a:r>
              <a:rPr lang="ru-RU" altLang="ru-RU" b="1" i="1" dirty="0" err="1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Голицынская</a:t>
            </a:r>
            <a:r>
              <a:rPr lang="ru-RU" altLang="ru-RU" b="1" i="1" dirty="0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СОШ №2</a:t>
            </a:r>
            <a:endParaRPr lang="ru-RU" altLang="ru-RU" b="1" i="1" dirty="0">
              <a:solidFill>
                <a:srgbClr val="1D315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068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래픽 14">
            <a:extLst>
              <a:ext uri="{FF2B5EF4-FFF2-40B4-BE49-F238E27FC236}">
                <a16:creationId xmlns="" xmlns:a16="http://schemas.microsoft.com/office/drawing/2014/main" id="{E52BA926-D6AA-4E04-A8DF-2CE3F3905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07503" y="335369"/>
            <a:ext cx="3784600" cy="64520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368199" y="1170941"/>
            <a:ext cx="2521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Цель стажировки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41435" y="1530046"/>
            <a:ext cx="5478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Совершенствование профессиональной компетенции педагогов в процессе реализации программы наставничества  «Опытный педагог – педагог, испытывающий профессиональные дефициты» с использованием построения индивидуального маршрута и применения эффективных дистанционных наставнических практик.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20100" y="3737844"/>
            <a:ext cx="3114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Категория участников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1143" y="411596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Стажерами могут быть  как педагоги-наставники, желающие перенять опыт наставничества по данному направлению, так и педагоги, испытывающие профессиональные дефициты.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58268" y="1530046"/>
            <a:ext cx="28125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Задачи стажировки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597143" y="1917508"/>
            <a:ext cx="54448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Организовать </a:t>
            </a:r>
            <a:r>
              <a:rPr lang="ru-RU" dirty="0"/>
              <a:t>комплекс теоритических и практических обучающих мероприятий для повышения уровня профессиональных знаний, умений и навыков педагогов;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Обеспечить использование новых форм методической работы (горизонтального обучения) и </a:t>
            </a:r>
            <a:r>
              <a:rPr lang="ru-RU" dirty="0" smtClean="0"/>
              <a:t>технологий формального, неформального и </a:t>
            </a:r>
            <a:r>
              <a:rPr lang="ru-RU" dirty="0" err="1" smtClean="0"/>
              <a:t>информального</a:t>
            </a:r>
            <a:r>
              <a:rPr lang="ru-RU" dirty="0" smtClean="0"/>
              <a:t> обучения.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68023" y="4518016"/>
            <a:ext cx="2411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Количество мест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555901" y="4946961"/>
            <a:ext cx="1264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20 человек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4934607" y="1454835"/>
            <a:ext cx="1191026" cy="0"/>
          </a:xfrm>
          <a:prstGeom prst="line">
            <a:avLst/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847" y="3938194"/>
            <a:ext cx="1213209" cy="3048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2056" y="4733608"/>
            <a:ext cx="1213209" cy="30483"/>
          </a:xfrm>
          <a:prstGeom prst="rect">
            <a:avLst/>
          </a:prstGeom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6122056" y="1793537"/>
            <a:ext cx="1191026" cy="0"/>
          </a:xfrm>
          <a:prstGeom prst="line">
            <a:avLst/>
          </a:prstGeom>
          <a:ln w="28575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9491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1442" y="666761"/>
            <a:ext cx="65856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Наставничество в рамках образовательного комплекса представляет собой системный подход поддержки педагогов с целью повышения 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профессиональных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компетенций и качества образования. 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Сегодня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образовательные комплексы являются интегрированными 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структурами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объединяющими различные уровни и формы образования 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комплексной подготовки специалистов. 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Разработанная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нами модель наставничества   включает в себя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систему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экспресс занятий как очных, так и дистанционных, направленных на 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преодоление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профессиональных дефицитов и успешное прохождение ИКУ.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16840" y="297429"/>
            <a:ext cx="3814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УНИКАЛЬНОСТЬ СТАЖИРОВКИ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86907" y="4595867"/>
            <a:ext cx="2326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Место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проведения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22221" y="5175823"/>
            <a:ext cx="4264310" cy="915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Московская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область, Одинцовский район, г. Голицыно, Молодёжный проезд, дом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</a:p>
          <a:p>
            <a:pPr marL="90170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6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МБОУ </a:t>
            </a:r>
            <a:r>
              <a:rPr lang="ru-RU" sz="1600" dirty="0" err="1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Голицынская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СОШ №2</a:t>
            </a:r>
            <a:endParaRPr lang="ru-RU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/>
          </p:nvPr>
        </p:nvGraphicFramePr>
        <p:xfrm>
          <a:off x="1643973" y="3141751"/>
          <a:ext cx="8806313" cy="1441152"/>
        </p:xfrm>
        <a:graphic>
          <a:graphicData uri="http://schemas.openxmlformats.org/drawingml/2006/table">
            <a:tbl>
              <a:tblPr firstRow="1" firstCol="1" bandRow="1"/>
              <a:tblGrid>
                <a:gridCol w="1685231"/>
                <a:gridCol w="2460010"/>
                <a:gridCol w="1858880"/>
                <a:gridCol w="2802192"/>
              </a:tblGrid>
              <a:tr h="321012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Даты стажировки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Общее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количество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часов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Время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проведения 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Форма проведения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18.11.2025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 часа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11.00 -15.00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Очная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19.11.2025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 часа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11.00 -15.00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Дистанционная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29.12.2025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 часов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11.00 -15.00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Самостоятельная практическая  работа 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30.12.2025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часа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11.00 -15.00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Дистанционная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283828" y="4802541"/>
            <a:ext cx="684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очно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0669" y="4802541"/>
            <a:ext cx="1695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дистанционно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95229" y="5175823"/>
            <a:ext cx="2806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вебинары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будут проходить </a:t>
            </a:r>
            <a:endParaRPr lang="ru-RU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платформе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МАХ</a:t>
            </a:r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186907" y="2701914"/>
            <a:ext cx="2233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Даты проведения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967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059882"/>
              </p:ext>
            </p:extLst>
          </p:nvPr>
        </p:nvGraphicFramePr>
        <p:xfrm>
          <a:off x="1192086" y="1143548"/>
          <a:ext cx="10515446" cy="4654506"/>
        </p:xfrm>
        <a:graphic>
          <a:graphicData uri="http://schemas.openxmlformats.org/drawingml/2006/table">
            <a:tbl>
              <a:tblPr firstRow="1" firstCol="1" bandRow="1"/>
              <a:tblGrid>
                <a:gridCol w="382762"/>
                <a:gridCol w="1419585"/>
                <a:gridCol w="1118844"/>
                <a:gridCol w="1711915"/>
                <a:gridCol w="935874"/>
                <a:gridCol w="2492161"/>
                <a:gridCol w="2454305"/>
              </a:tblGrid>
              <a:tr h="542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Дата занятия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Формат (очно/дистанционно)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Ссылки на подключение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Количество часов 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Название мероприятия 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Анонс мероприятия  </a:t>
                      </a:r>
                      <a:br>
                        <a:rPr lang="ru-RU" sz="10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ru-RU" sz="10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(краткое содержание)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94"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Демонстрация практики</a:t>
                      </a:r>
                      <a:br>
                        <a:rPr lang="ru-RU" sz="1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ru-RU" sz="1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Очная форма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2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18.11.2025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Оч.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не предусмотрено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 часа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Семинар «Наставничество в образовательном комплексе: модель работы </a:t>
                      </a:r>
                      <a:r>
                        <a:rPr lang="ru-RU" sz="10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профессиональными дефицитами»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Понимание базовых концептов наставничества. </a:t>
                      </a:r>
                      <a:endParaRPr lang="ru-RU" sz="1000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Демонстрация 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методов </a:t>
                      </a:r>
                      <a:endParaRPr lang="ru-RU" sz="1000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организации 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наставничества в </a:t>
                      </a:r>
                      <a:endParaRPr lang="ru-RU" sz="1000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образовательном 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комплексе.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97"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Обеспечение понимания практики стажёрами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19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19.11.2025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Дист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u="sng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hlinkClick r:id="rId2"/>
                        </a:rPr>
                        <a:t>https://</a:t>
                      </a:r>
                      <a:r>
                        <a:rPr lang="ru-RU" sz="1000" u="sng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  <a:hlinkClick r:id="rId2"/>
                        </a:rPr>
                        <a:t>max.ru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 часа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Онлайн </a:t>
                      </a:r>
                      <a:r>
                        <a:rPr lang="ru-RU" sz="10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занятия  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«Профессиональные дефициты: методы диагностики и пути выстраивания ИОМ педагогов» 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Диссеминация опыта наставников ОУ. Совместное обсуждение методов и примеров выстраивания ИОМ. 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97"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Осуществление  проб воспроизведения практики стажёрами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91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29-30.12.2025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Дист.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не предусмотрено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 часов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Самостоятельная практическая  работа на основе индивидуальных консультаций с организаторами стажировки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Реализация стажерами собственных проектов (составление чек-листа </a:t>
                      </a:r>
                      <a:endParaRPr lang="ru-RU" sz="1000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Пять шагов успешного учителя» </a:t>
                      </a:r>
                      <a:endParaRPr lang="ru-RU" sz="1000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 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основе ИОМ)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4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30.12.2025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Дист.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u="sng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https://</a:t>
                      </a:r>
                      <a:r>
                        <a:rPr lang="ru-RU" sz="1000" u="sng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max.ru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 часа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Итоговая онлайн-конференция, </a:t>
                      </a:r>
                      <a:endParaRPr lang="ru-RU" sz="1000" dirty="0" smtClean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подведение 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итогов стажировки 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Представление итоговых результатов.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0994"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Стажировка проводится с 18.11.2025 по 30.12.2025. Общее количество часов 16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714474" y="179611"/>
            <a:ext cx="388709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График проведения занятий </a:t>
            </a:r>
            <a:endParaRPr lang="ru-RU" sz="20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стажировочной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площадки</a:t>
            </a:r>
            <a:endParaRPr lang="ru-RU" sz="2000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829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764" y="353311"/>
            <a:ext cx="4316249" cy="2427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15" y="2797367"/>
            <a:ext cx="4761187" cy="29988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8910" y="141890"/>
            <a:ext cx="5742591" cy="3230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1078" y="3080436"/>
            <a:ext cx="4281652" cy="24327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7855" y="3996911"/>
            <a:ext cx="4641944" cy="25272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671" y="1255282"/>
            <a:ext cx="1217622" cy="152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89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사각형: 둥근 모서리 14">
            <a:extLst>
              <a:ext uri="{FF2B5EF4-FFF2-40B4-BE49-F238E27FC236}">
                <a16:creationId xmlns="" xmlns:a16="http://schemas.microsoft.com/office/drawing/2014/main" id="{654EFC49-A386-40B0-8F81-ED3356835FDB}"/>
              </a:ext>
            </a:extLst>
          </p:cNvPr>
          <p:cNvSpPr/>
          <p:nvPr/>
        </p:nvSpPr>
        <p:spPr>
          <a:xfrm>
            <a:off x="923817" y="970068"/>
            <a:ext cx="2429932" cy="3446290"/>
          </a:xfrm>
          <a:prstGeom prst="roundRect">
            <a:avLst>
              <a:gd name="adj" fmla="val 582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28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266700" latinLnBrk="0">
              <a:spcAft>
                <a:spcPts val="600"/>
              </a:spcAft>
            </a:pPr>
            <a:endParaRPr lang="en-US" altLang="en-US" sz="14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16" name="사각형: 둥근 모서리 15">
            <a:extLst>
              <a:ext uri="{FF2B5EF4-FFF2-40B4-BE49-F238E27FC236}">
                <a16:creationId xmlns="" xmlns:a16="http://schemas.microsoft.com/office/drawing/2014/main" id="{1DF7D79D-851D-4B5E-AB70-BF101E9A7633}"/>
              </a:ext>
            </a:extLst>
          </p:cNvPr>
          <p:cNvSpPr/>
          <p:nvPr/>
        </p:nvSpPr>
        <p:spPr>
          <a:xfrm>
            <a:off x="3631326" y="1386025"/>
            <a:ext cx="2429932" cy="3446291"/>
          </a:xfrm>
          <a:prstGeom prst="roundRect">
            <a:avLst>
              <a:gd name="adj" fmla="val 582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28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i="1" dirty="0">
              <a:solidFill>
                <a:srgbClr val="3370FC"/>
              </a:solidFill>
              <a:latin typeface="+mj-lt"/>
            </a:endParaRPr>
          </a:p>
        </p:txBody>
      </p:sp>
      <p:sp>
        <p:nvSpPr>
          <p:cNvPr id="17" name="사각형: 둥근 모서리 16">
            <a:extLst>
              <a:ext uri="{FF2B5EF4-FFF2-40B4-BE49-F238E27FC236}">
                <a16:creationId xmlns="" xmlns:a16="http://schemas.microsoft.com/office/drawing/2014/main" id="{C96F3255-33F3-44A0-82BC-3CB3B17639A5}"/>
              </a:ext>
            </a:extLst>
          </p:cNvPr>
          <p:cNvSpPr/>
          <p:nvPr/>
        </p:nvSpPr>
        <p:spPr>
          <a:xfrm>
            <a:off x="6174849" y="1386024"/>
            <a:ext cx="2429932" cy="3446292"/>
          </a:xfrm>
          <a:prstGeom prst="roundRect">
            <a:avLst>
              <a:gd name="adj" fmla="val 582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28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i="1" dirty="0">
              <a:solidFill>
                <a:srgbClr val="3370FC"/>
              </a:solidFill>
              <a:latin typeface="+mj-lt"/>
            </a:endParaRPr>
          </a:p>
        </p:txBody>
      </p:sp>
      <p:sp>
        <p:nvSpPr>
          <p:cNvPr id="18" name="사각형: 둥근 모서리 17">
            <a:extLst>
              <a:ext uri="{FF2B5EF4-FFF2-40B4-BE49-F238E27FC236}">
                <a16:creationId xmlns="" xmlns:a16="http://schemas.microsoft.com/office/drawing/2014/main" id="{EFF485E7-B7BA-4D0C-8D9B-E55C7131CB2C}"/>
              </a:ext>
            </a:extLst>
          </p:cNvPr>
          <p:cNvSpPr/>
          <p:nvPr/>
        </p:nvSpPr>
        <p:spPr>
          <a:xfrm>
            <a:off x="8844879" y="970066"/>
            <a:ext cx="2429932" cy="3446291"/>
          </a:xfrm>
          <a:prstGeom prst="roundRect">
            <a:avLst>
              <a:gd name="adj" fmla="val 582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288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i="1" dirty="0">
              <a:solidFill>
                <a:srgbClr val="3370FC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EB6AF64E-2403-43EB-B5B2-753883485D0B}"/>
              </a:ext>
            </a:extLst>
          </p:cNvPr>
          <p:cNvSpPr txBox="1"/>
          <p:nvPr/>
        </p:nvSpPr>
        <p:spPr>
          <a:xfrm>
            <a:off x="2353083" y="318247"/>
            <a:ext cx="6949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32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Планируемые результаты</a:t>
            </a:r>
          </a:p>
        </p:txBody>
      </p:sp>
      <p:pic>
        <p:nvPicPr>
          <p:cNvPr id="32" name="그림 31">
            <a:extLst>
              <a:ext uri="{FF2B5EF4-FFF2-40B4-BE49-F238E27FC236}">
                <a16:creationId xmlns="" xmlns:a16="http://schemas.microsoft.com/office/drawing/2014/main" id="{BAC9B4CA-965E-45DE-A3E2-3019B129B9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921" y="1543465"/>
            <a:ext cx="1377086" cy="1718970"/>
          </a:xfrm>
          <a:prstGeom prst="rect">
            <a:avLst/>
          </a:prstGeom>
        </p:spPr>
      </p:pic>
      <p:pic>
        <p:nvPicPr>
          <p:cNvPr id="39" name="그림 38">
            <a:extLst>
              <a:ext uri="{FF2B5EF4-FFF2-40B4-BE49-F238E27FC236}">
                <a16:creationId xmlns="" xmlns:a16="http://schemas.microsoft.com/office/drawing/2014/main" id="{05939058-CAE5-4A31-A841-1A15972383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327" y="1434985"/>
            <a:ext cx="1509839" cy="1792685"/>
          </a:xfrm>
          <a:prstGeom prst="rect">
            <a:avLst/>
          </a:prstGeom>
        </p:spPr>
      </p:pic>
      <p:pic>
        <p:nvPicPr>
          <p:cNvPr id="43" name="그림 42">
            <a:extLst>
              <a:ext uri="{FF2B5EF4-FFF2-40B4-BE49-F238E27FC236}">
                <a16:creationId xmlns="" xmlns:a16="http://schemas.microsoft.com/office/drawing/2014/main" id="{C64C2F33-C533-449B-9274-ED0780C7DB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290" y="1389507"/>
            <a:ext cx="1440049" cy="1825416"/>
          </a:xfrm>
          <a:prstGeom prst="rect">
            <a:avLst/>
          </a:prstGeom>
        </p:spPr>
      </p:pic>
      <p:pic>
        <p:nvPicPr>
          <p:cNvPr id="47" name="그림 46">
            <a:extLst>
              <a:ext uri="{FF2B5EF4-FFF2-40B4-BE49-F238E27FC236}">
                <a16:creationId xmlns="" xmlns:a16="http://schemas.microsoft.com/office/drawing/2014/main" id="{D365D6F7-5626-4D1F-B51B-BEFCD901C3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842" y="1681451"/>
            <a:ext cx="1646705" cy="151692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97844" y="3595224"/>
            <a:ext cx="2519288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6700" latinLnBrk="0">
              <a:spcAft>
                <a:spcPts val="600"/>
              </a:spcAft>
            </a:pPr>
            <a:r>
              <a:rPr lang="ru-RU" altLang="en-US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овладение навыками </a:t>
            </a:r>
            <a:r>
              <a:rPr lang="ru-RU" alt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работы</a:t>
            </a:r>
          </a:p>
          <a:p>
            <a:pPr algn="ctr" defTabSz="266700" latinLnBrk="0">
              <a:spcAft>
                <a:spcPts val="600"/>
              </a:spcAft>
            </a:pPr>
            <a:r>
              <a:rPr lang="ru-RU" alt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ru-RU" altLang="en-US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по модели партнерского наставничества</a:t>
            </a:r>
            <a:r>
              <a:rPr lang="en-US" altLang="en-US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ru-RU" altLang="en-US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«педагог- опытный педагог</a:t>
            </a:r>
            <a:r>
              <a:rPr lang="ru-RU" alt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»</a:t>
            </a:r>
            <a:endParaRPr lang="en-US" altLang="en-US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35086" y="3571715"/>
            <a:ext cx="18924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ru-RU" altLang="zh-CN" sz="1200" dirty="0" smtClean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г</a:t>
            </a:r>
            <a:r>
              <a:rPr lang="en-US" altLang="zh-CN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отовность</a:t>
            </a:r>
            <a:r>
              <a:rPr lang="en-US" altLang="zh-CN" sz="1200" dirty="0" smtClean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учителей</a:t>
            </a:r>
            <a:r>
              <a:rPr lang="en-US" altLang="zh-CN" sz="1200" dirty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к </a:t>
            </a:r>
            <a:r>
              <a:rPr lang="en-US" altLang="zh-CN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коллаборации</a:t>
            </a:r>
            <a:endParaRPr lang="ru-RU" altLang="zh-CN" sz="1200" dirty="0" smtClean="0">
              <a:solidFill>
                <a:srgbClr val="002060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altLang="zh-CN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укрепление</a:t>
            </a:r>
            <a:r>
              <a:rPr lang="en-US" altLang="zh-CN" sz="1200" dirty="0" smtClean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сетевого</a:t>
            </a:r>
            <a:r>
              <a:rPr lang="en-US" altLang="zh-CN" sz="1200" dirty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взаимодействия</a:t>
            </a:r>
            <a:endParaRPr lang="ru-RU" altLang="zh-CN" sz="1200" dirty="0" smtClean="0">
              <a:solidFill>
                <a:srgbClr val="002060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ctr"/>
            <a:r>
              <a:rPr lang="en-US" altLang="zh-CN" sz="1200" dirty="0" smtClean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школ</a:t>
            </a:r>
            <a:r>
              <a:rPr lang="en-US" altLang="zh-CN" sz="1200" dirty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внутри</a:t>
            </a:r>
            <a:r>
              <a:rPr lang="en-US" altLang="zh-CN" sz="1200" dirty="0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200" dirty="0" err="1">
                <a:solidFill>
                  <a:srgbClr val="00206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региона</a:t>
            </a:r>
            <a:endParaRPr lang="ru-RU" sz="1200" dirty="0">
              <a:solidFill>
                <a:srgbClr val="002060"/>
              </a:solidFill>
            </a:endParaRPr>
          </a:p>
          <a:p>
            <a:pPr algn="ctr"/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6989" y="3521509"/>
            <a:ext cx="21119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создание</a:t>
            </a:r>
            <a:r>
              <a:rPr lang="en-US" altLang="zh-CN" sz="11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 </a:t>
            </a:r>
            <a:r>
              <a:rPr lang="en-US" altLang="zh-CN" sz="11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поддерживающей</a:t>
            </a:r>
            <a:endParaRPr lang="ru-RU" altLang="zh-CN" sz="1100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algn="ctr"/>
            <a:r>
              <a:rPr lang="en-US" altLang="zh-CN" sz="11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en-US" altLang="zh-CN" sz="11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среды</a:t>
            </a:r>
            <a:r>
              <a:rPr lang="en-US" altLang="zh-CN" sz="11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en-US" altLang="zh-CN" sz="11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для</a:t>
            </a:r>
            <a:r>
              <a:rPr lang="en-US" altLang="zh-CN" sz="11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en-US" altLang="zh-CN" sz="11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решения</a:t>
            </a:r>
            <a:r>
              <a:rPr lang="en-US" altLang="zh-CN" sz="11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endParaRPr lang="ru-RU" altLang="zh-CN" sz="1100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algn="ctr"/>
            <a:r>
              <a:rPr lang="en-US" altLang="zh-CN" sz="11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профессиональных</a:t>
            </a:r>
            <a:r>
              <a:rPr lang="en-US" altLang="zh-CN" sz="11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en-US" altLang="zh-CN" sz="11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задач</a:t>
            </a:r>
            <a:endParaRPr lang="ru-RU" altLang="zh-CN" sz="1100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algn="ctr"/>
            <a:r>
              <a:rPr lang="en-US" altLang="zh-CN" sz="11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en-US" altLang="zh-CN" sz="11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участников</a:t>
            </a:r>
            <a:r>
              <a:rPr lang="en-US" altLang="zh-CN" sz="11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en-US" altLang="zh-CN" sz="11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наставнической</a:t>
            </a:r>
            <a:r>
              <a:rPr lang="en-US" altLang="zh-CN" sz="11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en-US" altLang="zh-CN" sz="11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деятельности</a:t>
            </a:r>
            <a:r>
              <a:rPr lang="en-US" altLang="zh-CN" sz="11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en-US" altLang="zh-CN" sz="11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на</a:t>
            </a:r>
            <a:r>
              <a:rPr lang="en-US" altLang="zh-CN" sz="11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en-US" altLang="zh-CN" sz="11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уровне</a:t>
            </a:r>
            <a:r>
              <a:rPr lang="en-US" altLang="zh-CN" sz="11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 </a:t>
            </a:r>
            <a:endParaRPr lang="ru-RU" altLang="zh-CN" sz="1100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algn="ctr"/>
            <a:r>
              <a:rPr lang="en-US" altLang="zh-CN" sz="11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Московской</a:t>
            </a:r>
            <a:r>
              <a:rPr lang="en-US" altLang="zh-CN" sz="11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 </a:t>
            </a:r>
            <a:r>
              <a:rPr lang="en-US" altLang="zh-CN" sz="11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области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38835" y="3571715"/>
            <a:ext cx="2178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выстраивание</a:t>
            </a:r>
          </a:p>
          <a:p>
            <a:pPr algn="ctr"/>
            <a:r>
              <a:rPr lang="en-US" alt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индивидуальны</a:t>
            </a:r>
            <a:r>
              <a:rPr lang="ru-RU" altLang="en-US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х</a:t>
            </a:r>
            <a:r>
              <a:rPr lang="en-US" alt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endParaRPr lang="ru-RU" altLang="ru-RU" sz="1200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algn="ctr"/>
            <a:r>
              <a:rPr lang="en-US" altLang="en-US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траектори</a:t>
            </a:r>
            <a:r>
              <a:rPr lang="ru-RU" altLang="en-US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й</a:t>
            </a:r>
            <a:r>
              <a:rPr lang="en-US" altLang="ru-RU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endParaRPr lang="ru-RU" altLang="ru-RU" sz="1200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algn="ctr"/>
            <a:r>
              <a:rPr lang="en-US" altLang="en-US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профессионального</a:t>
            </a:r>
            <a:r>
              <a:rPr lang="en-US" alt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 </a:t>
            </a:r>
            <a:endParaRPr lang="ru-RU" altLang="ru-RU" sz="1200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pPr algn="ctr"/>
            <a:r>
              <a:rPr lang="en-US" altLang="en-US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/>
                <a:cs typeface="Arial" panose="020B0604020202020204" pitchFamily="34" charset="0"/>
              </a:rPr>
              <a:t>развития</a:t>
            </a:r>
            <a:endParaRPr lang="ru-RU" altLang="en-US" sz="1200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/>
              <a:cs typeface="Arial" panose="020B0604020202020204" pitchFamily="34" charset="0"/>
            </a:endParaRPr>
          </a:p>
          <a:p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50483" y="5034918"/>
            <a:ext cx="10312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Основным итогом работы станет разработка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персонифицированного чек-листа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«Пять шагов успешного учителя».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51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Мы открыты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для сотрудничества и новых идей</a:t>
            </a:r>
            <a:endParaRPr sz="3600" b="1" dirty="0"/>
          </a:p>
        </p:txBody>
      </p:sp>
      <p:pic>
        <p:nvPicPr>
          <p:cNvPr id="105" name="Google Shape;10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4CEEA70-1775-48C5-85E2-B1F08355D7A8}" vid="{708C1448-CAB8-494B-91DB-8E511FB2BA6C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2052</TotalTime>
  <Words>506</Words>
  <Application>Microsoft Office PowerPoint</Application>
  <PresentationFormat>Широкоэкранный</PresentationFormat>
  <Paragraphs>120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Malgun Gothic</vt:lpstr>
      <vt:lpstr>SimSun</vt:lpstr>
      <vt:lpstr>Arial</vt:lpstr>
      <vt:lpstr>Calibri</vt:lpstr>
      <vt:lpstr>Calibri Light</vt:lpstr>
      <vt:lpstr>Times New Roman</vt:lpstr>
      <vt:lpstr>Wingdings</vt:lpstr>
      <vt:lpstr>Тема1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зонального и регионального этапов конференции проектных и  учебно-исследовательских работ «Что, как и почему?»</dc:title>
  <dc:creator>User</dc:creator>
  <cp:lastModifiedBy>1_5</cp:lastModifiedBy>
  <cp:revision>174</cp:revision>
  <dcterms:created xsi:type="dcterms:W3CDTF">2024-01-14T08:39:34Z</dcterms:created>
  <dcterms:modified xsi:type="dcterms:W3CDTF">2025-11-24T11:32:35Z</dcterms:modified>
</cp:coreProperties>
</file>