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ms-office.chartstyle+xml" PartName="/ppt/charts/style33.xml"/>
  <Override ContentType="application/vnd.ms-office.chartstyle+xml" PartName="/ppt/charts/style3.xml"/>
  <Override ContentType="application/vnd.ms-office.chartstyle+xml" PartName="/ppt/charts/style42.xml"/>
  <Override ContentType="application/vnd.ms-office.chartstyle+xml" PartName="/ppt/charts/style25.xml"/>
  <Override ContentType="application/vnd.ms-office.chartstyle+xml" PartName="/ppt/charts/style16.xml"/>
  <Override ContentType="application/vnd.ms-office.chartstyle+xml" PartName="/ppt/charts/style4.xml"/>
  <Override ContentType="application/vnd.ms-office.chartstyle+xml" PartName="/ppt/charts/style32.xml"/>
  <Override ContentType="application/vnd.ms-office.chartstyle+xml" PartName="/ppt/charts/style24.xml"/>
  <Override ContentType="application/vnd.ms-office.chartstyle+xml" PartName="/ppt/charts/style50.xml"/>
  <Override ContentType="application/vnd.ms-office.chartstyle+xml" PartName="/ppt/charts/style41.xml"/>
  <Override ContentType="application/vnd.ms-office.chartstyle+xml" PartName="/ppt/charts/style15.xml"/>
  <Override ContentType="application/vnd.ms-office.chartstyle+xml" PartName="/ppt/charts/style19.xml"/>
  <Override ContentType="application/vnd.ms-office.chartstyle+xml" PartName="/ppt/charts/style5.xml"/>
  <Override ContentType="application/vnd.ms-office.chartstyle+xml" PartName="/ppt/charts/style49.xml"/>
  <Override ContentType="application/vnd.ms-office.chartstyle+xml" PartName="/ppt/charts/style22.xml"/>
  <Override ContentType="application/vnd.ms-office.chartstyle+xml" PartName="/ppt/charts/style35.xml"/>
  <Override ContentType="application/vnd.ms-office.chartstyle+xml" PartName="/ppt/charts/style36.xml"/>
  <Override ContentType="application/vnd.ms-office.chartstyle+xml" PartName="/ppt/charts/style23.xml"/>
  <Override ContentType="application/vnd.ms-office.chartstyle+xml" PartName="/ppt/charts/style18.xml"/>
  <Override ContentType="application/vnd.ms-office.chartstyle+xml" PartName="/ppt/charts/style40.xml"/>
  <Override ContentType="application/vnd.ms-office.chartstyle+xml" PartName="/ppt/charts/style53.xml"/>
  <Override ContentType="application/vnd.ms-office.chartstyle+xml" PartName="/ppt/charts/style21.xml"/>
  <Override ContentType="application/vnd.ms-office.chartstyle+xml" PartName="/ppt/charts/style51.xml"/>
  <Override ContentType="application/vnd.ms-office.chartstyle+xml" PartName="/ppt/charts/style7.xml"/>
  <Override ContentType="application/vnd.ms-office.chartstyle+xml" PartName="/ppt/charts/style47.xml"/>
  <Override ContentType="application/vnd.ms-office.chartstyle+xml" PartName="/ppt/charts/style48.xml"/>
  <Override ContentType="application/vnd.ms-office.chartstyle+xml" PartName="/ppt/charts/style34.xml"/>
  <Override ContentType="application/vnd.ms-office.chartstyle+xml" PartName="/ppt/charts/style17.xml"/>
  <Override ContentType="application/vnd.ms-office.chartstyle+xml" PartName="/ppt/charts/style6.xml"/>
  <Override ContentType="application/vnd.ms-office.chartstyle+xml" PartName="/ppt/charts/style52.xml"/>
  <Override ContentType="application/vnd.ms-office.chartstyle+xml" PartName="/ppt/charts/style38.xml"/>
  <Override ContentType="application/vnd.ms-office.chartstyle+xml" PartName="/ppt/charts/style46.xml"/>
  <Override ContentType="application/vnd.ms-office.chartstyle+xml" PartName="/ppt/charts/style8.xml"/>
  <Override ContentType="application/vnd.ms-office.chartstyle+xml" PartName="/ppt/charts/style20.xml"/>
  <Override ContentType="application/vnd.ms-office.chartstyle+xml" PartName="/ppt/charts/style29.xml"/>
  <Override ContentType="application/vnd.ms-office.chartstyle+xml" PartName="/ppt/charts/style12.xml"/>
  <Override ContentType="application/vnd.ms-office.chartstyle+xml" PartName="/ppt/charts/style9.xml"/>
  <Override ContentType="application/vnd.ms-office.chartstyle+xml" PartName="/ppt/charts/style45.xml"/>
  <Override ContentType="application/vnd.ms-office.chartstyle+xml" PartName="/ppt/charts/style10.xml"/>
  <Override ContentType="application/vnd.ms-office.chartstyle+xml" PartName="/ppt/charts/style37.xml"/>
  <Override ContentType="application/vnd.ms-office.chartstyle+xml" PartName="/ppt/charts/style11.xml"/>
  <Override ContentType="application/vnd.ms-office.chartstyle+xml" PartName="/ppt/charts/style54.xml"/>
  <Override ContentType="application/vnd.ms-office.chartstyle+xml" PartName="/ppt/charts/style28.xml"/>
  <Override ContentType="application/vnd.ms-office.chartstyle+xml" PartName="/ppt/charts/style44.xml"/>
  <Override ContentType="application/vnd.ms-office.chartstyle+xml" PartName="/ppt/charts/style1.xml"/>
  <Override ContentType="application/vnd.ms-office.chartstyle+xml" PartName="/ppt/charts/style31.xml"/>
  <Override ContentType="application/vnd.ms-office.chartstyle+xml" PartName="/ppt/charts/style27.xml"/>
  <Override ContentType="application/vnd.ms-office.chartstyle+xml" PartName="/ppt/charts/style14.xml"/>
  <Override ContentType="application/vnd.ms-office.chartstyle+xml" PartName="/ppt/charts/style26.xml"/>
  <Override ContentType="application/vnd.ms-office.chartstyle+xml" PartName="/ppt/charts/style39.xml"/>
  <Override ContentType="application/vnd.ms-office.chartstyle+xml" PartName="/ppt/charts/style43.xml"/>
  <Override ContentType="application/vnd.ms-office.chartstyle+xml" PartName="/ppt/charts/style30.xml"/>
  <Override ContentType="application/vnd.ms-office.chartstyle+xml" PartName="/ppt/charts/style2.xml"/>
  <Override ContentType="application/vnd.ms-office.chartstyle+xml" PartName="/ppt/charts/style13.xml"/>
  <Override ContentType="application/vnd.ms-office.chartcolorstyle+xml" PartName="/ppt/charts/colors45.xml"/>
  <Override ContentType="application/vnd.ms-office.chartcolorstyle+xml" PartName="/ppt/charts/colors37.xml"/>
  <Override ContentType="application/vnd.ms-office.chartcolorstyle+xml" PartName="/ppt/charts/colors54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28.xml"/>
  <Override ContentType="application/vnd.ms-office.chartcolorstyle+xml" PartName="/ppt/charts/colors19.xml"/>
  <Override ContentType="application/vnd.ms-office.chartcolorstyle+xml" PartName="/ppt/charts/colors44.xml"/>
  <Override ContentType="application/vnd.ms-office.chartcolorstyle+xml" PartName="/ppt/charts/colors36.xml"/>
  <Override ContentType="application/vnd.ms-office.chartcolorstyle+xml" PartName="/ppt/charts/colors18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53.xml"/>
  <Override ContentType="application/vnd.ms-office.chartcolorstyle+xml" PartName="/ppt/charts/colors27.xml"/>
  <Override ContentType="application/vnd.ms-office.chartcolorstyle+xml" PartName="/ppt/charts/colors26.xml"/>
  <Override ContentType="application/vnd.ms-office.chartcolorstyle+xml" PartName="/ppt/charts/colors6.xml"/>
  <Override ContentType="application/vnd.ms-office.chartcolorstyle+xml" PartName="/ppt/charts/colors30.xml"/>
  <Override ContentType="application/vnd.ms-office.chartcolorstyle+xml" PartName="/ppt/charts/colors43.xml"/>
  <Override ContentType="application/vnd.ms-office.chartcolorstyle+xml" PartName="/ppt/charts/colors39.xml"/>
  <Override ContentType="application/vnd.ms-office.chartcolorstyle+xml" PartName="/ppt/charts/colors13.xml"/>
  <Override ContentType="application/vnd.ms-office.chartcolorstyle+xml" PartName="/ppt/charts/colors38.xml"/>
  <Override ContentType="application/vnd.ms-office.chartcolorstyle+xml" PartName="/ppt/charts/colors42.xml"/>
  <Override ContentType="application/vnd.ms-office.chartcolorstyle+xml" PartName="/ppt/charts/colors7.xml"/>
  <Override ContentType="application/vnd.ms-office.chartcolorstyle+xml" PartName="/ppt/charts/colors25.xml"/>
  <Override ContentType="application/vnd.ms-office.chartcolorstyle+xml" PartName="/ppt/charts/colors12.xml"/>
  <Override ContentType="application/vnd.ms-office.chartcolorstyle+xml" PartName="/ppt/charts/colors4.xml"/>
  <Override ContentType="application/vnd.ms-office.chartcolorstyle+xml" PartName="/ppt/charts/colors32.xml"/>
  <Override ContentType="application/vnd.ms-office.chartcolorstyle+xml" PartName="/ppt/charts/colors24.xml"/>
  <Override ContentType="application/vnd.ms-office.chartcolorstyle+xml" PartName="/ppt/charts/colors15.xml"/>
  <Override ContentType="application/vnd.ms-office.chartcolorstyle+xml" PartName="/ppt/charts/colors41.xml"/>
  <Override ContentType="application/vnd.ms-office.chartcolorstyle+xml" PartName="/ppt/charts/colors14.xml"/>
  <Override ContentType="application/vnd.ms-office.chartcolorstyle+xml" PartName="/ppt/charts/colors5.xml"/>
  <Override ContentType="application/vnd.ms-office.chartcolorstyle+xml" PartName="/ppt/charts/colors22.xml"/>
  <Override ContentType="application/vnd.ms-office.chartcolorstyle+xml" PartName="/ppt/charts/colors49.xml"/>
  <Override ContentType="application/vnd.ms-office.chartcolorstyle+xml" PartName="/ppt/charts/colors31.xml"/>
  <Override ContentType="application/vnd.ms-office.chartcolorstyle+xml" PartName="/ppt/charts/colors23.xml"/>
  <Override ContentType="application/vnd.ms-office.chartcolorstyle+xml" PartName="/ppt/charts/colors40.xml"/>
  <Override ContentType="application/vnd.ms-office.chartcolorstyle+xml" PartName="/ppt/charts/colors51.xml"/>
  <Override ContentType="application/vnd.ms-office.chartcolorstyle+xml" PartName="/ppt/charts/colors21.xml"/>
  <Override ContentType="application/vnd.ms-office.chartcolorstyle+xml" PartName="/ppt/charts/colors34.xml"/>
  <Override ContentType="application/vnd.ms-office.chartcolorstyle+xml" PartName="/ppt/charts/colors48.xml"/>
  <Override ContentType="application/vnd.ms-office.chartcolorstyle+xml" PartName="/ppt/charts/colors1.xml"/>
  <Override ContentType="application/vnd.ms-office.chartcolorstyle+xml" PartName="/ppt/charts/colors47.xml"/>
  <Override ContentType="application/vnd.ms-office.chartcolorstyle+xml" PartName="/ppt/charts/colors17.xml"/>
  <Override ContentType="application/vnd.ms-office.chartcolorstyle+xml" PartName="/ppt/charts/colors35.xml"/>
  <Override ContentType="application/vnd.ms-office.chartcolorstyle+xml" PartName="/ppt/charts/colors50.xml"/>
  <Override ContentType="application/vnd.ms-office.chartcolorstyle+xml" PartName="/ppt/charts/colors52.xml"/>
  <Override ContentType="application/vnd.ms-office.chartcolorstyle+xml" PartName="/ppt/charts/colors46.xml"/>
  <Override ContentType="application/vnd.ms-office.chartcolorstyle+xml" PartName="/ppt/charts/colors20.xml"/>
  <Override ContentType="application/vnd.ms-office.chartcolorstyle+xml" PartName="/ppt/charts/colors2.xml"/>
  <Override ContentType="application/vnd.ms-office.chartcolorstyle+xml" PartName="/ppt/charts/colors33.xml"/>
  <Override ContentType="application/vnd.ms-office.chartcolorstyle+xml" PartName="/ppt/charts/colors3.xml"/>
  <Override ContentType="application/vnd.ms-office.chartcolorstyle+xml" PartName="/ppt/charts/colors29.xml"/>
  <Override ContentType="application/vnd.ms-office.chartcolorstyle+xml" PartName="/ppt/charts/colors16.xml"/>
  <Override ContentType="application/vnd.openxmlformats-officedocument.presentationml.presProps+xml" PartName="/ppt/presProps1.xml"/>
  <Override ContentType="application/vnd.openxmlformats-officedocument.drawingml.chart+xml" PartName="/ppt/charts/chart50.xml"/>
  <Override ContentType="application/vnd.openxmlformats-officedocument.drawingml.chart+xml" PartName="/ppt/charts/chart25.xml"/>
  <Override ContentType="application/vnd.openxmlformats-officedocument.drawingml.chart+xml" PartName="/ppt/charts/chart4.xml"/>
  <Override ContentType="application/vnd.openxmlformats-officedocument.drawingml.chart+xml" PartName="/ppt/charts/chart33.xml"/>
  <Override ContentType="application/vnd.openxmlformats-officedocument.drawingml.chart+xml" PartName="/ppt/charts/chart16.xml"/>
  <Override ContentType="application/vnd.openxmlformats-officedocument.drawingml.chart+xml" PartName="/ppt/charts/chart42.xml"/>
  <Override ContentType="application/vnd.openxmlformats-officedocument.drawingml.chart+xml" PartName="/ppt/charts/chart51.xml"/>
  <Override ContentType="application/vnd.openxmlformats-officedocument.drawingml.chart+xml" PartName="/ppt/charts/chart32.xml"/>
  <Override ContentType="application/vnd.openxmlformats-officedocument.drawingml.chart+xml" PartName="/ppt/charts/chart5.xml"/>
  <Override ContentType="application/vnd.openxmlformats-officedocument.drawingml.chart+xml" PartName="/ppt/charts/chart41.xml"/>
  <Override ContentType="application/vnd.openxmlformats-officedocument.drawingml.chart+xml" PartName="/ppt/charts/chart24.xml"/>
  <Override ContentType="application/vnd.openxmlformats-officedocument.drawingml.chart+xml" PartName="/ppt/charts/chart15.xml"/>
  <Override ContentType="application/vnd.openxmlformats-officedocument.drawingml.chart+xml" PartName="/ppt/charts/chart44.xml"/>
  <Override ContentType="application/vnd.openxmlformats-officedocument.drawingml.chart+xml" PartName="/ppt/charts/chart2.xml"/>
  <Override ContentType="application/vnd.openxmlformats-officedocument.drawingml.chart+xml" PartName="/ppt/charts/chart31.xml"/>
  <Override ContentType="application/vnd.openxmlformats-officedocument.drawingml.chart+xml" PartName="/ppt/charts/chart1.xml"/>
  <Override ContentType="application/vnd.openxmlformats-officedocument.drawingml.chart+xml" PartName="/ppt/charts/chart14.xml"/>
  <Override ContentType="application/vnd.openxmlformats-officedocument.drawingml.chart+xml" PartName="/ppt/charts/chart27.xml"/>
  <Override ContentType="application/vnd.openxmlformats-officedocument.drawingml.chart+xml" PartName="/ppt/charts/chart3.xml"/>
  <Override ContentType="application/vnd.openxmlformats-officedocument.drawingml.chart+xml" PartName="/ppt/charts/chart43.xml"/>
  <Override ContentType="application/vnd.openxmlformats-officedocument.drawingml.chart+xml" PartName="/ppt/charts/chart30.xml"/>
  <Override ContentType="application/vnd.openxmlformats-officedocument.drawingml.chart+xml" PartName="/ppt/charts/chart39.xml"/>
  <Override ContentType="application/vnd.openxmlformats-officedocument.drawingml.chart+xml" PartName="/ppt/charts/chart26.xml"/>
  <Override ContentType="application/vnd.openxmlformats-officedocument.drawingml.chart+xml" PartName="/ppt/charts/chart13.xml"/>
  <Override ContentType="application/vnd.openxmlformats-officedocument.drawingml.chart+xml" PartName="/ppt/charts/chart20.xml"/>
  <Override ContentType="application/vnd.openxmlformats-officedocument.drawingml.chart+xml" PartName="/ppt/charts/chart38.xml"/>
  <Override ContentType="application/vnd.openxmlformats-officedocument.drawingml.chart+xml" PartName="/ppt/charts/chart9.xml"/>
  <Override ContentType="application/vnd.openxmlformats-officedocument.drawingml.chart+xml" PartName="/ppt/charts/chart46.xml"/>
  <Override ContentType="application/vnd.openxmlformats-officedocument.drawingml.chart+xml" PartName="/ppt/charts/chart47.xml"/>
  <Override ContentType="application/vnd.openxmlformats-officedocument.drawingml.chart+xml" PartName="/ppt/charts/chart12.xml"/>
  <Override ContentType="application/vnd.openxmlformats-officedocument.drawingml.chart+xml" PartName="/ppt/charts/chart29.xml"/>
  <Override ContentType="application/vnd.openxmlformats-officedocument.drawingml.chart+xml" PartName="/ppt/charts/chart8.xml"/>
  <Override ContentType="application/vnd.openxmlformats-officedocument.drawingml.chart+xml" PartName="/ppt/charts/chart37.xml"/>
  <Override ContentType="application/vnd.openxmlformats-officedocument.drawingml.chart+xml" PartName="/ppt/charts/chart45.xml"/>
  <Override ContentType="application/vnd.openxmlformats-officedocument.drawingml.chart+xml" PartName="/ppt/charts/chart28.xml"/>
  <Override ContentType="application/vnd.openxmlformats-officedocument.drawingml.chart+xml" PartName="/ppt/charts/chart11.xml"/>
  <Override ContentType="application/vnd.openxmlformats-officedocument.drawingml.chart+xml" PartName="/ppt/charts/chart54.xml"/>
  <Override ContentType="application/vnd.openxmlformats-officedocument.drawingml.chart+xml" PartName="/ppt/charts/chart49.xml"/>
  <Override ContentType="application/vnd.openxmlformats-officedocument.drawingml.chart+xml" PartName="/ppt/charts/chart19.xml"/>
  <Override ContentType="application/vnd.openxmlformats-officedocument.drawingml.chart+xml" PartName="/ppt/charts/chart36.xml"/>
  <Override ContentType="application/vnd.openxmlformats-officedocument.drawingml.chart+xml" PartName="/ppt/charts/chart7.xml"/>
  <Override ContentType="application/vnd.openxmlformats-officedocument.drawingml.chart+xml" PartName="/ppt/charts/chart6.xml"/>
  <Override ContentType="application/vnd.openxmlformats-officedocument.drawingml.chart+xml" PartName="/ppt/charts/chart53.xml"/>
  <Override ContentType="application/vnd.openxmlformats-officedocument.drawingml.chart+xml" PartName="/ppt/charts/chart10.xml"/>
  <Override ContentType="application/vnd.openxmlformats-officedocument.drawingml.chart+xml" PartName="/ppt/charts/chart23.xml"/>
  <Override ContentType="application/vnd.openxmlformats-officedocument.drawingml.chart+xml" PartName="/ppt/charts/chart40.xml"/>
  <Override ContentType="application/vnd.openxmlformats-officedocument.drawingml.chart+xml" PartName="/ppt/charts/chart18.xml"/>
  <Override ContentType="application/vnd.openxmlformats-officedocument.drawingml.chart+xml" PartName="/ppt/charts/chart48.xml"/>
  <Override ContentType="application/vnd.openxmlformats-officedocument.drawingml.chart+xml" PartName="/ppt/charts/chart21.xml"/>
  <Override ContentType="application/vnd.openxmlformats-officedocument.drawingml.chart+xml" PartName="/ppt/charts/chart34.xml"/>
  <Override ContentType="application/vnd.openxmlformats-officedocument.drawingml.chart+xml" PartName="/ppt/charts/chart35.xml"/>
  <Override ContentType="application/vnd.openxmlformats-officedocument.drawingml.chart+xml" PartName="/ppt/charts/chart22.xml"/>
  <Override ContentType="application/vnd.openxmlformats-officedocument.drawingml.chart+xml" PartName="/ppt/charts/chart17.xml"/>
  <Override ContentType="application/vnd.openxmlformats-officedocument.drawingml.chart+xml" PartName="/ppt/charts/chart5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69012ECD-51FC-41F1-AA8D-1B2483CD663E}" styleName="Светлый стиль 2 — акцент 1">
    <a:wholeTbl>
      <a:tcTxStyle>
        <a:fontRef idx="minor">
          <a:scrgbClr b="0" g="0" r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b="0" g="0" r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5785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5382</c:v>
                </c:pt>
                <c:pt idx="1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5764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5654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5346</c:v>
                </c:pt>
                <c:pt idx="1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5763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5770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5764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5390</c:v>
                </c:pt>
                <c:pt idx="1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3576891090860836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3691055471998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5671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5098</c:v>
                </c:pt>
                <c:pt idx="1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5671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5593</c:v>
                </c:pt>
                <c:pt idx="1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5227</c:v>
                </c:pt>
                <c:pt idx="1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5527</c:v>
                </c:pt>
                <c:pt idx="1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5444</c:v>
                </c:pt>
                <c:pt idx="1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C-406A-A458-4AADCBA86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C-406A-A458-4AADCBA86B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C-406A-A458-4AADCBA86B3A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9C-406A-A458-4AADCBA86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5690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C-406A-A458-4AADCBA86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4832</c:v>
                </c:pt>
                <c:pt idx="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5543</c:v>
                </c:pt>
                <c:pt idx="1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C-406A-A458-4AADCBA86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C-406A-A458-4AADCBA86B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C-406A-A458-4AADCBA86B3A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9C-406A-A458-4AADCBA86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5714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C-406A-A458-4AADCBA86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5176</c:v>
                </c:pt>
                <c:pt idx="1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5787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4475767495355217"/>
                  <c:y val="6.31528173864181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3691055471998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5643</c:v>
                </c:pt>
                <c:pt idx="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A-4029-8304-068815AAB2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A-4029-8304-068815AAB2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DA-4029-8304-068815AAB26D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DA-4029-8304-068815AAB2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A-4029-8304-068815AAB2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3936853313183179"/>
                  <c:y val="0.102623328252929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5744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071131557993455"/>
                  <c:y val="0.1263056347728363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5387</c:v>
                </c:pt>
                <c:pt idx="1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637536085514849"/>
                  <c:y val="0.16577614563934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5755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A-4B30-970D-09D58C37C9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A-4B30-970D-09D58C37C9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5A-4B30-970D-09D58C37C9C5}"/>
                </c:ext>
              </c:extLst>
            </c:dLbl>
            <c:dLbl>
              <c:idx val="1"/>
              <c:layout>
                <c:manualLayout>
                  <c:x val="0.63965106608864908"/>
                  <c:y val="0.12630532398141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41085391556646"/>
                      <c:h val="0.38404807073115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5A-4B30-970D-09D58C37C9C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4493</c:v>
                </c:pt>
                <c:pt idx="1">
                  <c:v>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A-4B30-970D-09D58C37C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9213500840484832"/>
                  <c:y val="3.15770302760573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3719</c:v>
                </c:pt>
                <c:pt idx="1">
                  <c:v>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863307086614173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8185437494470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5048</c:v>
                </c:pt>
                <c:pt idx="1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1554419180748475"/>
                  <c:y val="7.8941021733022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5721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5799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5713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50375652481642"/>
                  <c:y val="7.1046919559720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5056</c:v>
                </c:pt>
                <c:pt idx="1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1104980978501282"/>
                  <c:y val="0.173670247812649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7576749535521545"/>
                  <c:y val="0.181564349985952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5568</c:v>
                </c:pt>
                <c:pt idx="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8-4EAF-A279-7BAF5A9F4A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8-4EAF-A279-7BAF5A9F4A2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88-4EAF-A279-7BAF5A9F4A2F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88-4EAF-A279-7BAF5A9F4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8-4EAF-A279-7BAF5A9F4A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CD-4957-8BDE-B93512265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CD-4957-8BDE-B93512265E5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4957-8BDE-B93512265E50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CD-4957-8BDE-B93512265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CD-4957-8BDE-B93512265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41104149340882951"/>
                  <c:y val="6.3153438969266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5724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5707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5486</c:v>
                </c:pt>
                <c:pt idx="1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45513385826771652"/>
                  <c:y val="6.3153438969266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5583</c:v>
                </c:pt>
                <c:pt idx="1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5736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5699</c:v>
                </c:pt>
                <c:pt idx="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5161</c:v>
                </c:pt>
                <c:pt idx="1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5793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4163</c:v>
                </c:pt>
                <c:pt idx="1">
                  <c:v>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58F5-324C-47EB-85CC-F91E0CF2493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8C77-E7DF-44BF-B86B-98DDF819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31E7-13F3-5AA8-F471-F7739D65E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7ED9D-14CB-5419-898F-A7BE412F8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CED11-5A58-69D8-B08E-0D914FA2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6019D-31D2-86A9-34CB-4E72E08D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40EC2-9D53-9E9E-0740-3704447A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1D5B9-B3F4-6A0E-6920-A27946D8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53B8AD-BC32-549C-517F-0A5734BC0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C6A0C-1B95-9B80-C0FB-447A8882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A9753-E8B7-9F39-73F2-2D671C45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13ECB-F148-445C-DBF2-9D895434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E40AE4-CAC6-67A3-CF76-A29C82C32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F08C8-D6C6-86DD-C0D5-D0A7C056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399D7-DBE1-DB05-476E-8FE809F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C65D1-0E21-3276-83EE-B441CB91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D4EA06-FF78-9AA4-D869-28B04D6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2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7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AB808-BFFE-BFAA-8CA2-010BE207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E3BD3-4495-1A97-B0B1-BF2FB275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6E2DB-6056-4C97-F61F-C54B082A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D0621-D0BA-9612-7D35-73208CE2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C382A-2840-1085-DDFF-0FCE2A99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3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8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6D6F-846C-D5BD-5AB6-5D49BA1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5895D-1463-0EDB-FB62-1F7EAAE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33BDB-577A-F015-D57B-982BD08A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F26BC-0421-F155-0576-4A1E8903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81A221-4A89-8C0B-26ED-E0172200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CCD0-0765-61DD-0017-9DD96BAB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DF94B-37B9-C243-AD05-FAA6A6DD1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6DB7D-B64F-A4EB-F47C-A68D890B4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A963E-CF80-0B74-232A-6580521C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589EA7-49E9-0D9E-FF6F-1E7B6E8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7F5FC-8D53-1255-5B98-58F28EDE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5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A5BC-44C7-A9A4-1EC1-E0F5F372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938E5-B803-45CA-E44A-B0A9FBE3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D4F23-DC38-D1DE-DE85-8FE49BA0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F9D547-2780-EBB1-5607-77C2D64CA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228C0F-E9FD-3BEF-1CEC-85E064B6B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FCF900-8691-B19D-70CF-D9D3CA9E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D90548-8EE3-F16A-C99A-7DFCA67A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F3F731-85CF-1914-DCF0-E1961BE2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50B0-1C35-6FFD-F721-B71D3E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83C82-6437-5C24-DB31-25355A71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0A34E7-C661-A748-8297-334BA467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611B39-B10A-98DB-BF97-F9846B9F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7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947584-DBA8-6CF2-B979-8EF0322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A01320-D57E-E00E-A399-1778DE0E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B587E-C6E8-CFD8-9772-5ACE37B9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581A-BBD8-AA9A-28C5-C7D77AE6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BA129-E19D-D24C-8EA1-E59DFD0D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6E3A2-D9D9-A360-EC72-A062714D4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F8D43-E0FE-133F-6B33-64395E52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CB3E0-4FFF-82F9-6544-C5DFC020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9FF2-9537-CBCD-5B4C-B8F50EC5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7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5A570-F33F-0AA7-9EDE-C8B64B8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CE144F-D5E8-FB4D-AE3D-889982934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1CC640-53A2-95E4-AF47-3AD67C61D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978A6-D36C-B2DB-D601-BAC2832B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4DD0A-B44F-B7C2-6C50-44A5E8C7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06FD1-3856-9BFD-9407-48DE8899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8CC87-E1A8-DE53-CF7A-5F402C97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8040F-0495-FCB2-63D9-46F3540D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F2A4B-9F95-3548-D25C-3B248A95A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C306-E25A-4A47-A1EA-44C4E5A4127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BF68B-BBD3-6A39-9694-E91ACD33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61294-6D1C-2530-5C3F-8D48F3387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8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643948"/>
            <a:ext cx="8027746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промежуточной аттестации 2023-2024 учебного года по итогам освоения образовательной программы 1 класса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Янычева </a:t>
            </a:r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Г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алина Владимировна,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учитель-методист АНО «ШКОЛА ПРЕЗИДЕНТ», член регионального методического актива, </a:t>
            </a:r>
            <a:r>
              <a:rPr lang="ru-RU" sz="2000" dirty="0">
                <a:solidFill>
                  <a:schemeClr val="bg1"/>
                </a:solidFill>
                <a:latin typeface="Helvetica Neue"/>
              </a:rPr>
              <a:t>куратор </a:t>
            </a:r>
            <a:r>
              <a:rPr lang="ru-RU" sz="2000">
                <a:solidFill>
                  <a:schemeClr val="bg1"/>
                </a:solidFill>
                <a:latin typeface="Helvetica Neue"/>
              </a:rPr>
              <a:t>проекта ЭНШ.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3670"/>
              </p:ext>
            </p:extLst>
          </p:nvPr>
        </p:nvGraphicFramePr>
        <p:xfrm>
          <a:off x="535858" y="1137831"/>
          <a:ext cx="1112028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35260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881521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закономерность в ряду заданных чисел и продолжать ряд с учётом данной закономерности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ru-RU" dirty="0"/>
                        <a:t>Формулировать и решать простые арифметические задачи, в заданиях на соотношение величин и установление пространственных отношений: </a:t>
                      </a:r>
                    </a:p>
                    <a:p>
                      <a:r>
                        <a:rPr lang="ru-RU" dirty="0"/>
                        <a:t>–  составлять задачу по рисунку, выбирать действие для решения задачи, находить верный ответ (665 обучающихся; 11,4%);</a:t>
                      </a:r>
                    </a:p>
                    <a:p>
                      <a:r>
                        <a:rPr lang="ru-RU" dirty="0"/>
                        <a:t>–   устанавливать действие для решения задачи на основе рисунка, подбирать правильный вопрос к задаче (444 обучающихся; 7,6%); </a:t>
                      </a:r>
                    </a:p>
                    <a:p>
                      <a:r>
                        <a:rPr lang="ru-RU" dirty="0"/>
                        <a:t>–  выделять из множества данных нужный объект согласно заданной характеристике (480 обучающихся; 8,2%);</a:t>
                      </a:r>
                    </a:p>
                    <a:p>
                      <a:r>
                        <a:rPr lang="ru-RU" dirty="0"/>
                        <a:t>– устанавливать отношения между заданными единицами длины, сравнивать единицы измерения длины (сантиметр и дециметр) (650 обучающихся; 11,2%);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</a:t>
                      </a:r>
                      <a:r>
                        <a:rPr lang="ru-RU" u="sng" dirty="0"/>
                        <a:t>определять число кубиков, расположенных в пространстве определённым образом (1663 обучающихся; 28,5%).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Находить нужное число на основе взаимосвязи компонентов действий сложения и вычитании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51025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Складывать величины с опорой на рисунок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Измерять и сравнивать отрезки заданной длины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Достраивать треугольник, опираясь на знания об отрезке и незамкнутой ломаной линии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02522"/>
                  </a:ext>
                </a:extLst>
              </a:tr>
              <a:tr h="1145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Определять расположение объектов в пространстве: правее, левее; сравнивать объекты по длине без измерений на основе пространственного расположения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30023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Решать текстовую задачу с опорой на рисунок и читать таблицу, находить, выбирать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24219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Записывать нужные данные на основе таблицы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4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7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FC3B4-0B77-3F1D-288E-EB14F8EE3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" b="430"/>
          <a:stretch/>
        </p:blipFill>
        <p:spPr>
          <a:xfrm>
            <a:off x="1859534" y="2865652"/>
            <a:ext cx="8472932" cy="3333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272822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Наибольшие трудности при определении числа кубиков, расположенных в пространстве определённым образом (28,5%)</a:t>
            </a:r>
          </a:p>
        </p:txBody>
      </p:sp>
    </p:spTree>
    <p:extLst>
      <p:ext uri="{BB962C8B-B14F-4D97-AF65-F5344CB8AC3E}">
        <p14:creationId xmlns:p14="http://schemas.microsoft.com/office/powerpoint/2010/main" val="22812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90108" y="1046491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при выборе действия над числами (сложение или вычитание), при формулировании вопроса (требования) к задаче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4FC22-D10F-8D6F-6A6C-6F2254EE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7" y="2956897"/>
            <a:ext cx="5538308" cy="2593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C41F7F-7C24-646A-2136-52CDA1A3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78" y="2176553"/>
            <a:ext cx="5727675" cy="4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69705" y="1107313"/>
            <a:ext cx="8793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с пониманием понятия «неравенство»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37B8E-F89F-E239-93D1-5FD8692260AC}"/>
              </a:ext>
            </a:extLst>
          </p:cNvPr>
          <p:cNvSpPr txBox="1"/>
          <p:nvPr/>
        </p:nvSpPr>
        <p:spPr>
          <a:xfrm>
            <a:off x="969705" y="3953553"/>
            <a:ext cx="10268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со смысловым чтением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23DD3C-8535-6E64-FA18-64131557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83" y="1707377"/>
            <a:ext cx="6532565" cy="2113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F61918-C94D-00C3-5056-DA7C09D92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83" y="4553617"/>
            <a:ext cx="6754569" cy="14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1094874"/>
            <a:ext cx="10515600" cy="64425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739131"/>
            <a:ext cx="11249525" cy="46496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умений в соответствии с выявленными дефицитами.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формирование пространственных отношений у обучающихся.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формирование умения смыслового чтения в рамках работы с текстовыми арифметическими задачами.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Продумать модель организации внеурочной деятельности по математике, направленную в том числе на ликвидацию выявленных дефицитов.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математики задания, направленные на формирование пространственных отношений у обучающихся, на формирование умения смыслового чтения в рамках работы с текстовыми арифметическими задачами, в том числе самостоятельное формулирование вопроса задачи к предложенному условию или формулирование условия задачи к предложенному вопросу с опорой на рисунок или схему.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	</a:t>
            </a:r>
            <a:r>
              <a:rPr lang="ru-RU" sz="1400" dirty="0"/>
              <a:t>Организовать систематическую работу, направленную на формирование умения смыслового чтения на примере текстовых арифметических задач в рамках урочной и внеурочной деятельности по математике. </a:t>
            </a:r>
          </a:p>
        </p:txBody>
      </p:sp>
    </p:spTree>
    <p:extLst>
      <p:ext uri="{BB962C8B-B14F-4D97-AF65-F5344CB8AC3E}">
        <p14:creationId xmlns:p14="http://schemas.microsoft.com/office/powerpoint/2010/main" val="196363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64"/>
            <a:ext cx="10515600" cy="15706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русский язык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400412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47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5825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856982"/>
              </p:ext>
            </p:extLst>
          </p:nvPr>
        </p:nvGraphicFramePr>
        <p:xfrm>
          <a:off x="4648200" y="2132991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632437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55 обучающихся, что составляет 0,9 % от общего числа  выполнявших работу  из 33 организаций (14%).</a:t>
            </a:r>
          </a:p>
        </p:txBody>
      </p:sp>
    </p:spTree>
    <p:extLst>
      <p:ext uri="{BB962C8B-B14F-4D97-AF65-F5344CB8AC3E}">
        <p14:creationId xmlns:p14="http://schemas.microsoft.com/office/powerpoint/2010/main" val="19594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31932"/>
              </p:ext>
            </p:extLst>
          </p:nvPr>
        </p:nvGraphicFramePr>
        <p:xfrm>
          <a:off x="323850" y="1864897"/>
          <a:ext cx="11487150" cy="47896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269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148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Слог. Количество слогов в слове: определять количество слогов в слове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806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Слог. Ударный слог в слове: определять ударный слог в слове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672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Звуки. Звонкие и глухие согласные звуки, их различение: различать звонкие и глухие согласные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61682"/>
              </p:ext>
            </p:extLst>
          </p:nvPr>
        </p:nvGraphicFramePr>
        <p:xfrm>
          <a:off x="8985250" y="240564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369644"/>
              </p:ext>
            </p:extLst>
          </p:nvPr>
        </p:nvGraphicFramePr>
        <p:xfrm>
          <a:off x="8985250" y="515964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055664"/>
            <a:ext cx="10782300" cy="80923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Сводная таблица качественных показателей выполнения </a:t>
            </a:r>
            <a:br>
              <a:rPr lang="ru-RU" sz="2800" dirty="0"/>
            </a:br>
            <a:r>
              <a:rPr lang="ru-RU" sz="2800" dirty="0"/>
              <a:t>итоговой проверочной работы по русскому языку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092910"/>
              </p:ext>
            </p:extLst>
          </p:nvPr>
        </p:nvGraphicFramePr>
        <p:xfrm>
          <a:off x="8985250" y="381449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40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46921"/>
              </p:ext>
            </p:extLst>
          </p:nvPr>
        </p:nvGraphicFramePr>
        <p:xfrm>
          <a:off x="323850" y="1191125"/>
          <a:ext cx="11487150" cy="55789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0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8350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Согласные звуки. Различение: парные и непарные по звонкости-глухости, парные и непарные по твёрдости-мягкости. Характеризовать согласные звуки русского языка: согласные твёрдые/мягкие, парные/непарные твёрдые и мягкие; согласные звонкие/глухие, парные/непарные звонкие и глухие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4578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Звук и буква. Различение звуков и букв. Функции букв е, ё, ю, я. Различать функцию букв е, ё, ю, я, находящихся в разных позициях (в начале слова, после согласной и после разделительных ь и ъ знаков)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0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Гласные после шипящих в ударной позиции (</a:t>
                      </a:r>
                      <a:r>
                        <a:rPr lang="ru-RU" sz="2000" dirty="0" err="1"/>
                        <a:t>ча</a:t>
                      </a:r>
                      <a:r>
                        <a:rPr lang="ru-RU" sz="2000" dirty="0"/>
                        <a:t>-ща, чу-</a:t>
                      </a:r>
                      <a:r>
                        <a:rPr lang="ru-RU" sz="2000" dirty="0" err="1"/>
                        <a:t>щу</a:t>
                      </a:r>
                      <a:r>
                        <a:rPr lang="ru-RU" sz="2000" dirty="0"/>
                        <a:t>). Уметь применять правило написания гласных после шипящих в ударной позиции (</a:t>
                      </a:r>
                      <a:r>
                        <a:rPr lang="ru-RU" sz="2000" dirty="0" err="1"/>
                        <a:t>ча</a:t>
                      </a:r>
                      <a:r>
                        <a:rPr lang="ru-RU" sz="2000" dirty="0"/>
                        <a:t>-ща, чу-</a:t>
                      </a:r>
                      <a:r>
                        <a:rPr lang="ru-RU" sz="2000" dirty="0" err="1"/>
                        <a:t>щу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684852"/>
              </p:ext>
            </p:extLst>
          </p:nvPr>
        </p:nvGraphicFramePr>
        <p:xfrm>
          <a:off x="8985250" y="183365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917626"/>
              </p:ext>
            </p:extLst>
          </p:nvPr>
        </p:nvGraphicFramePr>
        <p:xfrm>
          <a:off x="8985250" y="365815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936871"/>
              </p:ext>
            </p:extLst>
          </p:nvPr>
        </p:nvGraphicFramePr>
        <p:xfrm>
          <a:off x="9042400" y="513717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69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133"/>
              </p:ext>
            </p:extLst>
          </p:nvPr>
        </p:nvGraphicFramePr>
        <p:xfrm>
          <a:off x="323850" y="1130968"/>
          <a:ext cx="11487150" cy="57630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801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9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 переноса слов (без учёта морфемного состава слова). Уметь применять правило переноса слов (без учёта морфемного состава слова)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1907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алфавит: правильное название букв, их последовательность. Использовать знание алфавита для упорядочивания списка слов.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587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Прописная буква в начале предложения и в именах собственных: в именах и фамилиях людей, кличках животных. Применять правило написания прописной буквы и в именах собственных (имена людей, название города).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898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 как название предмета, признака предмета, действия предмета. Уметь определять слово- название действия по предложенному вопросу (что делала?)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453730"/>
              </p:ext>
            </p:extLst>
          </p:nvPr>
        </p:nvGraphicFramePr>
        <p:xfrm>
          <a:off x="9042400" y="411211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879769"/>
              </p:ext>
            </p:extLst>
          </p:nvPr>
        </p:nvGraphicFramePr>
        <p:xfrm>
          <a:off x="9013825" y="279094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131126"/>
              </p:ext>
            </p:extLst>
          </p:nvPr>
        </p:nvGraphicFramePr>
        <p:xfrm>
          <a:off x="9013825" y="165385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3A9EA73-BA8B-E8C2-ACE4-918C32E2A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284971"/>
              </p:ext>
            </p:extLst>
          </p:nvPr>
        </p:nvGraphicFramePr>
        <p:xfrm>
          <a:off x="9042400" y="543328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710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8;p6">
            <a:extLst>
              <a:ext uri="{FF2B5EF4-FFF2-40B4-BE49-F238E27FC236}">
                <a16:creationId xmlns:a16="http://schemas.microsoft.com/office/drawing/2014/main" id="{841E86FA-6653-AB84-8F6E-FF073ECFDC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4236" y="2010469"/>
            <a:ext cx="9831175" cy="44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9;p6">
            <a:extLst>
              <a:ext uri="{FF2B5EF4-FFF2-40B4-BE49-F238E27FC236}">
                <a16:creationId xmlns:a16="http://schemas.microsoft.com/office/drawing/2014/main" id="{DF9607F9-A9A1-3BE2-E00A-D6150E4AA4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630" y="2628144"/>
            <a:ext cx="8882611" cy="32523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7;p6">
            <a:extLst>
              <a:ext uri="{FF2B5EF4-FFF2-40B4-BE49-F238E27FC236}">
                <a16:creationId xmlns:a16="http://schemas.microsoft.com/office/drawing/2014/main" id="{1A6A11CD-9E8E-F06C-46DB-60FAB7444C22}"/>
              </a:ext>
            </a:extLst>
          </p:cNvPr>
          <p:cNvSpPr txBox="1"/>
          <p:nvPr/>
        </p:nvSpPr>
        <p:spPr>
          <a:xfrm>
            <a:off x="1404906" y="1141057"/>
            <a:ext cx="10688185" cy="47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39" tIns="36359" rIns="72739" bIns="3635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902" dirty="0">
                <a:latin typeface="+mj-lt"/>
                <a:ea typeface="+mj-ea"/>
                <a:cs typeface="+mj-cs"/>
              </a:rPr>
              <a:t>МОДЕЛИ РАСПРЕДЕЛЕНИЯ СОДЕРЖАНИЯ НОО В ХОДЕ РЕАЛИЗАЦИИ ПРОЕКТА «Э</a:t>
            </a:r>
            <a:r>
              <a:rPr lang="ru-RU" sz="2902" dirty="0">
                <a:latin typeface="+mj-lt"/>
                <a:ea typeface="+mj-ea"/>
                <a:cs typeface="+mj-cs"/>
                <a:sym typeface="Times New Roman"/>
              </a:rPr>
              <a:t>ФФЕКТИВНАЯ НАЧАЛЬНАЯ ШКОЛА»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endParaRPr sz="2228" b="1" dirty="0">
              <a:solidFill>
                <a:srgbClr val="1D3152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buClr>
                <a:srgbClr val="1D3152"/>
              </a:buClr>
              <a:buSzPts val="3600"/>
            </a:pPr>
            <a:endParaRPr sz="2228" b="1" dirty="0">
              <a:solidFill>
                <a:srgbClr val="1D3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32802"/>
              </p:ext>
            </p:extLst>
          </p:nvPr>
        </p:nvGraphicFramePr>
        <p:xfrm>
          <a:off x="323850" y="1130968"/>
          <a:ext cx="11487150" cy="56768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496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2133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Слово, как единица языка. Установление связи слов при помощи  вопросов: устанавливать связь между словами с помощью вопросов.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1442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как единица языка. Уметь делить текст на предложения, находить границы предложений, ставить знаки препинания.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266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 как единица речи. Находить единственно верный ответ, который соответствуют содержанию прочитанного текста.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3214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 как единица речи. Находить верные утверждения, которые соответствуют содержанию прочитанного текста.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63054"/>
              </p:ext>
            </p:extLst>
          </p:nvPr>
        </p:nvGraphicFramePr>
        <p:xfrm>
          <a:off x="8985250" y="406475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399645"/>
              </p:ext>
            </p:extLst>
          </p:nvPr>
        </p:nvGraphicFramePr>
        <p:xfrm>
          <a:off x="8985250" y="288029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402638"/>
              </p:ext>
            </p:extLst>
          </p:nvPr>
        </p:nvGraphicFramePr>
        <p:xfrm>
          <a:off x="8985250" y="164235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3A9EA73-BA8B-E8C2-ACE4-918C32E2A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531639"/>
              </p:ext>
            </p:extLst>
          </p:nvPr>
        </p:nvGraphicFramePr>
        <p:xfrm>
          <a:off x="9042400" y="530269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76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09063"/>
              </p:ext>
            </p:extLst>
          </p:nvPr>
        </p:nvGraphicFramePr>
        <p:xfrm>
          <a:off x="766916" y="1142999"/>
          <a:ext cx="11120284" cy="5372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9114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 </a:t>
                      </a:r>
                      <a:r>
                        <a:rPr lang="ru-RU" b="0" dirty="0"/>
                        <a:t>в разделах «фонетика», «орфография», «работа с текстовой информацией»: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количество слогов в слове и определять ударный слог в слове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u="none" dirty="0"/>
                        <a:t>различать звонкие и глухие согласные звуки; (435 обучающихся; 7,5%)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392728">
                <a:tc rowSpan="2">
                  <a:txBody>
                    <a:bodyPr/>
                    <a:lstStyle/>
                    <a:p>
                      <a:r>
                        <a:rPr lang="ru-RU" dirty="0"/>
                        <a:t>устанавливать связь между словами с помощью вопросов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38178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/>
                        <a:t>находить согласные звуки по заданной характеристике - мягкий звонкий согласный, не имеющий пары по звонкости-глухости (727 обучающихся; 12,5%)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51025"/>
                  </a:ext>
                </a:extLst>
              </a:tr>
              <a:tr h="649299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слово - название действия по предложенному вопросу (что делала?)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36132">
                <a:tc rowSpan="3">
                  <a:txBody>
                    <a:bodyPr/>
                    <a:lstStyle/>
                    <a:p>
                      <a:r>
                        <a:rPr lang="ru-RU" dirty="0"/>
                        <a:t>умение применять правила написания гласных после шипящих в ударной позиции (</a:t>
                      </a:r>
                      <a:r>
                        <a:rPr lang="ru-RU" dirty="0" err="1"/>
                        <a:t>ча</a:t>
                      </a:r>
                      <a:r>
                        <a:rPr lang="ru-RU" dirty="0"/>
                        <a:t>-ща, чу-</a:t>
                      </a:r>
                      <a:r>
                        <a:rPr lang="ru-RU" dirty="0" err="1"/>
                        <a:t>щу</a:t>
                      </a:r>
                      <a:r>
                        <a:rPr lang="ru-RU" dirty="0"/>
                        <a:t>), переноса слов (без учёта морфемного состава слова)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84449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/>
                        <a:t>применять правило написания прописной буквы в именах собственных (598 обучающихся; 10,3%)</a:t>
                      </a:r>
                    </a:p>
                    <a:p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u="none" dirty="0"/>
                        <a:t>находить единственно верный ответ, который соответствуют содержанию прочитанного текста (993 обучающихся; 17%)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91038"/>
                  </a:ext>
                </a:extLst>
              </a:tr>
              <a:tr h="1097842">
                <a:tc>
                  <a:txBody>
                    <a:bodyPr/>
                    <a:lstStyle/>
                    <a:p>
                      <a:r>
                        <a:rPr lang="ru-RU" dirty="0"/>
                        <a:t>знание алфавита для упорядочивания списка слов и умение делить текст на предложения </a:t>
                      </a:r>
                    </a:p>
                    <a:p>
                      <a:r>
                        <a:rPr lang="ru-RU" dirty="0"/>
                        <a:t>(находить границы предложений, ставить знаки препинания)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02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3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57675" y="1159886"/>
            <a:ext cx="10460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Наибольшие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трудности при выполнении заданий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на выбор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суждения, соответствующего содержанию прочитанного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E825D-0CF0-91F2-582D-A6D57169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55"/>
          <a:stretch/>
        </p:blipFill>
        <p:spPr>
          <a:xfrm>
            <a:off x="480252" y="2257425"/>
            <a:ext cx="6874171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B014D9-EE78-CE7A-0A23-89CA49E5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37" y="3621506"/>
            <a:ext cx="7010611" cy="276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43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171091"/>
            <a:ext cx="10460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Сложным умением является звукобуквенный анализ слова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30585-3F47-0CBB-E8F1-4AB8F2ED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0" y="1957170"/>
            <a:ext cx="6511408" cy="162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386727-0143-E259-3DEC-05157B94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37" y="3067664"/>
            <a:ext cx="8047084" cy="341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2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3" y="1026864"/>
            <a:ext cx="10515600" cy="8294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73" y="1760105"/>
            <a:ext cx="11297653" cy="465272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Обеспечить корректировку рабочей программы по русскому языку с целью введения дополнительных часов по фонетике в рамках изучения других разделов.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умения различать согласные звуки по заданным характеристикам.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отработку умения различать согласные звуки по заданным характеристикам.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Организовать посещение уроков с целью выявления эффективных приёмов работы учителей по работе с текстом в рамках уроков и русского языка, в том числе на уроках по развитию речи.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5.</a:t>
            </a:r>
            <a:r>
              <a:rPr lang="ru-RU" sz="1400" dirty="0"/>
              <a:t>	Продумать модель организации внеурочной деятельности, направленную на формирование умения работать с текстом.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русского языка задания, направленные на отработку умения различать согласные звуки по заданным характеристикам.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систематическую работу, направленную на формирование умения смыслового чтения, в том числе умения перечитывать текст с целью поиска разной информации в рамках урочной и внеурочной деятельности учебных предметов: русский язык и литературное чтение.</a:t>
            </a:r>
          </a:p>
        </p:txBody>
      </p:sp>
    </p:spTree>
    <p:extLst>
      <p:ext uri="{BB962C8B-B14F-4D97-AF65-F5344CB8AC3E}">
        <p14:creationId xmlns:p14="http://schemas.microsoft.com/office/powerpoint/2010/main" val="258424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2643664"/>
            <a:ext cx="10980420" cy="1570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литературное чтение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86326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321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5817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03569"/>
              </p:ext>
            </p:extLst>
          </p:nvPr>
        </p:nvGraphicFramePr>
        <p:xfrm>
          <a:off x="4648200" y="2145023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644469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30 обучающихся, что составляет 0,5 % от общего числа  выполнявших работу  из 20 организаций (8,5%).</a:t>
            </a:r>
          </a:p>
        </p:txBody>
      </p:sp>
    </p:spTree>
    <p:extLst>
      <p:ext uri="{BB962C8B-B14F-4D97-AF65-F5344CB8AC3E}">
        <p14:creationId xmlns:p14="http://schemas.microsoft.com/office/powerpoint/2010/main" val="426343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4168"/>
              </p:ext>
            </p:extLst>
          </p:nvPr>
        </p:nvGraphicFramePr>
        <p:xfrm>
          <a:off x="323850" y="1913021"/>
          <a:ext cx="11487150" cy="47241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655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02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Различать отдельные жанры  художественной литературы (сказка, рассказ, стихотворение)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671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из предложенных подходящий заголовок, опираясь на содержание текста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53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00718"/>
              </p:ext>
            </p:extLst>
          </p:nvPr>
        </p:nvGraphicFramePr>
        <p:xfrm>
          <a:off x="8985250" y="245748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50743"/>
            <a:ext cx="10782300" cy="92683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Сводная таблица качественных показателей выполнения </a:t>
            </a:r>
            <a:br>
              <a:rPr lang="ru-RU" sz="2800" dirty="0"/>
            </a:br>
            <a:r>
              <a:rPr lang="ru-RU" sz="2800" dirty="0"/>
              <a:t>итоговой проверочной работы по литературному чтению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094389"/>
              </p:ext>
            </p:extLst>
          </p:nvPr>
        </p:nvGraphicFramePr>
        <p:xfrm>
          <a:off x="8985250" y="380246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8D4C7BA-2B71-C58E-4EFA-7BB9E8C41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944322"/>
              </p:ext>
            </p:extLst>
          </p:nvPr>
        </p:nvGraphicFramePr>
        <p:xfrm>
          <a:off x="8985250" y="515067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9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41835"/>
              </p:ext>
            </p:extLst>
          </p:nvPr>
        </p:nvGraphicFramePr>
        <p:xfrm>
          <a:off x="323850" y="1106905"/>
          <a:ext cx="11487150" cy="56982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59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9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9941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последовательность событий в произведении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9941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1984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пословицу, соответствующую основной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416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844612"/>
              </p:ext>
            </p:extLst>
          </p:nvPr>
        </p:nvGraphicFramePr>
        <p:xfrm>
          <a:off x="8942387" y="1606183"/>
          <a:ext cx="2911475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685627"/>
              </p:ext>
            </p:extLst>
          </p:nvPr>
        </p:nvGraphicFramePr>
        <p:xfrm>
          <a:off x="8970963" y="279970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004628"/>
              </p:ext>
            </p:extLst>
          </p:nvPr>
        </p:nvGraphicFramePr>
        <p:xfrm>
          <a:off x="8999538" y="4051140"/>
          <a:ext cx="2797175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5733BD8-A1C5-24B2-7216-558C5F192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676998"/>
              </p:ext>
            </p:extLst>
          </p:nvPr>
        </p:nvGraphicFramePr>
        <p:xfrm>
          <a:off x="8985250" y="542813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910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90426"/>
              </p:ext>
            </p:extLst>
          </p:nvPr>
        </p:nvGraphicFramePr>
        <p:xfrm>
          <a:off x="239629" y="1217609"/>
          <a:ext cx="11487150" cy="5450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777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5097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в тексте нужное предложение, дополнять его пропущенным словом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811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из предложенных предложение, соответствующее главной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5819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верное суждение, соответствующее главной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182435"/>
              </p:ext>
            </p:extLst>
          </p:nvPr>
        </p:nvGraphicFramePr>
        <p:xfrm>
          <a:off x="8901029" y="50594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20343"/>
              </p:ext>
            </p:extLst>
          </p:nvPr>
        </p:nvGraphicFramePr>
        <p:xfrm>
          <a:off x="8901029" y="345064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907320"/>
              </p:ext>
            </p:extLst>
          </p:nvPr>
        </p:nvGraphicFramePr>
        <p:xfrm>
          <a:off x="8901029" y="195013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4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5326C"/>
                </a:solidFill>
              </a:rPr>
              <a:t>Цель проведения проверочных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определение уровня усвоения учащимися предметного содержания программы по математике, русскому языку, литературе, окружающему миру за первый класс общеобразовательной школы в рамках проекта «Инновационная модель «Эффективная начальная школа» и выявление элементов содержания, вызывающих наибольшие затруднения.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32978"/>
              </p:ext>
            </p:extLst>
          </p:nvPr>
        </p:nvGraphicFramePr>
        <p:xfrm>
          <a:off x="535858" y="1249057"/>
          <a:ext cx="11120284" cy="541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9510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</a:t>
                      </a:r>
                      <a:r>
                        <a:rPr lang="ru-RU" dirty="0"/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 формирования умения анализа текста прочитанного произведения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1094695">
                <a:tc>
                  <a:txBody>
                    <a:bodyPr/>
                    <a:lstStyle/>
                    <a:p>
                      <a:r>
                        <a:rPr lang="ru-RU" dirty="0"/>
                        <a:t>различать изученные жанры художественной литературы (сказка, рассказ, стихотворение)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определять последовательность событий в произведении (430 обучающихся; 7,4%)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1239252">
                <a:tc>
                  <a:txBody>
                    <a:bodyPr/>
                    <a:lstStyle/>
                    <a:p>
                      <a:r>
                        <a:rPr lang="ru-RU" dirty="0"/>
                        <a:t>понимать содержание прочитанного произведения: отвечать на простые вопросы по фактическому содержанию произведения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выбирать из предложенных предложение, соответствующее главной мысли произведения (769 обучающихся; 13%)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1106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выбирать подходящий заголовок, опираясь на содержание текста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выбирать пословицу, соответствующую основной мысли произведения (1321 обучающийся; 22,7%)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133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находить в тексте нужное предложение, дополнять его пропущенным словом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выбирать верное суждение, соответствующее главной мысли произведения (2098 обучающихся; 36%)</a:t>
                      </a:r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86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615576" y="960002"/>
            <a:ext cx="10460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Наибольшие трудности при выборе пословиц или суждений, соответствующих главной мысли прочитанного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88D24-428F-C95D-81A2-8DAA1916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6" y="3907774"/>
            <a:ext cx="5480424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C01CDC-CE93-6E49-9195-E8F8D646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8" y="3907774"/>
            <a:ext cx="5165686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C3D42-4ADB-E3E9-8BF6-32BE00123599}"/>
              </a:ext>
            </a:extLst>
          </p:cNvPr>
          <p:cNvSpPr txBox="1"/>
          <p:nvPr/>
        </p:nvSpPr>
        <p:spPr>
          <a:xfrm>
            <a:off x="615576" y="1790999"/>
            <a:ext cx="10960848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Хороший ветерок подул. В такой ветер бумажный змей высоко летает. Красота!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Задумал Боря своего змея сделать. Лист бумаги у него был. Не хватало мочала* на хвост да ниток, на которых змея запускают.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А у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Сёмы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большой моток ниток. Ему есть на чём змея запускать. Но нет бумаги да мочала.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Мочало у Пети было. Он его для змея припас. Ниток ему не хватало да бумажного листа.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У всех всё есть, а у каждого чего-нибудь не хватает!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Сидят мальчики на пригорке и горюют. Боря свой лист к груди прижимает. Сёма свои нитки в кулак зажал. Петя свое мочало в кармане прячет.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Боря, Сёма и Петя тоже могли бы змея могли запустить. Только дружить они ещё не научились — вот в чем беда.</a:t>
            </a:r>
          </a:p>
          <a:p>
            <a:pPr algn="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(По Евгению Пермяку)</a:t>
            </a:r>
          </a:p>
        </p:txBody>
      </p:sp>
    </p:spTree>
    <p:extLst>
      <p:ext uri="{BB962C8B-B14F-4D97-AF65-F5344CB8AC3E}">
        <p14:creationId xmlns:p14="http://schemas.microsoft.com/office/powerpoint/2010/main" val="2291267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1094873"/>
            <a:ext cx="10515600" cy="57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" y="1670437"/>
            <a:ext cx="11213432" cy="47303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Обеспечить корректировку рабочих программ с целью выделения дополнительных часов для отработки понятий «тема» и «главная мысль» произведения.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умения различать понятия «тема» и «главная мысль» произведения.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</a:t>
            </a:r>
            <a:r>
              <a:rPr lang="ru-RU" sz="1400" dirty="0"/>
              <a:t>	Организовать методические практикумы по знакомству учителей с эффективными приёмами, направленными на отработку понятий «тема» и «главная мысль» произведения.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Организовать посещение уроков с целью выявления эффективных приёмов работы учителей с пословицами и поговорками в рамках уроков литературного чтения и русского языка, в том числе на уроках по развитию речи.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5.</a:t>
            </a:r>
            <a:r>
              <a:rPr lang="ru-RU" sz="1400" dirty="0"/>
              <a:t>	Продумать организацию внеурочной деятельности, направленную в том числе на ликвидацию выявленных дефицитов.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литературного чтения задания, направленные на формирование умения определять последовательность событий в тексте.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 Организовать систематическую работу с малыми фольклорными жанрами (пословица, поговорка), связывая их с прочитанными произведениями на уроках литературного чтения.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систематическую работу, направленную на отработку понятий «тема» и «главная мысль» произведения в рамках урочной и внеурочной деятельности на уроках литературного чтения и русского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39339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2643664"/>
            <a:ext cx="10980420" cy="1570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окружающий мир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340619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570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5824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238144"/>
              </p:ext>
            </p:extLst>
          </p:nvPr>
        </p:nvGraphicFramePr>
        <p:xfrm>
          <a:off x="4648200" y="2096897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596343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25 обучающихся, что составляет 0,4 % от общего числа выполнявших работу из 18 образовательных организаций (7,7%).</a:t>
            </a:r>
          </a:p>
        </p:txBody>
      </p:sp>
    </p:spTree>
    <p:extLst>
      <p:ext uri="{BB962C8B-B14F-4D97-AF65-F5344CB8AC3E}">
        <p14:creationId xmlns:p14="http://schemas.microsoft.com/office/powerpoint/2010/main" val="440068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90995"/>
              </p:ext>
            </p:extLst>
          </p:nvPr>
        </p:nvGraphicFramePr>
        <p:xfrm>
          <a:off x="323850" y="1876925"/>
          <a:ext cx="11487150" cy="47248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37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013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Природа и предметы, созданные человеком. Выбрать из предложенных предметы, которые сделаны человеком (изделия).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664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Неживая и живая природа. Определить объекты неживой природы.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532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Неживая и живая природа. Определить объекты живой природы.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034709"/>
              </p:ext>
            </p:extLst>
          </p:nvPr>
        </p:nvGraphicFramePr>
        <p:xfrm>
          <a:off x="8985250" y="2452723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019005"/>
              </p:ext>
            </p:extLst>
          </p:nvPr>
        </p:nvGraphicFramePr>
        <p:xfrm>
          <a:off x="8985250" y="51229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061796"/>
            <a:ext cx="10782300" cy="81512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Сводная таблица качественных показателей выполнения </a:t>
            </a:r>
            <a:br>
              <a:rPr lang="ru-RU" sz="2400" dirty="0"/>
            </a:br>
            <a:r>
              <a:rPr lang="ru-RU" sz="2400" dirty="0"/>
              <a:t>итоговой проверочной работы по окружающему миру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23285"/>
              </p:ext>
            </p:extLst>
          </p:nvPr>
        </p:nvGraphicFramePr>
        <p:xfrm>
          <a:off x="8985250" y="37878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838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22676"/>
              </p:ext>
            </p:extLst>
          </p:nvPr>
        </p:nvGraphicFramePr>
        <p:xfrm>
          <a:off x="323850" y="1070811"/>
          <a:ext cx="11487150" cy="57485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4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682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Разные группы животных (звери, насекомые, птицы, рыбы). Различать группы животных, находить животное, не относящееся к данной группе.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793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Разные группы животных (звери, насекомые, птицы, рыбы). Называть группу животных одним словом.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2347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365125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Дикие и домашние животные. Различать диких и домашних животных. Называть дикое животное (белка) и дополнять суждение по данной теме верными терминами (дикое или домашнее животное).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148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растений (деревья, кустарники и травянистые растения). Различать деревья, кустарники, травянистые растения. Узнавать по названию объекта группу растений (деревья)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54145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177832"/>
              </p:ext>
            </p:extLst>
          </p:nvPr>
        </p:nvGraphicFramePr>
        <p:xfrm>
          <a:off x="9042400" y="538532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318859"/>
              </p:ext>
            </p:extLst>
          </p:nvPr>
        </p:nvGraphicFramePr>
        <p:xfrm>
          <a:off x="8985250" y="405841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58B8D87-6352-5AC1-9E16-5704D92E6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09028"/>
              </p:ext>
            </p:extLst>
          </p:nvPr>
        </p:nvGraphicFramePr>
        <p:xfrm>
          <a:off x="9042400" y="15852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E80E6D-9C1F-8FC1-EB98-7B771E0F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013735"/>
              </p:ext>
            </p:extLst>
          </p:nvPr>
        </p:nvGraphicFramePr>
        <p:xfrm>
          <a:off x="9042400" y="279958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852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41536"/>
              </p:ext>
            </p:extLst>
          </p:nvPr>
        </p:nvGraphicFramePr>
        <p:xfrm>
          <a:off x="323850" y="1137514"/>
          <a:ext cx="11487150" cy="56242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821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6052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растений (деревья, кустарники и травянистые растения). Различать деревья, кустарники, травянистые растения. Узнавать по рисунку группу растений (травянистые растения).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5259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 растений (корень, стебель, лист, цветок, плод, семя). Различать части растений (корень, стебель, лист, цветок), подписывать их названия.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67138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месяцы. Находить в тексте нужную информацию о времени года и выбирать названия месяцев, соответствующих данному времени года.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092053"/>
              </p:ext>
            </p:extLst>
          </p:nvPr>
        </p:nvGraphicFramePr>
        <p:xfrm>
          <a:off x="8956675" y="5152950"/>
          <a:ext cx="288290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67141"/>
              </p:ext>
            </p:extLst>
          </p:nvPr>
        </p:nvGraphicFramePr>
        <p:xfrm>
          <a:off x="8956675" y="356001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836"/>
              </p:ext>
            </p:extLst>
          </p:nvPr>
        </p:nvGraphicFramePr>
        <p:xfrm>
          <a:off x="8956675" y="194328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023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96406"/>
              </p:ext>
            </p:extLst>
          </p:nvPr>
        </p:nvGraphicFramePr>
        <p:xfrm>
          <a:off x="323850" y="1173608"/>
          <a:ext cx="11487150" cy="53235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571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5511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месяцы. Находить в тексте нужную информацию о времени года и выбирать рисунки, соответствующие данному времени года.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4751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признаки  времён  года. Определять по разным признакам и явлениям время года. Записывать его название.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401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научно-познавательными текстами о природе. Находить в научно-познавательном тексте о природе ответы на вопросы.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164657"/>
              </p:ext>
            </p:extLst>
          </p:nvPr>
        </p:nvGraphicFramePr>
        <p:xfrm>
          <a:off x="8985250" y="4888327"/>
          <a:ext cx="288290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08495"/>
              </p:ext>
            </p:extLst>
          </p:nvPr>
        </p:nvGraphicFramePr>
        <p:xfrm>
          <a:off x="8985250" y="342900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323898"/>
              </p:ext>
            </p:extLst>
          </p:nvPr>
        </p:nvGraphicFramePr>
        <p:xfrm>
          <a:off x="8985250" y="1820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9335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77168"/>
              </p:ext>
            </p:extLst>
          </p:nvPr>
        </p:nvGraphicFramePr>
        <p:xfrm>
          <a:off x="344905" y="1123750"/>
          <a:ext cx="11502189" cy="5560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5106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747083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79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Дефициты</a:t>
                      </a:r>
                      <a:r>
                        <a:rPr lang="ru-RU" sz="1600" dirty="0"/>
                        <a:t> в части работы с научно-познавательными текстами о природе, знаний о группах растений, различий между дикими и домашними животными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186368">
                <a:tc>
                  <a:txBody>
                    <a:bodyPr/>
                    <a:lstStyle/>
                    <a:p>
                      <a:r>
                        <a:rPr lang="ru-RU" sz="1600" dirty="0"/>
                        <a:t>выбирать из предложенных предметы, которые сделаны человеком (изделия)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600" u="none" dirty="0"/>
                        <a:t>различать деревья, кустарники, травянистые растения и узнавать по рисунку группу растений (травянистые растения) (338 обучающихся; 5,8%)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290037">
                <a:tc>
                  <a:txBody>
                    <a:bodyPr/>
                    <a:lstStyle/>
                    <a:p>
                      <a:r>
                        <a:rPr lang="ru-RU" sz="1600" dirty="0"/>
                        <a:t>различать группы животных; находить животное, не относящееся к заданной группе и называть группу животных одним словом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узнавать по названию объекта группу растений (деревья)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63957">
                <a:tc>
                  <a:txBody>
                    <a:bodyPr/>
                    <a:lstStyle/>
                    <a:p>
                      <a:r>
                        <a:rPr lang="ru-RU" sz="1600" dirty="0"/>
                        <a:t>различать диких и домашних животных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определять объекты живой природы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231225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различать части растений (корень, стебель, лист, цветок), подписывать их названия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884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/>
                        <a:t>различать объекты живой и неживой природы (768 обучающихся; 13,2%)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91038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ru-RU" sz="1600" dirty="0"/>
                        <a:t>определять по разным признакам и явлениям время года, правильно записывать его название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9708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находить в тексте нужную информацию о заданном времени года (выбирать названия месяцев, соответствующих данному времени года и выбирать рисунки, соответствующие данному времени года)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0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64"/>
            <a:ext cx="10515600" cy="15706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математика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355982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381107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Наибольшие трудности при нахождении объектов неживой природы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BBD5D-3EFF-97BD-F49D-04D5187A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37" y="2659789"/>
            <a:ext cx="6101326" cy="35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3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81738" y="1345012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Сложности при распознавании основных признаков каждой группы растений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0E0936-56C7-2F0B-2356-6D4FDC7F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08" y="3003937"/>
            <a:ext cx="6810983" cy="27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1147180"/>
            <a:ext cx="10515600" cy="8294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1976674"/>
            <a:ext cx="10559716" cy="4183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1.</a:t>
            </a:r>
            <a:r>
              <a:rPr lang="ru-RU" sz="1600" dirty="0"/>
              <a:t>	Организовать проведение промежуточных </a:t>
            </a:r>
            <a:r>
              <a:rPr lang="ru-RU" sz="1600" dirty="0" err="1"/>
              <a:t>срезовых</a:t>
            </a:r>
            <a:r>
              <a:rPr lang="ru-RU" sz="1600" dirty="0"/>
              <a:t> работ, направленных на выявление у обучающихся уровня сформированности умений среди выявленных дефицитов.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2.</a:t>
            </a:r>
            <a:r>
              <a:rPr lang="ru-RU" sz="1600" dirty="0"/>
              <a:t>	Организовать посещение уроков и внеурочных занятий с целью выявления эффективных приёмов работы учителей по работе с наглядными материалами (рисунками, гербариями, видеорядами растений и животных) в рамках урочной и внеурочной деятельности по окружающему миру.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/>
              <a:t>Учителям: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1.</a:t>
            </a:r>
            <a:r>
              <a:rPr lang="ru-RU" sz="1600" dirty="0"/>
              <a:t>	Систематически включать в урок окружающего мира работу с наглядным материалом (рисунки, гербарии, видеоряды и прочее).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2.	</a:t>
            </a:r>
            <a:r>
              <a:rPr lang="ru-RU" sz="1600" dirty="0"/>
              <a:t>Организовать систематическую работу, направленную на формирование умения смыслового чтения научно-познавательных текстов, дополняя их наглядными пособиями (рисунки, гербарии, видеоряды и прочее).</a:t>
            </a:r>
          </a:p>
        </p:txBody>
      </p:sp>
    </p:spTree>
    <p:extLst>
      <p:ext uri="{BB962C8B-B14F-4D97-AF65-F5344CB8AC3E}">
        <p14:creationId xmlns:p14="http://schemas.microsoft.com/office/powerpoint/2010/main" val="86483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47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5826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25402"/>
              </p:ext>
            </p:extLst>
          </p:nvPr>
        </p:nvGraphicFramePr>
        <p:xfrm>
          <a:off x="4648200" y="2077646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577092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/>
              <a:t>С работой не справились всего 41 обучающийся, что составляет 0,7 % от общего числа  выполнявших работу  из 27 организаций (11,6%).</a:t>
            </a:r>
          </a:p>
        </p:txBody>
      </p:sp>
    </p:spTree>
    <p:extLst>
      <p:ext uri="{BB962C8B-B14F-4D97-AF65-F5344CB8AC3E}">
        <p14:creationId xmlns:p14="http://schemas.microsoft.com/office/powerpoint/2010/main" val="9129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4223"/>
              </p:ext>
            </p:extLst>
          </p:nvPr>
        </p:nvGraphicFramePr>
        <p:xfrm>
          <a:off x="323850" y="1874549"/>
          <a:ext cx="11487150" cy="47574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797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127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Закономерность в ряду заданных объектов (чисел), её обнаружение, продолжение ряда. Определить закономерность в ряду заданных чисел и продолжить ряд.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784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Взаимосвязь компонентов действий сложения и вычитания. Находить нужное число на основе взаимосвязи компонентов действий сложения и вычитания.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651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Длина и её измерение. Единицы длины: сантиметр, дециметр. Устанавливать отношения между заданными единицами длины, сравнивать единицы измерения длины (сантиметр и дециметр).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53210"/>
              </p:ext>
            </p:extLst>
          </p:nvPr>
        </p:nvGraphicFramePr>
        <p:xfrm>
          <a:off x="8985250" y="24492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41030"/>
              </p:ext>
            </p:extLst>
          </p:nvPr>
        </p:nvGraphicFramePr>
        <p:xfrm>
          <a:off x="8985250" y="518391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47712"/>
            <a:ext cx="10782300" cy="92683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Сводная таблица качественных показателей выполнения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итоговой проверочной работы </a:t>
            </a:r>
            <a:r>
              <a:rPr lang="ru-RU" sz="2800" dirty="0">
                <a:latin typeface="+mn-lt"/>
              </a:rPr>
              <a:t>по</a:t>
            </a:r>
            <a:r>
              <a:rPr lang="ru-RU" sz="2400" dirty="0">
                <a:latin typeface="+mn-lt"/>
              </a:rPr>
              <a:t> математике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977987"/>
              </p:ext>
            </p:extLst>
          </p:nvPr>
        </p:nvGraphicFramePr>
        <p:xfrm>
          <a:off x="8985250" y="380484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20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52258"/>
              </p:ext>
            </p:extLst>
          </p:nvPr>
        </p:nvGraphicFramePr>
        <p:xfrm>
          <a:off x="323850" y="1143000"/>
          <a:ext cx="11487150" cy="56421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116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64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Составлять задачу по рисунку, выбирать действие для решения задачи, находить верный ответ.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563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Двухшаговые инструкции, связанные с вычислением, сравнением и измерением длины. Измерять и сравнивать отрезки заданной длины.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441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Геометрические фигуры. Достроить треугольник, опираясь на знания об отрезке и незамкнутой ломаной линии.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441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Величины. Складывать величины с опорой на рисунок.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54145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05862"/>
              </p:ext>
            </p:extLst>
          </p:nvPr>
        </p:nvGraphicFramePr>
        <p:xfrm>
          <a:off x="9042400" y="539545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073077"/>
              </p:ext>
            </p:extLst>
          </p:nvPr>
        </p:nvGraphicFramePr>
        <p:xfrm>
          <a:off x="8985250" y="1612693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856118"/>
              </p:ext>
            </p:extLst>
          </p:nvPr>
        </p:nvGraphicFramePr>
        <p:xfrm>
          <a:off x="8985250" y="291243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372900"/>
              </p:ext>
            </p:extLst>
          </p:nvPr>
        </p:nvGraphicFramePr>
        <p:xfrm>
          <a:off x="8985250" y="4106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537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64904"/>
              </p:ext>
            </p:extLst>
          </p:nvPr>
        </p:nvGraphicFramePr>
        <p:xfrm>
          <a:off x="323850" y="1154430"/>
          <a:ext cx="11487150" cy="5463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409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7807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Расположение предметов и объектов на плоскости, в пространстве; установление пространственных отношений. Определять расположение объектов в пространстве: правее, левее; сравнивать объекты по длине без измерений на основе пространственного расположения.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5364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Устанавливать действие для решения задачи на основе рисунка, подбирать правильный вопрос к задаче.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4053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Расположение предметов и объектов на плоскости, в пространстве; установление пространственных отношений. Определить число объектов (кубиков), расположенных в пространстве определённым образом.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60204"/>
              </p:ext>
            </p:extLst>
          </p:nvPr>
        </p:nvGraphicFramePr>
        <p:xfrm>
          <a:off x="8985250" y="50956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611272"/>
              </p:ext>
            </p:extLst>
          </p:nvPr>
        </p:nvGraphicFramePr>
        <p:xfrm>
          <a:off x="8985250" y="356001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538240"/>
              </p:ext>
            </p:extLst>
          </p:nvPr>
        </p:nvGraphicFramePr>
        <p:xfrm>
          <a:off x="8985250" y="1820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176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48674"/>
              </p:ext>
            </p:extLst>
          </p:nvPr>
        </p:nvGraphicFramePr>
        <p:xfrm>
          <a:off x="323850" y="1131570"/>
          <a:ext cx="11487150" cy="5313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16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46801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Решать текстовую задачу с опорой на рисунок, выбирать верный ответ.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6713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Сбор данных об объекте.  Характеристики объекта, группы объектов. Группировка объектов по заданному признаку. Выделить из множества данных нужный объект согласно заданной характеристике.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4575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Чтение таблицы (содержащей не более четырёх столбцов); извлечение данного из строки, столбца; запись ответов на основе данных таблицы. Читать таблицу, находить, выбирать  и записывать нужные данные на основе таблицы.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156310"/>
              </p:ext>
            </p:extLst>
          </p:nvPr>
        </p:nvGraphicFramePr>
        <p:xfrm>
          <a:off x="8985250" y="492079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43413"/>
              </p:ext>
            </p:extLst>
          </p:nvPr>
        </p:nvGraphicFramePr>
        <p:xfrm>
          <a:off x="8985250" y="331200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530683"/>
              </p:ext>
            </p:extLst>
          </p:nvPr>
        </p:nvGraphicFramePr>
        <p:xfrm>
          <a:off x="8985250" y="1703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6382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