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1" r:id="rId4"/>
    <p:sldMasterId id="2147483694" r:id="rId5"/>
    <p:sldMasterId id="2147483697" r:id="rId6"/>
  </p:sldMasterIdLst>
  <p:notesMasterIdLst>
    <p:notesMasterId r:id="rId43"/>
  </p:notesMasterIdLst>
  <p:sldIdLst>
    <p:sldId id="256" r:id="rId7"/>
    <p:sldId id="263" r:id="rId8"/>
    <p:sldId id="257" r:id="rId9"/>
    <p:sldId id="258" r:id="rId10"/>
    <p:sldId id="259" r:id="rId11"/>
    <p:sldId id="261" r:id="rId12"/>
    <p:sldId id="260" r:id="rId13"/>
    <p:sldId id="264" r:id="rId14"/>
    <p:sldId id="265" r:id="rId15"/>
    <p:sldId id="266" r:id="rId16"/>
    <p:sldId id="267" r:id="rId17"/>
    <p:sldId id="268" r:id="rId18"/>
    <p:sldId id="269" r:id="rId19"/>
    <p:sldId id="262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CFEE6-A51E-4A8A-852C-64A84EE7A81B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61616-0CD7-4332-A4BE-DB9DEB120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2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6DB4B-8812-44E2-A064-6FF48A3FBD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7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76ED1-34DA-4EC4-BEC2-DBFF0808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DD30D9-082F-4AB6-B629-634964850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F930A-2C05-466E-9BA4-12EC60E5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4A162-8D2E-43F4-A782-9F7CBA12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49915-FF70-446A-B86E-BB71391C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9F694-CDAD-4D34-AD5F-E89DB5E8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6713B3-D81D-4EE5-86FD-679FD3E56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F087B-2FE1-43C9-82DB-7FA3AB79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ADF8B-60ED-478A-B439-408654D2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59489-2DB7-4EFF-9A36-4C425C87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9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3C59D6-D3D0-4BA9-BF71-B39BAC494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781FF-1070-46B7-9AF6-FF92CB69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796E5-EA71-4A94-B463-2DE8C9C6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FE461-0567-47DC-903A-C3D1AD3C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9F00F-1517-410A-99DC-D4C1C974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9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4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1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9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8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9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85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1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89FDA-3B39-4C65-92BA-D762602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CB0EB-0B1F-41AA-A6B8-94AA9BA0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4707E-4B76-49E4-AAC6-27FA4E6A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7361F-B8B5-4C35-BA48-DFCE571B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E03CF-B560-4AE6-8C0D-957256BE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6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17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4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4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05462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629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2304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94017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66943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69121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7815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7FBB9-6F15-40C5-834F-5A0DEC77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DD7979-9511-4B14-B144-D92C6CF8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31883-DC4A-4A4E-9C58-8AF76209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B1E6C-357B-47FD-B4DD-E9DA11D7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A0BF6-1454-4A41-BDE4-D8E80EA1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5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54575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3816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90938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88712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0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1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34881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95521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98591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Авторство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5533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89079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3801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53461-D5E9-4EA9-A7C5-62332D07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5A887-70C6-4B22-B7F2-2431848EA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CA204-50F7-47F8-A830-6678845A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FB5F5-DB42-4100-8E81-C737A8E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EE6B-632F-4F27-B559-99A64008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6B52B-6D66-4B4B-93E9-16A72690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02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3165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889920"/>
            <a:ext cx="105145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F0B1B3-7831-4649-9D75-B0A2B9A79D2E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92270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889920"/>
            <a:ext cx="105145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24630C8-D042-4FB3-8459-4808BE5F5063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277827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объект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889920"/>
            <a:ext cx="105145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A334AF4-893F-4931-87C9-69B44F3EB65C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562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1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889920"/>
            <a:ext cx="105145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582FCAC-80A4-43CC-AA9E-66BA8B03672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</p:spTree>
    <p:extLst>
      <p:ext uri="{BB962C8B-B14F-4D97-AF65-F5344CB8AC3E}">
        <p14:creationId xmlns:p14="http://schemas.microsoft.com/office/powerpoint/2010/main" val="3934192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401760"/>
            <a:ext cx="10514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4D52F07-4EB9-4233-BA99-1AFB13A3736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07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47F6-6AFC-4906-A725-A25FA616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67EC0-1DAF-43ED-87C2-FD4B9CCCC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099B3-41FD-4669-AD63-6EB27C57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CA2398-8D35-4508-8AA6-EB21EFF74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D5C22A-1D3E-4B8D-98D4-792F84307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EA31B-DB0C-4C95-A291-293784E6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EB496F-F712-4B6E-91A3-0D9F8218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C69430-C111-4EB9-A20F-0D0480A8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4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13B8E-6981-4D15-B7F2-D33A2EA4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C12D56-A3DB-4258-A35E-01CBCBCD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C6338E-A5EF-4637-9AE5-E6999A9E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026F50-64CC-4C00-823A-6A2EFE4C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4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B85429-292A-49E5-96D4-85032123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84E918-C697-4543-A3C0-762D84F2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169CC-386F-4682-B87D-1AD738E6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F9C7E-D5DB-4089-8D7E-AB8FA15F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56C38-07F7-4467-9B81-B7F11207D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492C4F-D30B-4DA0-9AD0-3F80A618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FBE72-A977-423C-A0FF-8FDB4DBB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B0531-314E-4250-9675-79E6C32E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66CDA-AC7C-43C7-91D5-300FA0A7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3663A-EEED-4BEA-8E05-FEECC754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9C4696-8BD4-48B3-9CCB-D19E35F54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F43294-E111-4DAD-9356-F84F9BF5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34254B-D6D0-4091-822D-B44C038B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F8457-D125-48E5-A3B2-0D713977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78594E-70BB-4674-BBE0-8A215324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2171E-AFE2-44CA-A1B8-C5E2E782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BCF20-34F9-4B58-8351-9F50FD8B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9E1BA-FE4D-435C-A626-D2AE6218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74134-B320-47AC-A066-AA8FDDA61EA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950C0-7293-42DA-8203-A069FA63A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79F0A1-49E9-49C7-97A7-E251E541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3B2-DF8E-44A5-983C-E0F7AD997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92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3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3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889560"/>
            <a:ext cx="1051452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AD81A7F-252A-4AD0-8634-F29C7728120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8887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zhangirovri@idte.ru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679" y="1081825"/>
            <a:ext cx="10346641" cy="26841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ru-RU" sz="3600" b="1" dirty="0">
                <a:solidFill>
                  <a:srgbClr val="6D6E72"/>
                </a:solidFill>
              </a:rPr>
            </a:br>
            <a:r>
              <a:rPr lang="ru-RU" sz="3600" b="1" dirty="0">
                <a:solidFill>
                  <a:srgbClr val="373C59"/>
                </a:solidFill>
              </a:rPr>
              <a:t>Преимущества и недостатки материалов, размещенных в Библиотеке ЭЖД «Моя школа»</a:t>
            </a:r>
            <a:r>
              <a:rPr lang="ru-RU" sz="3600" b="1" dirty="0">
                <a:solidFill>
                  <a:srgbClr val="6D6E72"/>
                </a:solidFill>
              </a:rPr>
              <a:t> </a:t>
            </a:r>
            <a:br>
              <a:rPr lang="ru-RU" sz="3600" b="1" dirty="0">
                <a:solidFill>
                  <a:srgbClr val="6D6E72"/>
                </a:solidFill>
              </a:rPr>
            </a:br>
            <a:br>
              <a:rPr lang="ru-RU" sz="3600" b="1" dirty="0">
                <a:solidFill>
                  <a:srgbClr val="6D6E72"/>
                </a:solidFill>
              </a:rPr>
            </a:br>
            <a:r>
              <a:rPr lang="ru-RU" sz="2400" b="1" dirty="0">
                <a:solidFill>
                  <a:srgbClr val="6D6E72"/>
                </a:solidFill>
              </a:rPr>
              <a:t>Вебинар для педагогов, разрабатывающих цифровой образовательный контент в Библиотеке ЭЖД «Моя школа»</a:t>
            </a:r>
            <a:endParaRPr lang="ru-RU" sz="3600" b="1" dirty="0">
              <a:solidFill>
                <a:srgbClr val="373C5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2B859-41F8-B66A-2DA9-330698418F46}"/>
              </a:ext>
            </a:extLst>
          </p:cNvPr>
          <p:cNvSpPr txBox="1">
            <a:spLocks/>
          </p:cNvSpPr>
          <p:nvPr/>
        </p:nvSpPr>
        <p:spPr>
          <a:xfrm>
            <a:off x="3617976" y="5563673"/>
            <a:ext cx="4956048" cy="627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E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22.04.2026</a:t>
            </a:r>
          </a:p>
        </p:txBody>
      </p:sp>
      <p:sp>
        <p:nvSpPr>
          <p:cNvPr id="6" name="AutoShape 4" descr="https://i.oneme.ru/i?r=BTE2sh_eZW7g8kugOdIm2Not8W_0z77KLJbchmNnUMw5cSRRKm9MxuCpYYp2elrh3EY">
            <a:extLst>
              <a:ext uri="{FF2B5EF4-FFF2-40B4-BE49-F238E27FC236}">
                <a16:creationId xmlns:a16="http://schemas.microsoft.com/office/drawing/2014/main" id="{57260228-B04D-4F84-B17C-E8E61573BC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1E06EB-DDC8-4B05-9643-3F397C658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29" y="3828248"/>
            <a:ext cx="1969739" cy="16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Преимущества материалов библиотеки ЦОК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5" name="Схема 3"/>
          <p:cNvGrpSpPr/>
          <p:nvPr/>
        </p:nvGrpSpPr>
        <p:grpSpPr>
          <a:xfrm>
            <a:off x="-3736800" y="1567080"/>
            <a:ext cx="15631920" cy="5441760"/>
            <a:chOff x="-3736800" y="1567080"/>
            <a:chExt cx="15631920" cy="544176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831960" y="226764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57" name="Арка 56"/>
            <p:cNvSpPr/>
            <p:nvPr/>
          </p:nvSpPr>
          <p:spPr>
            <a:xfrm>
              <a:off x="-3736800" y="156708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89880" y="2578320"/>
              <a:ext cx="10550520" cy="62064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1. Гарантированное качество и безопасность контента</a:t>
              </a: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955440" y="253188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646280" y="3511080"/>
              <a:ext cx="10194120" cy="620640"/>
            </a:xfrm>
            <a:prstGeom prst="rect">
              <a:avLst/>
            </a:prstGeom>
            <a:solidFill>
              <a:schemeClr val="accent2">
                <a:lumOff val="287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2. Многообразие форматов и интерактивность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1257480" y="343368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E853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646280" y="4444200"/>
              <a:ext cx="10194120" cy="620640"/>
            </a:xfrm>
            <a:prstGeom prst="rect">
              <a:avLst/>
            </a:prstGeom>
            <a:solidFill>
              <a:schemeClr val="accent2">
                <a:lumOff val="575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3. Автоматизация рутины и аналитика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1257480" y="436644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E4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289880" y="5376960"/>
              <a:ext cx="10550520" cy="62064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4. Индивидуализация образовательного маршрута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901080" y="529920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</a:t>
            </a:r>
            <a:r>
              <a:rPr lang="ru-RU" sz="4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Гарантированное качество и безопасность контента</a:t>
            </a: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7" name="Схема 2"/>
          <p:cNvGrpSpPr/>
          <p:nvPr/>
        </p:nvGrpSpPr>
        <p:grpSpPr>
          <a:xfrm>
            <a:off x="-3780000" y="1620000"/>
            <a:ext cx="15631920" cy="5441760"/>
            <a:chOff x="-3780000" y="1620000"/>
            <a:chExt cx="15631920" cy="544176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78876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69" name="Арка 68"/>
            <p:cNvSpPr/>
            <p:nvPr/>
          </p:nvSpPr>
          <p:spPr>
            <a:xfrm>
              <a:off x="-378000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35072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урок, тренажёр или видеоматериал разрабатывается с учётом требований Федеральных государственных образовательных стандартов</a:t>
              </a:r>
              <a:r>
                <a:rPr kumimoji="0" lang="ru-RU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endPara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91620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64448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содержание урока будет направлено на достижение конкретных предметных и метапредметных результатов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113940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5072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методическая грамотность , информационная безопасность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84564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4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Многообразие форматов и интерактивность</a:t>
            </a:r>
            <a:endParaRPr lang="ru-RU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7" name="Схема 1"/>
          <p:cNvGrpSpPr/>
          <p:nvPr/>
        </p:nvGrpSpPr>
        <p:grpSpPr>
          <a:xfrm>
            <a:off x="-3780000" y="1620000"/>
            <a:ext cx="15631920" cy="5441760"/>
            <a:chOff x="-3780000" y="1620000"/>
            <a:chExt cx="15631920" cy="544176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8876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79" name="Арка 78"/>
            <p:cNvSpPr/>
            <p:nvPr/>
          </p:nvSpPr>
          <p:spPr>
            <a:xfrm>
              <a:off x="-378000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35072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динамическая геометрия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91620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64448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визуализация функций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113940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35072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разнообразие медиа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84564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</a:t>
            </a:r>
            <a:r>
              <a:rPr lang="ru-RU" sz="4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Автоматизация рутины и аналитика    </a:t>
            </a:r>
            <a:br>
              <a:rPr sz="4200"/>
            </a:br>
            <a:endParaRPr lang="ru-RU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7" name="Схема 4"/>
          <p:cNvGrpSpPr/>
          <p:nvPr/>
        </p:nvGrpSpPr>
        <p:grpSpPr>
          <a:xfrm>
            <a:off x="-3780000" y="1620000"/>
            <a:ext cx="15631920" cy="5441760"/>
            <a:chOff x="-3780000" y="1620000"/>
            <a:chExt cx="15631920" cy="544176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78876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89" name="Арка 88"/>
            <p:cNvSpPr/>
            <p:nvPr/>
          </p:nvSpPr>
          <p:spPr>
            <a:xfrm>
              <a:off x="-378000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35072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тестирующая подсистема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91620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164448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мгновенная проверка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3940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35072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глубокая аналитика</a:t>
              </a:r>
              <a:r>
                <a:rPr kumimoji="0" lang="ru-RU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 </a:t>
              </a:r>
              <a:endPara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84564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</a:t>
            </a:r>
            <a:br>
              <a:rPr sz="1000"/>
            </a:br>
            <a:br>
              <a:rPr sz="1000"/>
            </a:br>
            <a:br>
              <a:rPr sz="1000"/>
            </a:br>
            <a:br>
              <a:rPr sz="1000"/>
            </a:br>
            <a:r>
              <a:rPr lang="ru-RU" sz="4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Индивидуализация образовательного маршрута    </a:t>
            </a:r>
            <a:br>
              <a:rPr sz="4200"/>
            </a:br>
            <a:endParaRPr lang="ru-RU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7" name="Схема 5"/>
          <p:cNvGrpSpPr/>
          <p:nvPr/>
        </p:nvGrpSpPr>
        <p:grpSpPr>
          <a:xfrm>
            <a:off x="-3780000" y="1620000"/>
            <a:ext cx="15631920" cy="5441760"/>
            <a:chOff x="-3780000" y="1620000"/>
            <a:chExt cx="15631920" cy="544176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78876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99" name="Арка 98"/>
            <p:cNvSpPr/>
            <p:nvPr/>
          </p:nvSpPr>
          <p:spPr>
            <a:xfrm>
              <a:off x="-378000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35072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дифференциация по уровню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91620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64448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работа с отстающими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13940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35072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темп обучения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84564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</a:t>
            </a:r>
            <a:r>
              <a:rPr lang="ru-RU" sz="4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Развитие цифровой грамотности  </a:t>
            </a: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7" name="Схема 6"/>
          <p:cNvGrpSpPr/>
          <p:nvPr/>
        </p:nvGrpSpPr>
        <p:grpSpPr>
          <a:xfrm>
            <a:off x="-3780000" y="1620000"/>
            <a:ext cx="15631920" cy="5441760"/>
            <a:chOff x="-3780000" y="1620000"/>
            <a:chExt cx="15631920" cy="5441760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78876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09" name="Арка 108"/>
            <p:cNvSpPr/>
            <p:nvPr/>
          </p:nvSpPr>
          <p:spPr>
            <a:xfrm>
              <a:off x="-378000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135072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поиск информации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91620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164448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работа с электронными документами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3940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135072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Взаимодействие с интерфейсами образовательных платформ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84564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br>
              <a:rPr sz="4000"/>
            </a:b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Недостатки и риски использования материалов ЦОК</a:t>
            </a:r>
            <a:br>
              <a:rPr sz="4000"/>
            </a:b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7" name="Схема 7"/>
          <p:cNvGrpSpPr/>
          <p:nvPr/>
        </p:nvGrpSpPr>
        <p:grpSpPr>
          <a:xfrm>
            <a:off x="-3736800" y="1567080"/>
            <a:ext cx="15631920" cy="5441760"/>
            <a:chOff x="-3736800" y="1567080"/>
            <a:chExt cx="15631920" cy="544176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831960" y="226764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19" name="Арка 118"/>
            <p:cNvSpPr/>
            <p:nvPr/>
          </p:nvSpPr>
          <p:spPr>
            <a:xfrm>
              <a:off x="-3736800" y="156708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1289880" y="2578320"/>
              <a:ext cx="10550520" cy="62064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1. Риск шаблонности и утрата педагогического мастерства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955440" y="253188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646280" y="3511080"/>
              <a:ext cx="10194120" cy="620640"/>
            </a:xfrm>
            <a:prstGeom prst="rect">
              <a:avLst/>
            </a:prstGeom>
            <a:solidFill>
              <a:schemeClr val="accent2">
                <a:lumOff val="287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2. Технологические барьеры и цифровое неравенство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257480" y="343368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E853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1646280" y="4444200"/>
              <a:ext cx="10194120" cy="620640"/>
            </a:xfrm>
            <a:prstGeom prst="rect">
              <a:avLst/>
            </a:prstGeom>
            <a:solidFill>
              <a:schemeClr val="accent2">
                <a:lumOff val="575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3. Информационная перегрузка и потеря фокуса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257480" y="436644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E4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289880" y="5376960"/>
              <a:ext cx="10550520" cy="62064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4. Снижение роли «живого» общения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901080" y="529920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</a:t>
            </a:r>
            <a:br>
              <a:rPr sz="1000"/>
            </a:b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Риск шаблонности и утрата педагогического мастерства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9" name="Схема 8"/>
          <p:cNvGrpSpPr/>
          <p:nvPr/>
        </p:nvGrpSpPr>
        <p:grpSpPr>
          <a:xfrm>
            <a:off x="-3780000" y="1620000"/>
            <a:ext cx="15631920" cy="5441760"/>
            <a:chOff x="-3780000" y="1620000"/>
            <a:chExt cx="15631920" cy="5441760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78876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31" name="Арка 130"/>
            <p:cNvSpPr/>
            <p:nvPr/>
          </p:nvSpPr>
          <p:spPr>
            <a:xfrm>
              <a:off x="-378000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135072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 «конвейерное» образование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91620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64448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снижение творческой активности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13940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135072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отрыв от контекста класса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84564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</a:t>
            </a:r>
            <a:br>
              <a:rPr sz="1000"/>
            </a:b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Технологические барьеры и цифровое неравенство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9" name="Схема 9"/>
          <p:cNvGrpSpPr/>
          <p:nvPr/>
        </p:nvGrpSpPr>
        <p:grpSpPr>
          <a:xfrm>
            <a:off x="-3752280" y="1620000"/>
            <a:ext cx="15631920" cy="5441760"/>
            <a:chOff x="-3752280" y="1620000"/>
            <a:chExt cx="15631920" cy="544176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81648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41" name="Арка 140"/>
            <p:cNvSpPr/>
            <p:nvPr/>
          </p:nvSpPr>
          <p:spPr>
            <a:xfrm>
              <a:off x="-375228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137844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  проблема инфраструктуры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94392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167220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цифровой разрыв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6712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37844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техническая база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87336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</a:t>
            </a: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Ограниченная гибкость редактирования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9" name="Схема 10"/>
          <p:cNvGrpSpPr/>
          <p:nvPr/>
        </p:nvGrpSpPr>
        <p:grpSpPr>
          <a:xfrm>
            <a:off x="-3752280" y="1620000"/>
            <a:ext cx="15631920" cy="5441760"/>
            <a:chOff x="-3752280" y="1620000"/>
            <a:chExt cx="15631920" cy="5441760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81648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51" name="Арка 150"/>
            <p:cNvSpPr/>
            <p:nvPr/>
          </p:nvSpPr>
          <p:spPr>
            <a:xfrm>
              <a:off x="-375228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137844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  </a:t>
              </a: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конструкторы уроков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94392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67220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 «жесткая» структура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116712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137844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проблемы форматирования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87336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Джангиров Руслан Имранович, АНО «Институт цифровой трансформации образования»…"/>
          <p:cNvSpPr txBox="1">
            <a:spLocks noGrp="1"/>
          </p:cNvSpPr>
          <p:nvPr>
            <p:ph type="body" idx="21"/>
          </p:nvPr>
        </p:nvSpPr>
        <p:spPr>
          <a:xfrm>
            <a:off x="600670" y="5929931"/>
            <a:ext cx="10985502" cy="6496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Джангиров Руслан Имранович, АНО «Институт цифровой трансформации образования»</a:t>
            </a:r>
          </a:p>
          <a:p>
            <a:r>
              <a:rPr u="sng">
                <a:hlinkClick r:id="rId2"/>
              </a:rPr>
              <a:t>dzhangirovri@idte.ru</a:t>
            </a:r>
          </a:p>
        </p:txBody>
      </p:sp>
      <p:sp>
        <p:nvSpPr>
          <p:cNvPr id="172" name="Окончание II триместра. Аналитические возможности ЭЖД «Моя школа»"/>
          <p:cNvSpPr txBox="1">
            <a:spLocks noGrp="1"/>
          </p:cNvSpPr>
          <p:nvPr>
            <p:ph type="ctrTitle"/>
          </p:nvPr>
        </p:nvSpPr>
        <p:spPr>
          <a:xfrm>
            <a:off x="603248" y="1287496"/>
            <a:ext cx="10985502" cy="3103595"/>
          </a:xfrm>
          <a:prstGeom prst="rect">
            <a:avLst/>
          </a:prstGeom>
        </p:spPr>
        <p:txBody>
          <a:bodyPr/>
          <a:lstStyle/>
          <a:p>
            <a:r>
              <a:rPr lang="ru-RU" b="1" i="0" dirty="0">
                <a:effectLst/>
                <a:latin typeface="-apple-system"/>
              </a:rPr>
              <a:t>Вебинар «Преимущества и недостатки материалов, размещенных в Библиотеке ЭЖД «Моя школа»</a:t>
            </a:r>
            <a:endParaRPr dirty="0"/>
          </a:p>
        </p:txBody>
      </p:sp>
      <p:pic>
        <p:nvPicPr>
          <p:cNvPr id="17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</a:t>
            </a: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br>
              <a:rPr sz="4000"/>
            </a:b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Информационная перегрузка и потеря фокуса    </a:t>
            </a:r>
            <a:br>
              <a:rPr sz="4000"/>
            </a:b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9" name="Схема 11"/>
          <p:cNvGrpSpPr/>
          <p:nvPr/>
        </p:nvGrpSpPr>
        <p:grpSpPr>
          <a:xfrm>
            <a:off x="-3752280" y="1620000"/>
            <a:ext cx="15631920" cy="5441760"/>
            <a:chOff x="-3752280" y="1620000"/>
            <a:chExt cx="15631920" cy="5441760"/>
          </a:xfrm>
        </p:grpSpPr>
        <p:sp>
          <p:nvSpPr>
            <p:cNvPr id="160" name="Прямоугольник 159"/>
            <p:cNvSpPr/>
            <p:nvPr/>
          </p:nvSpPr>
          <p:spPr>
            <a:xfrm>
              <a:off x="81648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61" name="Арка 160"/>
            <p:cNvSpPr/>
            <p:nvPr/>
          </p:nvSpPr>
          <p:spPr>
            <a:xfrm>
              <a:off x="-375228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137844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  </a:t>
              </a: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библиотека ЦОК огромна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94392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167220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избыток стимулов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6712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37844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парадокс выбора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87336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</a:t>
            </a: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Снижение роли «живого» общения   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r>
              <a:rPr lang="ru-RU" sz="1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</a:t>
            </a:r>
            <a:br>
              <a:rPr sz="1000"/>
            </a:b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9" name="Схема 12"/>
          <p:cNvGrpSpPr/>
          <p:nvPr/>
        </p:nvGrpSpPr>
        <p:grpSpPr>
          <a:xfrm>
            <a:off x="-3752280" y="1620000"/>
            <a:ext cx="15631920" cy="5441760"/>
            <a:chOff x="-3752280" y="1620000"/>
            <a:chExt cx="15631920" cy="5441760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816480" y="232056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71" name="Арка 170"/>
            <p:cNvSpPr/>
            <p:nvPr/>
          </p:nvSpPr>
          <p:spPr>
            <a:xfrm>
              <a:off x="-3752280" y="162000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1378440" y="2724840"/>
              <a:ext cx="10446480" cy="80712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  </a:t>
              </a: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освоение математики невозможно без диалога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943920" y="266400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1672200" y="3937320"/>
              <a:ext cx="10152720" cy="807120"/>
            </a:xfrm>
            <a:prstGeom prst="rect">
              <a:avLst/>
            </a:prstGeom>
            <a:solidFill>
              <a:schemeClr val="accent2">
                <a:lumOff val="431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уменьшение устной работы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1167120" y="383616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A4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1378440" y="5149800"/>
              <a:ext cx="10446480" cy="80712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152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потеря невербального контакта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873360" y="5048640"/>
              <a:ext cx="1009440" cy="100944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65800" y="1105920"/>
            <a:ext cx="10514520" cy="132444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br>
              <a:rPr sz="4000"/>
            </a:br>
            <a:r>
              <a:rPr lang="ru-RU" sz="4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Методические рекомендации по эффективному использованию ЦОК</a:t>
            </a:r>
            <a:br>
              <a:rPr sz="4000"/>
            </a:b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9" name="Схема 13"/>
          <p:cNvGrpSpPr/>
          <p:nvPr/>
        </p:nvGrpSpPr>
        <p:grpSpPr>
          <a:xfrm>
            <a:off x="-3736800" y="1567080"/>
            <a:ext cx="15631920" cy="5441760"/>
            <a:chOff x="-3736800" y="1567080"/>
            <a:chExt cx="15631920" cy="5441760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831960" y="2267640"/>
              <a:ext cx="11063160" cy="404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81" name="Арка 180"/>
            <p:cNvSpPr/>
            <p:nvPr/>
          </p:nvSpPr>
          <p:spPr>
            <a:xfrm>
              <a:off x="-3736800" y="1567080"/>
              <a:ext cx="5441760" cy="5441760"/>
            </a:xfrm>
            <a:prstGeom prst="blockArc">
              <a:avLst>
                <a:gd name="adj1" fmla="val 18900000"/>
                <a:gd name="adj2" fmla="val 2700000"/>
                <a:gd name="adj3" fmla="val 397"/>
              </a:avLst>
            </a:prstGeom>
            <a:noFill/>
            <a:ln w="12600">
              <a:solidFill>
                <a:srgbClr val="A5A5A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1289880" y="2578320"/>
              <a:ext cx="10550520" cy="62064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60840" rIns="60840" bIns="60840" numCol="1" spcCol="1440" anchor="ctr">
              <a:noAutofit/>
            </a:bodyPr>
            <a:lstStyle/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«цифра — это инструмент, а не цель»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1066680" rtl="0" eaLnBrk="1" fontAlgn="auto" latinLnBrk="0" hangingPunct="1">
                <a:lnSpc>
                  <a:spcPct val="9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955440" y="253188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D7D3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1646280" y="3511080"/>
              <a:ext cx="10194120" cy="620640"/>
            </a:xfrm>
            <a:prstGeom prst="rect">
              <a:avLst/>
            </a:prstGeom>
            <a:solidFill>
              <a:schemeClr val="accent2">
                <a:lumOff val="287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принцип адаптации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1257480" y="343368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E853E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1646280" y="4444200"/>
              <a:ext cx="10194120" cy="620640"/>
            </a:xfrm>
            <a:prstGeom prst="rect">
              <a:avLst/>
            </a:prstGeom>
            <a:solidFill>
              <a:schemeClr val="accent2">
                <a:lumOff val="575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сочетание форматов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257480" y="436644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EF8E4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1289880" y="5376960"/>
              <a:ext cx="10550520" cy="620640"/>
            </a:xfrm>
            <a:prstGeom prst="rect">
              <a:avLst/>
            </a:prstGeom>
            <a:solidFill>
              <a:schemeClr val="accent2">
                <a:lumOff val="862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3560" tIns="50760" rIns="50760" bIns="50760" numCol="1" spcCol="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ru-RU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</a:rPr>
                <a:t>развитие собственного контента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901080" y="5299200"/>
              <a:ext cx="776160" cy="776160"/>
            </a:xfrm>
            <a:prstGeom prst="ellipse">
              <a:avLst/>
            </a:prstGeom>
            <a:solidFill>
              <a:schemeClr val="lt1"/>
            </a:solidFill>
            <a:ln w="12600">
              <a:solidFill>
                <a:srgbClr val="F1975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83800" y="1425960"/>
            <a:ext cx="10514520" cy="379368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Материалы библиотеки ЦОС «Моя школа» — это мощный катализатор развития математического образования в России. </a:t>
            </a:r>
            <a:br>
              <a:rPr sz="4400"/>
            </a:br>
            <a:br>
              <a:rPr sz="4400"/>
            </a:b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Они предоставляют учителю беспрецедентный доступ к качественному контенту и инструментам автоматизации рутины. 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7" y="1622318"/>
            <a:ext cx="10616697" cy="2840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600" b="1" dirty="0"/>
            </a:br>
            <a:r>
              <a:rPr lang="ru-RU" sz="3600" b="1" dirty="0">
                <a:solidFill>
                  <a:srgbClr val="373C59"/>
                </a:solidFill>
              </a:rPr>
              <a:t>«Преимущества и недостатки материалов, размещенных в Библиотеке ЭЖД «Моя школа».</a:t>
            </a:r>
            <a:br>
              <a:rPr lang="ru-RU" sz="3600" b="1" dirty="0">
                <a:solidFill>
                  <a:srgbClr val="373C59"/>
                </a:solidFill>
              </a:rPr>
            </a:br>
            <a:br>
              <a:rPr lang="en-US" sz="3600" b="1" dirty="0">
                <a:solidFill>
                  <a:srgbClr val="373C59"/>
                </a:solidFill>
              </a:rPr>
            </a:br>
            <a:r>
              <a:rPr lang="ru-RU" sz="3600" b="1" dirty="0">
                <a:solidFill>
                  <a:srgbClr val="373C59"/>
                </a:solidFill>
              </a:rPr>
              <a:t>«Преимущества и недостатки ЦДЗ в Библиотеке ЭЖД «Моя школа».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BCC8CB-9BAE-4E95-989D-25322AE40516}"/>
              </a:ext>
            </a:extLst>
          </p:cNvPr>
          <p:cNvSpPr/>
          <p:nvPr/>
        </p:nvSpPr>
        <p:spPr>
          <a:xfrm>
            <a:off x="6266025" y="4912516"/>
            <a:ext cx="5221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Барыло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Анна Игоревна, учитель английского языка МАОУ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Апрелевская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СОШ №1  </a:t>
            </a:r>
          </a:p>
        </p:txBody>
      </p:sp>
    </p:spTree>
    <p:extLst>
      <p:ext uri="{BB962C8B-B14F-4D97-AF65-F5344CB8AC3E}">
        <p14:creationId xmlns:p14="http://schemas.microsoft.com/office/powerpoint/2010/main" val="310508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097"/>
            <a:ext cx="10515600" cy="357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Библиотека — информационно-образовательная среда, включающая в себя возможности работы с разными электронными образовательными материалами по различным предметам для всех уровней образования.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Пользователи: </a:t>
            </a:r>
            <a:r>
              <a:rPr lang="ru-RU" sz="1800" b="1" dirty="0"/>
              <a:t>учителя, родители</a:t>
            </a:r>
            <a:r>
              <a:rPr lang="en-US" sz="1800" b="1" dirty="0"/>
              <a:t>/ </a:t>
            </a:r>
            <a:r>
              <a:rPr lang="ru-RU" sz="1800" b="1" dirty="0"/>
              <a:t>ученики.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Цель: </a:t>
            </a:r>
          </a:p>
          <a:p>
            <a:r>
              <a:rPr lang="ru-RU" sz="1800" dirty="0"/>
              <a:t>повысить посещаемость библиотеки и использование материалов;</a:t>
            </a:r>
          </a:p>
          <a:p>
            <a:r>
              <a:rPr lang="ru-RU" sz="1800" dirty="0"/>
              <a:t>повысить</a:t>
            </a:r>
            <a:r>
              <a:rPr lang="en-US" sz="1800" dirty="0"/>
              <a:t>/ </a:t>
            </a:r>
            <a:r>
              <a:rPr lang="ru-RU" sz="1800" dirty="0"/>
              <a:t>поддержать  качество материалов и удобство интерфейса.</a:t>
            </a:r>
          </a:p>
        </p:txBody>
      </p:sp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03661" y="1738036"/>
            <a:ext cx="10430616" cy="3726431"/>
            <a:chOff x="903661" y="1738036"/>
            <a:chExt cx="10430616" cy="3726431"/>
          </a:xfrm>
        </p:grpSpPr>
        <p:sp>
          <p:nvSpPr>
            <p:cNvPr id="4" name="Штриховая стрелка вправо 3"/>
            <p:cNvSpPr/>
            <p:nvPr/>
          </p:nvSpPr>
          <p:spPr>
            <a:xfrm>
              <a:off x="903661" y="2800999"/>
              <a:ext cx="10430616" cy="162740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83951" y="2543090"/>
              <a:ext cx="2194560" cy="2183803"/>
            </a:xfrm>
            <a:prstGeom prst="ellipse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Библиотека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507433" y="3921600"/>
              <a:ext cx="1667435" cy="1542867"/>
            </a:xfrm>
            <a:prstGeom prst="ellipse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Родитель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07432" y="1738036"/>
              <a:ext cx="1667435" cy="1619520"/>
            </a:xfrm>
            <a:prstGeom prst="ellipse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Ученик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513743" y="2800999"/>
              <a:ext cx="1667435" cy="1627409"/>
            </a:xfrm>
            <a:prstGeom prst="ellipse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Учитель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86475" y="3248200"/>
              <a:ext cx="2500219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Дополнительная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познавательная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ценность</a:t>
              </a:r>
            </a:p>
          </p:txBody>
        </p:sp>
      </p:grpSp>
      <p:sp>
        <p:nvSpPr>
          <p:cNvPr id="1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5488335"/>
            <a:ext cx="2561804" cy="48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5522922"/>
            <a:ext cx="2265771" cy="44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7838520" y="5537995"/>
            <a:ext cx="3495756" cy="35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93495" y="5832723"/>
            <a:ext cx="10451539" cy="56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3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440"/>
            <a:ext cx="5909442" cy="1720938"/>
          </a:xfrm>
        </p:spPr>
        <p:txBody>
          <a:bodyPr>
            <a:noAutofit/>
          </a:bodyPr>
          <a:lstStyle/>
          <a:p>
            <a:r>
              <a:rPr lang="ru-RU" sz="1800" dirty="0"/>
              <a:t>Родитель должен четко понимать </a:t>
            </a:r>
            <a:r>
              <a:rPr lang="ru-RU" sz="1800" u="sng" dirty="0"/>
              <a:t>дополнительную познавательную ценность </a:t>
            </a:r>
            <a:r>
              <a:rPr lang="ru-RU" sz="1800" dirty="0"/>
              <a:t>от использования его ребенком электронных ресурсов библиотеки.</a:t>
            </a:r>
          </a:p>
          <a:p>
            <a:r>
              <a:rPr lang="ru-RU" sz="1800" dirty="0"/>
              <a:t>Учитель должен четко понимать </a:t>
            </a:r>
            <a:r>
              <a:rPr lang="ru-RU" sz="1800" u="sng" dirty="0"/>
              <a:t>дополнительную познавательную ценность </a:t>
            </a:r>
            <a:r>
              <a:rPr lang="ru-RU" sz="1800" dirty="0"/>
              <a:t>от использования его учениками электронных ресурсов библиотеки.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3659475"/>
            <a:ext cx="2561804" cy="189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интуитивный интерфейс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немного фильтров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удобное меню, поиск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3694063"/>
            <a:ext cx="2265771" cy="246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клика: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Основная информация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Детальная информация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7838520" y="3709135"/>
            <a:ext cx="3495756" cy="24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удаление неиспользуемых материалов и полей, материалов с низким рейтингом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доступность и отображение доп. материалов в дневнике только с согласия пользователя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3495" y="4003863"/>
            <a:ext cx="10451539" cy="56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22" y="1728671"/>
            <a:ext cx="5090019" cy="182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36852" y="3970456"/>
            <a:ext cx="10515600" cy="14308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Сокращение времени, которое взрослые и дети проводят в гаджетах (компьютер, телефон, планшет).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Отказ от электронных сервисов.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Увеличение объема информации в течение дня (полученного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через электронные ресурсы).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Технические ограничения связи.</a:t>
            </a:r>
          </a:p>
        </p:txBody>
      </p:sp>
      <p:sp>
        <p:nvSpPr>
          <p:cNvPr id="3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36852" y="2377097"/>
            <a:ext cx="10452212" cy="14948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Приверженность родителей к бумажным средствам (учебник, тетрадь) и удобство их использования: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в начальной школе ученик выполняет домашнее задание без родителя (в ГПД, дома);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основной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школе ученик не отвлекается на материалы сети интернет во время выполнения домашнего задания; ученик выполняет домашнее задание при ограниченном/ отключенном интернете дома.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53036" y="2019676"/>
            <a:ext cx="10515600" cy="394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Вызовы:</a:t>
            </a:r>
          </a:p>
        </p:txBody>
      </p:sp>
    </p:spTree>
    <p:extLst>
      <p:ext uri="{BB962C8B-B14F-4D97-AF65-F5344CB8AC3E}">
        <p14:creationId xmlns:p14="http://schemas.microsoft.com/office/powerpoint/2010/main" val="94086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2064353"/>
            <a:ext cx="3330546" cy="82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Большой объем информации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Большой объем информации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410157" y="2058480"/>
            <a:ext cx="2265771" cy="829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учителя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родителя/ученика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6870138" y="2040077"/>
            <a:ext cx="4733840" cy="82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снижение посещаемости библиотеки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ограниченное использование (только ЦДЗ)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037926" y="2212314"/>
            <a:ext cx="372231" cy="242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37926" y="2455032"/>
            <a:ext cx="372231" cy="156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492538" y="2214102"/>
            <a:ext cx="372231" cy="242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92538" y="2456820"/>
            <a:ext cx="372231" cy="156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0794" y="3170055"/>
            <a:ext cx="15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2671255" y="3171771"/>
            <a:ext cx="8522262" cy="82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Определить приоритетные разделы для разных групп пользователей и работать  в выбранных направлениях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925" y="3877257"/>
            <a:ext cx="1020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Низкая информированность учителей, родителей и учеников о всем разнообразии материалов и возможностях библиотеки.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7066" y="4741395"/>
            <a:ext cx="15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2697527" y="4774643"/>
            <a:ext cx="8522262" cy="102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Создать информационные карточки по всему содержанию библиотеки и постепенно их отправлять в родительские чаты, электронную почту, каналы в Максе,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размещеать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сайте школы, др.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9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Аналитика и отчетность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1097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Цифровой контент в образовании: ресурс или перегрузка?</a:t>
            </a:r>
          </a:p>
        </p:txBody>
      </p:sp>
      <p:pic>
        <p:nvPicPr>
          <p:cNvPr id="17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562A965-5326-3E02-1BF9-95432624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2165810"/>
            <a:ext cx="9165772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98" y="1979986"/>
            <a:ext cx="3393386" cy="316365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Наличие инструкций и информации в карточках  в разных источниках.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Наличие возможности обращения в техническую поддержку.</a:t>
            </a:r>
          </a:p>
          <a:p>
            <a:pPr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Наличие электронных версий учебных пособий.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5488335"/>
            <a:ext cx="2561804" cy="48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5522922"/>
            <a:ext cx="2265771" cy="44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7838520" y="5537995"/>
            <a:ext cx="3495756" cy="35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3495" y="5832723"/>
            <a:ext cx="10451539" cy="56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23790" y="16737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1979986"/>
            <a:ext cx="5872308" cy="810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Отсутствие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легкой и краткой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инструкции для пользователя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рядом с каждым разделом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материалов на сайте библиотеки.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82627" y="1638762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0685" y="3167054"/>
            <a:ext cx="587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Отсутствие возможности просмотра истории обращений, ответов от  технических специалистов, сроков внедрения предложения и информирования о внедрении.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684" y="4401174"/>
            <a:ext cx="5872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Не все учебники в наличии. Отсутствие возможности скачивания электронной версии учебника, рабочей тетради, др. учебного пособия по своему предмету и прикрепления отдельных страниц к домашнему заданию.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265418" y="1653231"/>
            <a:ext cx="15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10030" y="2128770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Значок «?»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67760" y="3224306"/>
            <a:ext cx="152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История обращений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решений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62500" y="4448794"/>
            <a:ext cx="152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Наличие. Скачивание.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Аудио</a:t>
            </a:r>
          </a:p>
        </p:txBody>
      </p:sp>
    </p:spTree>
    <p:extLst>
      <p:ext uri="{BB962C8B-B14F-4D97-AF65-F5344CB8AC3E}">
        <p14:creationId xmlns:p14="http://schemas.microsoft.com/office/powerpoint/2010/main" val="170088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8"/>
          <a:stretch/>
        </p:blipFill>
        <p:spPr bwMode="auto">
          <a:xfrm>
            <a:off x="817235" y="3550936"/>
            <a:ext cx="4211964" cy="240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3" y="1766576"/>
            <a:ext cx="4314716" cy="22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50" y="1791779"/>
            <a:ext cx="4681482" cy="239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35" y="2867734"/>
            <a:ext cx="4808484" cy="31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Библиотека ЭЖД «Моя школа»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5281453" y="2601307"/>
            <a:ext cx="6085467" cy="3358275"/>
          </a:xfrm>
          <a:prstGeom prst="bentConnector3">
            <a:avLst>
              <a:gd name="adj1" fmla="val 80829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7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ЦДЗ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439"/>
            <a:ext cx="10661725" cy="395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Цифровое домашнее задания – самый часто используемый материал библиотеки.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519978" y="2325913"/>
            <a:ext cx="3711903" cy="365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 имеет возможность тренироваться в использовании компьютера и заполнения форм в системе.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Автопроверка для учителя.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Возможность создавать персонализированные интерактивные задания либо задания повышенной сложности для отдельных учеников.</a:t>
            </a:r>
          </a:p>
        </p:txBody>
      </p:sp>
      <p:sp>
        <p:nvSpPr>
          <p:cNvPr id="3" name="Овал 2"/>
          <p:cNvSpPr/>
          <p:nvPr/>
        </p:nvSpPr>
        <p:spPr>
          <a:xfrm>
            <a:off x="1301586" y="3074921"/>
            <a:ext cx="2194560" cy="2183803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ЦДЗ</a:t>
            </a:r>
          </a:p>
        </p:txBody>
      </p:sp>
      <p:sp>
        <p:nvSpPr>
          <p:cNvPr id="15" name="Овал 14"/>
          <p:cNvSpPr/>
          <p:nvPr/>
        </p:nvSpPr>
        <p:spPr>
          <a:xfrm>
            <a:off x="925068" y="4453431"/>
            <a:ext cx="1667435" cy="1542867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925067" y="2269867"/>
            <a:ext cx="1667435" cy="1619520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</a:t>
            </a:r>
          </a:p>
        </p:txBody>
      </p:sp>
      <p:sp>
        <p:nvSpPr>
          <p:cNvPr id="17" name="Овал 16"/>
          <p:cNvSpPr/>
          <p:nvPr/>
        </p:nvSpPr>
        <p:spPr>
          <a:xfrm>
            <a:off x="2931378" y="3332830"/>
            <a:ext cx="1667435" cy="1627409"/>
          </a:xfrm>
          <a:prstGeom prst="ellipse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61682" y="204675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132615" y="2305246"/>
            <a:ext cx="3786855" cy="36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Условия: присутствие родителя,  выделенное время интернета, наличие включенного интернета дома.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1.1. Невыполнение домашнего задания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ЦДЗ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при отсутствии аккаунта у ребенка.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Неудобство и затраты времени в процессе проверки выполнения и выставления отметок для 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Длительность процесса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модерации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38304" y="2012002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3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ЦДЗ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439"/>
            <a:ext cx="5281064" cy="394590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Возможность для учителя скачать ЦДЗ в виде файла (</a:t>
            </a:r>
            <a:r>
              <a:rPr lang="en-US" sz="1800" dirty="0"/>
              <a:t>pdf, </a:t>
            </a:r>
            <a:r>
              <a:rPr lang="ru-RU" sz="1800" dirty="0"/>
              <a:t>напр.) и прикрепить его к домашнему заданию.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Упростить процесс внесения отметок при проверке ЦДЗ. Сократить количество кликов с 15 до максимум 4. Внедрить в поле «отметка» рекомендуемую  отметку на основании автопроверки. Учитель либо подтверждает данную отметку, либо корректирует. Отображать в таблице информацию из раздела «Подробнее»: баллы, количество попыток, рекомендуемая отметка.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Сократить и соблюдать сроки </a:t>
            </a:r>
            <a:r>
              <a:rPr lang="ru-RU" sz="1800" dirty="0" err="1"/>
              <a:t>модерации</a:t>
            </a:r>
            <a:r>
              <a:rPr lang="ru-RU" sz="1800" dirty="0"/>
              <a:t>. 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6006662" y="1778952"/>
            <a:ext cx="5495231" cy="393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Неотвратимость выполнения задания. Возможность выполнить домашнее задание для детей, у которых нет собственного аккаунта, с помощью скачивания файла из аккаунта родителя. Возможность попросить файл в электронном виде у одноклассников.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Фактическое сокращение времени учителя на оценивание ЦДЗ.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Стимулирование учителя к созданию ЦДЗ для себя и для своих учеников под конкретную тему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473" y="1498911"/>
            <a:ext cx="15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5488335"/>
            <a:ext cx="2561804" cy="48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5522922"/>
            <a:ext cx="2265771" cy="44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7838520" y="5537995"/>
            <a:ext cx="3495756" cy="35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93495" y="5832723"/>
            <a:ext cx="10451539" cy="56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75227" y="1462119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Ожидаемые результаты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26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ЦДЗ дополнительные предложения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13951"/>
            <a:ext cx="3986048" cy="314093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Сделать 50% заданий в ЦДЗ для начальной школы в виде игровых заданий с картинками как базовое требование. 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Оптимизировать работу с картинками при создании ЦДЗ.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966138" y="2304981"/>
            <a:ext cx="6535755" cy="314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Повышение интереса младших школьников к выполнению ЦДЗ через игровые задания; обучение через игру.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Удобство прикрепления картинок, работы с ними, создания заданий на картинке приведет к увеличению  ЦДЗ и вовлечению учителей и детей. Задания с картинками привлечет большее количество учеников в начальной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щколе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473" y="2003423"/>
            <a:ext cx="15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5488335"/>
            <a:ext cx="2561804" cy="48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5522922"/>
            <a:ext cx="2265771" cy="44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7838520" y="5537995"/>
            <a:ext cx="3495756" cy="35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93495" y="5832723"/>
            <a:ext cx="10451539" cy="56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091439" y="1998163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Ожидаемые результаты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87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4CFD2E-C806-467C-B8B5-254F483B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437"/>
            <a:ext cx="10515600" cy="509251"/>
          </a:xfrm>
        </p:spPr>
        <p:txBody>
          <a:bodyPr>
            <a:normAutofit fontScale="90000"/>
          </a:bodyPr>
          <a:lstStyle/>
          <a:p>
            <a:r>
              <a:rPr lang="ru-RU" dirty="0"/>
              <a:t>ЦДЗ дополнительные предложения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5483"/>
            <a:ext cx="3986048" cy="2494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3. Усиленная </a:t>
            </a:r>
            <a:r>
              <a:rPr lang="ru-RU" sz="1800" dirty="0" err="1"/>
              <a:t>модерация</a:t>
            </a:r>
            <a:r>
              <a:rPr lang="ru-RU" sz="1800" dirty="0"/>
              <a:t> ЦДЗ с картинками (ИЗО, музыка, история, др.) либо обязательное наличие подсказок по вопросу.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4. Возможность установить время на выполнение ЦДЗ </a:t>
            </a:r>
            <a:r>
              <a:rPr lang="ru-RU" sz="1800" u="sng" dirty="0"/>
              <a:t>при выдаче ЦДЗ </a:t>
            </a:r>
            <a:r>
              <a:rPr lang="ru-RU" sz="1800" dirty="0"/>
              <a:t>(напр., запрет на выполнение ЦДЗ в день урока для первой смены).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966138" y="2336513"/>
            <a:ext cx="6535755" cy="239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Отсутствие возможности создания ЦДЗ с картинками, которые ни ребенок ли родитель не в состоянии выполнить без использования сети интернет. Повышение ценности ЦДЗ для ученика и качества материала в библиотеке.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Исключение выполнения ЦДЗ в школе на других уроках, переменах.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473" y="2034955"/>
            <a:ext cx="159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893496" y="5488335"/>
            <a:ext cx="2561804" cy="48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ЛЕГКО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4280685" y="5522922"/>
            <a:ext cx="2265771" cy="44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БЫСТРО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40466366-9820-4631-A5EA-E0F5BB928B1E}"/>
              </a:ext>
            </a:extLst>
          </p:cNvPr>
          <p:cNvSpPr txBox="1">
            <a:spLocks/>
          </p:cNvSpPr>
          <p:nvPr/>
        </p:nvSpPr>
        <p:spPr>
          <a:xfrm>
            <a:off x="7838520" y="5537995"/>
            <a:ext cx="3495756" cy="351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93495" y="5832723"/>
            <a:ext cx="10451539" cy="56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091439" y="2029695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Ожидаемые результаты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61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40" y="1741971"/>
            <a:ext cx="7580289" cy="3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1653" y="2192260"/>
            <a:ext cx="3815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Изменение →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информирование →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21303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Аналитика и отчетность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1097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Сильные стороны: от визуализации до индивидуализации</a:t>
            </a:r>
          </a:p>
        </p:txBody>
      </p:sp>
      <p:pic>
        <p:nvPicPr>
          <p:cNvPr id="17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0D295-1233-E484-BF74-EBC846895367}"/>
              </a:ext>
            </a:extLst>
          </p:cNvPr>
          <p:cNvSpPr txBox="1"/>
          <p:nvPr/>
        </p:nvSpPr>
        <p:spPr>
          <a:xfrm>
            <a:off x="532638" y="1926796"/>
            <a:ext cx="5813298" cy="4671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3D-модели молекул, исторические реконструкции с помощью виртуальных лабораторий (заменяет 10 минут устных объяснений).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Автоматическая проверка тестов (экономия времени на проверку тетрадей).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Контент обновляется быстрее, чем бумажный учебник (особенно актуально для обществознания и IT-полигона Подмосковья).</a:t>
            </a: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0E1D9741-A032-D8F3-B97D-1853FDC2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28" y="1326919"/>
            <a:ext cx="3563977" cy="5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731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Аналитика и отчетность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1097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Недостатки и риски</a:t>
            </a:r>
          </a:p>
        </p:txBody>
      </p:sp>
      <p:pic>
        <p:nvPicPr>
          <p:cNvPr id="17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4D9E9-0FAD-1B63-1745-2869E16CB25F}"/>
              </a:ext>
            </a:extLst>
          </p:cNvPr>
          <p:cNvSpPr txBox="1"/>
          <p:nvPr/>
        </p:nvSpPr>
        <p:spPr>
          <a:xfrm>
            <a:off x="603250" y="1417678"/>
            <a:ext cx="5240153" cy="5298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СанПиН нарушается, если экран становится главным, а не вспомогательным инструментом.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«Копипаст» вместо мышления: Готовые презентации убивают этап рефлексии. Дети не запоминают, а «гуглят».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Быстрая смена кадров создает ложное чувство усвоения материала.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Не у всех учеников дома ПК с камерой и скоростной интернет.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556AF9B-6EFB-987B-A6C8-5F91C426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35" y="1549067"/>
            <a:ext cx="5970149" cy="37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408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Аналитика и отчетность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1097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Решения и рекомендации</a:t>
            </a:r>
          </a:p>
        </p:txBody>
      </p:sp>
      <p:pic>
        <p:nvPicPr>
          <p:cNvPr id="17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0A128-3A71-0B9E-3798-EE15D8B1380C}"/>
              </a:ext>
            </a:extLst>
          </p:cNvPr>
          <p:cNvSpPr txBox="1"/>
          <p:nvPr/>
        </p:nvSpPr>
        <p:spPr>
          <a:xfrm>
            <a:off x="685546" y="1636776"/>
            <a:ext cx="5514086" cy="4965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Памятка педагогу: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Принцип 20/20: Не более 20 минут экрана на уроке + 20 минут практики без гаджетов.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Выбор контента: Используйте верифицированный контент. Избегайте непроверенных «помощников».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Wingdings" panose="05000000000000000000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Цифра — для тренажера (</a:t>
            </a:r>
            <a:r>
              <a:rPr lang="ru-RU" sz="2400" kern="0" dirty="0" err="1">
                <a:solidFill>
                  <a:srgbClr val="000000"/>
                </a:solidFill>
                <a:latin typeface="Helvetica Neue"/>
                <a:sym typeface="Helvetica Neue"/>
              </a:rPr>
              <a:t>квизлеты</a:t>
            </a:r>
            <a:r>
              <a:rPr lang="ru-RU" sz="2400" kern="0" dirty="0">
                <a:solidFill>
                  <a:srgbClr val="000000"/>
                </a:solidFill>
                <a:latin typeface="Helvetica Neue"/>
                <a:sym typeface="Helvetica Neue"/>
              </a:rPr>
              <a:t>, интерактивные карты), а рассуждение, спор и творчество — в живом общении.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0057E64E-8B2E-AB87-DF7B-4347F3FC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18" y="1717738"/>
            <a:ext cx="5006594" cy="25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349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Аналитика и отчетность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1097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Цифровой контент в образовании: ресурс или перегрузка?</a:t>
            </a:r>
          </a:p>
        </p:txBody>
      </p:sp>
      <p:pic>
        <p:nvPicPr>
          <p:cNvPr id="17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562A965-5326-3E02-1BF9-95432624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2165810"/>
            <a:ext cx="9165772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336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88040" y="1392840"/>
            <a:ext cx="10614600" cy="284040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b" anchorCtr="1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Преимущества и недостатки материалов,</a:t>
            </a:r>
            <a:br>
              <a:rPr sz="4800"/>
            </a:br>
            <a:r>
              <a:rPr lang="ru-RU" sz="4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размещенных в Библиотеке ЭЖД </a:t>
            </a:r>
            <a:br>
              <a:rPr sz="4800"/>
            </a:br>
            <a:r>
              <a:rPr lang="ru-RU" sz="4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«Моя школа»</a:t>
            </a:r>
            <a:endParaRPr lang="ru-RU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Прямоугольник 3"/>
          <p:cNvSpPr/>
          <p:nvPr/>
        </p:nvSpPr>
        <p:spPr>
          <a:xfrm>
            <a:off x="7203194" y="4814280"/>
            <a:ext cx="4802446" cy="921876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50000">
                <a:srgbClr val="A2C1E4"/>
              </a:gs>
              <a:gs pos="100000">
                <a:srgbClr val="92B9E3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Старостина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Светлана Алексеевна,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учитель математики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МОУ - лицей имени Д.И. Менделеева г.о. Клин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02800" y="1216800"/>
            <a:ext cx="10354680" cy="947520"/>
          </a:xfrm>
          <a:prstGeom prst="rect">
            <a:avLst/>
          </a:prstGeom>
          <a:gradFill rotWithShape="0">
            <a:gsLst>
              <a:gs pos="0">
                <a:srgbClr val="ED7D31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chemeClr val="accent2"/>
            </a:solidFill>
            <a:miter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Библиотека цифрового образовательного контента (ЦОК) 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Овал 1"/>
          <p:cNvSpPr/>
          <p:nvPr/>
        </p:nvSpPr>
        <p:spPr>
          <a:xfrm>
            <a:off x="564480" y="2487960"/>
            <a:ext cx="4468320" cy="1881000"/>
          </a:xfrm>
          <a:prstGeom prst="ellipse">
            <a:avLst/>
          </a:prstGeom>
          <a:gradFill rotWithShape="0">
            <a:gsLst>
              <a:gs pos="0">
                <a:srgbClr val="F7BCA4"/>
              </a:gs>
              <a:gs pos="50000">
                <a:srgbClr val="F4B196"/>
              </a:gs>
              <a:gs pos="100000">
                <a:srgbClr val="F7A582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усиление эффективности обучения 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Овал 13"/>
          <p:cNvSpPr/>
          <p:nvPr/>
        </p:nvSpPr>
        <p:spPr>
          <a:xfrm>
            <a:off x="6306480" y="4016520"/>
            <a:ext cx="4703040" cy="1881000"/>
          </a:xfrm>
          <a:prstGeom prst="ellipse">
            <a:avLst/>
          </a:prstGeom>
          <a:gradFill rotWithShape="0">
            <a:gsLst>
              <a:gs pos="0">
                <a:srgbClr val="B1CBE9"/>
              </a:gs>
              <a:gs pos="50000">
                <a:srgbClr val="A2C1E4"/>
              </a:gs>
              <a:gs pos="100000">
                <a:srgbClr val="92B9E3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механическое использование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1598</Words>
  <Application>Microsoft Office PowerPoint</Application>
  <PresentationFormat>Широкоэкранный</PresentationFormat>
  <Paragraphs>246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36</vt:i4>
      </vt:variant>
    </vt:vector>
  </HeadingPairs>
  <TitlesOfParts>
    <vt:vector size="52" baseType="lpstr">
      <vt:lpstr>-apple-system</vt:lpstr>
      <vt:lpstr>Arial</vt:lpstr>
      <vt:lpstr>Calibri</vt:lpstr>
      <vt:lpstr>Calibri Light</vt:lpstr>
      <vt:lpstr>DejaVu Sans</vt:lpstr>
      <vt:lpstr>Helvetica Neue</vt:lpstr>
      <vt:lpstr>Helvetica Neue Medium</vt:lpstr>
      <vt:lpstr>Symbol</vt:lpstr>
      <vt:lpstr>Times New Roman</vt:lpstr>
      <vt:lpstr>Wingdings</vt:lpstr>
      <vt:lpstr>Тема Office</vt:lpstr>
      <vt:lpstr>1_Тема Office</vt:lpstr>
      <vt:lpstr>21_BasicWhite</vt:lpstr>
      <vt:lpstr>2_Тема Office</vt:lpstr>
      <vt:lpstr>3_Тема Office</vt:lpstr>
      <vt:lpstr>4_Тема Office</vt:lpstr>
      <vt:lpstr> Преимущества и недостатки материалов, размещенных в Библиотеке ЭЖД «Моя школа»   Вебинар для педагогов, разрабатывающих цифровой образовательный контент в Библиотеке ЭЖД «Моя школа»</vt:lpstr>
      <vt:lpstr>Вебинар «Преимущества и недостатки материалов, размещенных в Библиотеке ЭЖД «Моя школа»</vt:lpstr>
      <vt:lpstr>Цифровой контент в образовании: ресурс или перегрузка?</vt:lpstr>
      <vt:lpstr>Сильные стороны: от визуализации до индивидуализации</vt:lpstr>
      <vt:lpstr>Недостатки и риски</vt:lpstr>
      <vt:lpstr>Решения и рекомендации</vt:lpstr>
      <vt:lpstr>Цифровой контент в образовании: ресурс или перегрузка?</vt:lpstr>
      <vt:lpstr>Преимущества и недостатки материалов, размещенных в Библиотеке ЭЖД  «Моя школа»</vt:lpstr>
      <vt:lpstr>Библиотека цифрового образовательного контента (ЦОК) </vt:lpstr>
      <vt:lpstr>Преимущества материалов библиотеки ЦОК</vt:lpstr>
      <vt:lpstr>                Гарантированное качество и безопасность контента   </vt:lpstr>
      <vt:lpstr>Многообразие форматов и интерактивность</vt:lpstr>
      <vt:lpstr>                Автоматизация рутины и аналитика     </vt:lpstr>
      <vt:lpstr>                                    Индивидуализация образовательного маршрута     </vt:lpstr>
      <vt:lpstr>                               Развитие цифровой грамотности       </vt:lpstr>
      <vt:lpstr> Недостатки и риски использования материалов ЦОК </vt:lpstr>
      <vt:lpstr>                                  Риск шаблонности и утрата педагогического мастерства     </vt:lpstr>
      <vt:lpstr>                                                   Технологические барьеры и цифровое неравенство         </vt:lpstr>
      <vt:lpstr>                                                                   Ограниченная гибкость редактирования           </vt:lpstr>
      <vt:lpstr>                                                                                    Информационная перегрузка и потеря фокуса             </vt:lpstr>
      <vt:lpstr>                                                                                                    Снижение роли «живого» общения               </vt:lpstr>
      <vt:lpstr> Методические рекомендации по эффективному использованию ЦОК </vt:lpstr>
      <vt:lpstr>Материалы библиотеки ЦОС «Моя школа» — это мощный катализатор развития математического образования в России.   Они предоставляют учителю беспрецедентный доступ к качественному контенту и инструментам автоматизации рутины. </vt:lpstr>
      <vt:lpstr> «Преимущества и недостатки материалов, размещенных в Библиотеке ЭЖД «Моя школа».  «Преимущества и недостатки ЦДЗ в Библиотеке ЭЖД «Моя школа».</vt:lpstr>
      <vt:lpstr>Библиотека ЭЖД «Моя школа»</vt:lpstr>
      <vt:lpstr>Библиотека ЭЖД «Моя школа»</vt:lpstr>
      <vt:lpstr>Библиотека ЭЖД «Моя школа»</vt:lpstr>
      <vt:lpstr>Библиотека ЭЖД «Моя школа»</vt:lpstr>
      <vt:lpstr>Библиотека ЭЖД «Моя школа»</vt:lpstr>
      <vt:lpstr>Библиотека ЭЖД «Моя школа»</vt:lpstr>
      <vt:lpstr>Библиотека ЭЖД «Моя школа»</vt:lpstr>
      <vt:lpstr>ЦДЗ</vt:lpstr>
      <vt:lpstr>ЦДЗ</vt:lpstr>
      <vt:lpstr>ЦДЗ дополнительные предложения</vt:lpstr>
      <vt:lpstr>ЦДЗ дополнительные предложения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для педагогов-психологов «Взаимодействие с семьями по профилактике рисков школьной неуспешности. Рекомендации педагогам ДОО и НОО»</dc:title>
  <dc:creator>CNPPM-1</dc:creator>
  <cp:lastModifiedBy>CNPPM-1</cp:lastModifiedBy>
  <cp:revision>4</cp:revision>
  <dcterms:created xsi:type="dcterms:W3CDTF">2026-04-20T10:37:19Z</dcterms:created>
  <dcterms:modified xsi:type="dcterms:W3CDTF">2026-04-22T12:10:48Z</dcterms:modified>
</cp:coreProperties>
</file>