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83" r:id="rId2"/>
  </p:sldMasterIdLst>
  <p:notesMasterIdLst>
    <p:notesMasterId r:id="rId26"/>
  </p:notesMasterIdLst>
  <p:sldIdLst>
    <p:sldId id="344" r:id="rId3"/>
    <p:sldId id="349" r:id="rId4"/>
    <p:sldId id="345" r:id="rId5"/>
    <p:sldId id="348" r:id="rId6"/>
    <p:sldId id="367" r:id="rId7"/>
    <p:sldId id="361" r:id="rId8"/>
    <p:sldId id="362" r:id="rId9"/>
    <p:sldId id="363" r:id="rId10"/>
    <p:sldId id="364" r:id="rId11"/>
    <p:sldId id="346" r:id="rId12"/>
    <p:sldId id="365" r:id="rId13"/>
    <p:sldId id="366" r:id="rId14"/>
    <p:sldId id="360" r:id="rId15"/>
    <p:sldId id="256" r:id="rId16"/>
    <p:sldId id="312" r:id="rId17"/>
    <p:sldId id="317" r:id="rId18"/>
    <p:sldId id="309" r:id="rId19"/>
    <p:sldId id="310" r:id="rId20"/>
    <p:sldId id="311" r:id="rId21"/>
    <p:sldId id="314" r:id="rId22"/>
    <p:sldId id="315" r:id="rId23"/>
    <p:sldId id="316" r:id="rId24"/>
    <p:sldId id="301" r:id="rId25"/>
  </p:sldIdLst>
  <p:sldSz cx="12192000" cy="6858000"/>
  <p:notesSz cx="6858000" cy="9144000"/>
  <p:defaultTextStyle>
    <a:lvl1pPr>
      <a:defRPr>
        <a:latin typeface="+mj-lt"/>
        <a:ea typeface="+mj-ea"/>
        <a:cs typeface="+mj-cs"/>
        <a:sym typeface="Helvetica Neue"/>
      </a:defRPr>
    </a:lvl1pPr>
    <a:lvl2pPr>
      <a:defRPr>
        <a:latin typeface="+mj-lt"/>
        <a:ea typeface="+mj-ea"/>
        <a:cs typeface="+mj-cs"/>
        <a:sym typeface="Helvetica Neue"/>
      </a:defRPr>
    </a:lvl2pPr>
    <a:lvl3pPr>
      <a:defRPr>
        <a:latin typeface="+mj-lt"/>
        <a:ea typeface="+mj-ea"/>
        <a:cs typeface="+mj-cs"/>
        <a:sym typeface="Helvetica Neue"/>
      </a:defRPr>
    </a:lvl3pPr>
    <a:lvl4pPr>
      <a:defRPr>
        <a:latin typeface="+mj-lt"/>
        <a:ea typeface="+mj-ea"/>
        <a:cs typeface="+mj-cs"/>
        <a:sym typeface="Helvetica Neue"/>
      </a:defRPr>
    </a:lvl4pPr>
    <a:lvl5pPr>
      <a:defRPr>
        <a:latin typeface="+mj-lt"/>
        <a:ea typeface="+mj-ea"/>
        <a:cs typeface="+mj-cs"/>
        <a:sym typeface="Helvetica Neue"/>
      </a:defRPr>
    </a:lvl5pPr>
    <a:lvl6pPr>
      <a:defRPr>
        <a:latin typeface="+mj-lt"/>
        <a:ea typeface="+mj-ea"/>
        <a:cs typeface="+mj-cs"/>
        <a:sym typeface="Helvetica Neue"/>
      </a:defRPr>
    </a:lvl6pPr>
    <a:lvl7pPr>
      <a:defRPr>
        <a:latin typeface="+mj-lt"/>
        <a:ea typeface="+mj-ea"/>
        <a:cs typeface="+mj-cs"/>
        <a:sym typeface="Helvetica Neue"/>
      </a:defRPr>
    </a:lvl7pPr>
    <a:lvl8pPr>
      <a:defRPr>
        <a:latin typeface="+mj-lt"/>
        <a:ea typeface="+mj-ea"/>
        <a:cs typeface="+mj-cs"/>
        <a:sym typeface="Helvetica Neue"/>
      </a:defRPr>
    </a:lvl8pPr>
    <a:lvl9pPr>
      <a:defRPr>
        <a:latin typeface="+mj-lt"/>
        <a:ea typeface="+mj-ea"/>
        <a:cs typeface="+mj-cs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573C"/>
    <a:srgbClr val="E8573B"/>
    <a:srgbClr val="1C3051"/>
    <a:srgbClr val="E15930"/>
    <a:srgbClr val="CC0000"/>
    <a:srgbClr val="EA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472C4"/>
          </a:solidFill>
        </a:fill>
      </a:tcStyle>
    </a:firstRow>
  </a:tblStyle>
  <a:tblStyle styleId="{C7B018BB-80A7-4F77-B60F-C8B233D01FF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A5A5A5"/>
          </a:solidFill>
        </a:fill>
      </a:tcStyle>
    </a:firstRow>
  </a:tblStyle>
  <a:tblStyle styleId="{EEE7283C-3CF3-47DC-8721-378D4A62B228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70AD47"/>
          </a:solidFill>
        </a:fill>
      </a:tcStyle>
    </a:firstRow>
  </a:tblStyle>
  <a:tblStyle styleId="{CF821DB8-F4EB-4A41-A1BA-3FCAFE7338EE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472C4"/>
          </a:solidFill>
        </a:fill>
      </a:tcStyle>
    </a:firstRow>
  </a:tblStyle>
  <a:tblStyle styleId="{33BA23B1-9221-436E-865A-0063620EA4FD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57" d="100"/>
          <a:sy n="57" d="100"/>
        </p:scale>
        <p:origin x="108" y="5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EC88CD-B7F9-4070-9659-F39239B0748D}" type="doc">
      <dgm:prSet loTypeId="urn:microsoft.com/office/officeart/2005/8/layout/bProcess3" loCatId="process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9569CE00-7C13-4281-BEE2-97087A8E0209}">
      <dgm:prSet phldrT="[Текст]" phldr="0"/>
      <dgm:spPr/>
      <dgm:t>
        <a:bodyPr/>
        <a:lstStyle/>
        <a:p>
          <a:r>
            <a:rPr lang="ru-RU" dirty="0"/>
            <a:t>Планирование содержания стажировки</a:t>
          </a:r>
        </a:p>
      </dgm:t>
    </dgm:pt>
    <dgm:pt modelId="{4A5A5063-247F-481F-98CF-11413B4092C2}" type="parTrans" cxnId="{A016EAE6-5AAC-4584-86AC-3A4168423DC5}">
      <dgm:prSet/>
      <dgm:spPr/>
      <dgm:t>
        <a:bodyPr/>
        <a:lstStyle/>
        <a:p>
          <a:endParaRPr lang="ru-RU"/>
        </a:p>
      </dgm:t>
    </dgm:pt>
    <dgm:pt modelId="{93C2AB94-E4BA-4BC1-A812-4CA687447181}" type="sibTrans" cxnId="{A016EAE6-5AAC-4584-86AC-3A4168423DC5}">
      <dgm:prSet/>
      <dgm:spPr>
        <a:ln w="19050">
          <a:solidFill>
            <a:srgbClr val="1C3051"/>
          </a:solidFill>
        </a:ln>
      </dgm:spPr>
      <dgm:t>
        <a:bodyPr/>
        <a:lstStyle/>
        <a:p>
          <a:endParaRPr lang="ru-RU"/>
        </a:p>
      </dgm:t>
    </dgm:pt>
    <dgm:pt modelId="{98BBD082-1FA1-49F2-874E-0B264428627E}">
      <dgm:prSet phldrT="[Текст]" phldr="0"/>
      <dgm:spPr/>
      <dgm:t>
        <a:bodyPr/>
        <a:lstStyle/>
        <a:p>
          <a:r>
            <a:rPr lang="ru-RU" dirty="0"/>
            <a:t>Программа стажировки</a:t>
          </a:r>
        </a:p>
      </dgm:t>
    </dgm:pt>
    <dgm:pt modelId="{859F5247-1C98-4699-B20B-949B462F4FB5}" type="parTrans" cxnId="{E286F9E7-48F7-4D26-A9AB-913610CCE4F4}">
      <dgm:prSet/>
      <dgm:spPr/>
      <dgm:t>
        <a:bodyPr/>
        <a:lstStyle/>
        <a:p>
          <a:endParaRPr lang="ru-RU"/>
        </a:p>
      </dgm:t>
    </dgm:pt>
    <dgm:pt modelId="{857E9793-A173-4683-9EA6-AD5D391F34D0}" type="sibTrans" cxnId="{E286F9E7-48F7-4D26-A9AB-913610CCE4F4}">
      <dgm:prSet/>
      <dgm:spPr/>
      <dgm:t>
        <a:bodyPr/>
        <a:lstStyle/>
        <a:p>
          <a:endParaRPr lang="ru-RU"/>
        </a:p>
      </dgm:t>
    </dgm:pt>
    <dgm:pt modelId="{EE82DAD3-32C3-4844-ACE2-EFD409531396}">
      <dgm:prSet phldrT="[Текст]" phldr="0"/>
      <dgm:spPr/>
      <dgm:t>
        <a:bodyPr/>
        <a:lstStyle/>
        <a:p>
          <a:r>
            <a:rPr lang="ru-RU" dirty="0"/>
            <a:t>Анонс стажировки</a:t>
          </a:r>
        </a:p>
      </dgm:t>
    </dgm:pt>
    <dgm:pt modelId="{740678AA-3773-46D3-B5F4-ACCFE4097420}" type="parTrans" cxnId="{24C08C78-7DB3-4CBF-8C73-340F40EB1502}">
      <dgm:prSet/>
      <dgm:spPr/>
      <dgm:t>
        <a:bodyPr/>
        <a:lstStyle/>
        <a:p>
          <a:endParaRPr lang="ru-RU"/>
        </a:p>
      </dgm:t>
    </dgm:pt>
    <dgm:pt modelId="{77E8E8F8-F620-4AC2-B860-A2D77027DB36}" type="sibTrans" cxnId="{24C08C78-7DB3-4CBF-8C73-340F40EB1502}">
      <dgm:prSet/>
      <dgm:spPr>
        <a:ln w="19050">
          <a:solidFill>
            <a:srgbClr val="1C3051"/>
          </a:solidFill>
        </a:ln>
      </dgm:spPr>
      <dgm:t>
        <a:bodyPr/>
        <a:lstStyle/>
        <a:p>
          <a:endParaRPr lang="ru-RU"/>
        </a:p>
      </dgm:t>
    </dgm:pt>
    <dgm:pt modelId="{C90EFDFD-9BD7-4B9E-BC8C-91D90879C846}">
      <dgm:prSet phldrT="[Текст]" phldr="0"/>
      <dgm:spPr/>
      <dgm:t>
        <a:bodyPr/>
        <a:lstStyle/>
        <a:p>
          <a:r>
            <a:rPr lang="ru-RU" dirty="0"/>
            <a:t>Формирование анонса для участников</a:t>
          </a:r>
        </a:p>
      </dgm:t>
    </dgm:pt>
    <dgm:pt modelId="{3ABAAA33-30CD-4576-8F0C-6998BD2C5034}" type="parTrans" cxnId="{E2CBABE4-5638-4A34-82FE-9775FF3BF4FF}">
      <dgm:prSet/>
      <dgm:spPr/>
      <dgm:t>
        <a:bodyPr/>
        <a:lstStyle/>
        <a:p>
          <a:endParaRPr lang="ru-RU"/>
        </a:p>
      </dgm:t>
    </dgm:pt>
    <dgm:pt modelId="{6EE80EF7-4DC4-4014-9F49-4AC7FE1235D5}" type="sibTrans" cxnId="{E2CBABE4-5638-4A34-82FE-9775FF3BF4FF}">
      <dgm:prSet/>
      <dgm:spPr/>
      <dgm:t>
        <a:bodyPr/>
        <a:lstStyle/>
        <a:p>
          <a:endParaRPr lang="ru-RU"/>
        </a:p>
      </dgm:t>
    </dgm:pt>
    <dgm:pt modelId="{512D6469-F088-44A3-AD04-556017120862}">
      <dgm:prSet phldrT="[Текст]" phldr="0"/>
      <dgm:spPr/>
      <dgm:t>
        <a:bodyPr/>
        <a:lstStyle/>
        <a:p>
          <a:r>
            <a:rPr lang="ru-RU" dirty="0"/>
            <a:t>Проведение стажировки</a:t>
          </a:r>
        </a:p>
      </dgm:t>
    </dgm:pt>
    <dgm:pt modelId="{9BAE333E-1D9C-438F-A5D1-1A8E6B5E2DE5}" type="parTrans" cxnId="{81195828-4877-4EE3-BC0F-7944E7508D39}">
      <dgm:prSet/>
      <dgm:spPr/>
      <dgm:t>
        <a:bodyPr/>
        <a:lstStyle/>
        <a:p>
          <a:endParaRPr lang="ru-RU"/>
        </a:p>
      </dgm:t>
    </dgm:pt>
    <dgm:pt modelId="{DB8A6917-7607-4BE8-A824-A156F749144C}" type="sibTrans" cxnId="{81195828-4877-4EE3-BC0F-7944E7508D39}">
      <dgm:prSet/>
      <dgm:spPr>
        <a:ln w="19050">
          <a:solidFill>
            <a:srgbClr val="1C3051"/>
          </a:solidFill>
        </a:ln>
      </dgm:spPr>
      <dgm:t>
        <a:bodyPr/>
        <a:lstStyle/>
        <a:p>
          <a:endParaRPr lang="ru-RU"/>
        </a:p>
      </dgm:t>
    </dgm:pt>
    <dgm:pt modelId="{C6A222EB-D9D9-453A-B117-8831A73CFB05}">
      <dgm:prSet phldrT="[Текст]" phldr="0"/>
      <dgm:spPr/>
      <dgm:t>
        <a:bodyPr/>
        <a:lstStyle/>
        <a:p>
          <a:r>
            <a:rPr lang="ru-RU" dirty="0"/>
            <a:t>Практическая деятельность стажёров</a:t>
          </a:r>
        </a:p>
      </dgm:t>
    </dgm:pt>
    <dgm:pt modelId="{4E0B717B-BCD7-429E-9DF7-87EE0BCC6737}" type="parTrans" cxnId="{61D32283-59C9-49B0-9833-21EFA06537FD}">
      <dgm:prSet/>
      <dgm:spPr/>
      <dgm:t>
        <a:bodyPr/>
        <a:lstStyle/>
        <a:p>
          <a:endParaRPr lang="ru-RU"/>
        </a:p>
      </dgm:t>
    </dgm:pt>
    <dgm:pt modelId="{ABC09037-6170-4741-AE95-3715B80D4E87}" type="sibTrans" cxnId="{61D32283-59C9-49B0-9833-21EFA06537FD}">
      <dgm:prSet/>
      <dgm:spPr/>
      <dgm:t>
        <a:bodyPr/>
        <a:lstStyle/>
        <a:p>
          <a:endParaRPr lang="ru-RU"/>
        </a:p>
      </dgm:t>
    </dgm:pt>
    <dgm:pt modelId="{6EA9F28A-E9A4-4B4E-9B51-153B23AD18B2}">
      <dgm:prSet phldrT="[Текст]" phldr="0"/>
      <dgm:spPr/>
      <dgm:t>
        <a:bodyPr/>
        <a:lstStyle/>
        <a:p>
          <a:r>
            <a:rPr lang="ru-RU"/>
            <a:t>Дорожная карта</a:t>
          </a:r>
          <a:endParaRPr lang="ru-RU" dirty="0"/>
        </a:p>
      </dgm:t>
    </dgm:pt>
    <dgm:pt modelId="{41E0BCB8-DA34-4182-A6A1-EE23637AE64F}" type="parTrans" cxnId="{44427DBD-4BEB-4682-83DE-0DAC8F107C31}">
      <dgm:prSet/>
      <dgm:spPr/>
      <dgm:t>
        <a:bodyPr/>
        <a:lstStyle/>
        <a:p>
          <a:endParaRPr lang="ru-RU"/>
        </a:p>
      </dgm:t>
    </dgm:pt>
    <dgm:pt modelId="{DF1C071C-4CCB-4DD0-B0F8-F4FEEB189F7C}" type="sibTrans" cxnId="{44427DBD-4BEB-4682-83DE-0DAC8F107C31}">
      <dgm:prSet/>
      <dgm:spPr/>
      <dgm:t>
        <a:bodyPr/>
        <a:lstStyle/>
        <a:p>
          <a:endParaRPr lang="ru-RU"/>
        </a:p>
      </dgm:t>
    </dgm:pt>
    <dgm:pt modelId="{B1322C58-DC6A-491B-BAD1-F2DD36F46EB6}">
      <dgm:prSet phldrT="[Текст]" phldr="0"/>
      <dgm:spPr/>
      <dgm:t>
        <a:bodyPr/>
        <a:lstStyle/>
        <a:p>
          <a:r>
            <a:rPr lang="ru-RU"/>
            <a:t>Публикация анонса</a:t>
          </a:r>
          <a:endParaRPr lang="ru-RU" dirty="0"/>
        </a:p>
      </dgm:t>
    </dgm:pt>
    <dgm:pt modelId="{06B882C4-4EE6-49C2-BBC6-3537645D6429}" type="parTrans" cxnId="{4FE504F8-97D1-4C67-A3D7-8C4100BB30DB}">
      <dgm:prSet/>
      <dgm:spPr/>
      <dgm:t>
        <a:bodyPr/>
        <a:lstStyle/>
        <a:p>
          <a:endParaRPr lang="ru-RU"/>
        </a:p>
      </dgm:t>
    </dgm:pt>
    <dgm:pt modelId="{C7B92D38-5BF0-419E-9264-BA2B867F279D}" type="sibTrans" cxnId="{4FE504F8-97D1-4C67-A3D7-8C4100BB30DB}">
      <dgm:prSet/>
      <dgm:spPr/>
      <dgm:t>
        <a:bodyPr/>
        <a:lstStyle/>
        <a:p>
          <a:endParaRPr lang="ru-RU"/>
        </a:p>
      </dgm:t>
    </dgm:pt>
    <dgm:pt modelId="{CCC5992A-A0C5-45CD-911C-854876290975}">
      <dgm:prSet phldrT="[Текст]" phldr="0"/>
      <dgm:spPr/>
      <dgm:t>
        <a:bodyPr/>
        <a:lstStyle/>
        <a:p>
          <a:r>
            <a:rPr lang="ru-RU"/>
            <a:t>Приглашение участников</a:t>
          </a:r>
          <a:endParaRPr lang="ru-RU" dirty="0"/>
        </a:p>
      </dgm:t>
    </dgm:pt>
    <dgm:pt modelId="{9D242D4C-8243-4A47-8390-7EADDE82EB28}" type="parTrans" cxnId="{13D316C1-A776-45C1-A754-05F3997A62C6}">
      <dgm:prSet/>
      <dgm:spPr/>
      <dgm:t>
        <a:bodyPr/>
        <a:lstStyle/>
        <a:p>
          <a:endParaRPr lang="ru-RU"/>
        </a:p>
      </dgm:t>
    </dgm:pt>
    <dgm:pt modelId="{637AD141-6DF4-48F4-B59B-135675E5A0DE}" type="sibTrans" cxnId="{13D316C1-A776-45C1-A754-05F3997A62C6}">
      <dgm:prSet/>
      <dgm:spPr/>
      <dgm:t>
        <a:bodyPr/>
        <a:lstStyle/>
        <a:p>
          <a:endParaRPr lang="ru-RU"/>
        </a:p>
      </dgm:t>
    </dgm:pt>
    <dgm:pt modelId="{0A4D20ED-5040-4113-A253-6F042A66A21A}">
      <dgm:prSet phldrT="[Текст]" phldr="0"/>
      <dgm:spPr/>
      <dgm:t>
        <a:bodyPr/>
        <a:lstStyle/>
        <a:p>
          <a:r>
            <a:rPr lang="ru-RU"/>
            <a:t>Фиксация деятельности стажёров</a:t>
          </a:r>
          <a:endParaRPr lang="ru-RU" dirty="0"/>
        </a:p>
      </dgm:t>
    </dgm:pt>
    <dgm:pt modelId="{CBFD891D-02D3-4CB3-BF39-D0BBED7A78AA}" type="parTrans" cxnId="{C2D8C1D6-9C78-493A-9795-AFB59240EFAB}">
      <dgm:prSet/>
      <dgm:spPr/>
      <dgm:t>
        <a:bodyPr/>
        <a:lstStyle/>
        <a:p>
          <a:endParaRPr lang="ru-RU"/>
        </a:p>
      </dgm:t>
    </dgm:pt>
    <dgm:pt modelId="{3582067D-D868-4286-861A-2C9A63E618B4}" type="sibTrans" cxnId="{C2D8C1D6-9C78-493A-9795-AFB59240EFAB}">
      <dgm:prSet/>
      <dgm:spPr/>
      <dgm:t>
        <a:bodyPr/>
        <a:lstStyle/>
        <a:p>
          <a:endParaRPr lang="ru-RU"/>
        </a:p>
      </dgm:t>
    </dgm:pt>
    <dgm:pt modelId="{F14B0835-19AC-45D3-9525-CA4CAF014B7F}">
      <dgm:prSet phldrT="[Текст]" phldr="0"/>
      <dgm:spPr/>
      <dgm:t>
        <a:bodyPr/>
        <a:lstStyle/>
        <a:p>
          <a:r>
            <a:rPr lang="ru-RU"/>
            <a:t>Отчёт о проведении стажировки</a:t>
          </a:r>
          <a:endParaRPr lang="ru-RU" dirty="0"/>
        </a:p>
      </dgm:t>
    </dgm:pt>
    <dgm:pt modelId="{9FF7E6F5-DB6C-4D3A-B896-444115365A9B}" type="parTrans" cxnId="{FF68FE03-D7A6-4D24-BF20-29DCA891C739}">
      <dgm:prSet/>
      <dgm:spPr/>
      <dgm:t>
        <a:bodyPr/>
        <a:lstStyle/>
        <a:p>
          <a:endParaRPr lang="ru-RU"/>
        </a:p>
      </dgm:t>
    </dgm:pt>
    <dgm:pt modelId="{1C363A1B-8712-407D-BC05-44C2A6B35840}" type="sibTrans" cxnId="{FF68FE03-D7A6-4D24-BF20-29DCA891C739}">
      <dgm:prSet/>
      <dgm:spPr>
        <a:ln w="19050">
          <a:solidFill>
            <a:srgbClr val="1C3051"/>
          </a:solidFill>
        </a:ln>
      </dgm:spPr>
      <dgm:t>
        <a:bodyPr/>
        <a:lstStyle/>
        <a:p>
          <a:endParaRPr lang="ru-RU"/>
        </a:p>
      </dgm:t>
    </dgm:pt>
    <dgm:pt modelId="{4444F2C9-5B9A-4222-851C-139454AEAFC2}">
      <dgm:prSet phldrT="[Текст]" phldr="0"/>
      <dgm:spPr/>
      <dgm:t>
        <a:bodyPr/>
        <a:lstStyle/>
        <a:p>
          <a:r>
            <a:rPr lang="ru-RU"/>
            <a:t>Информационные сообщения</a:t>
          </a:r>
          <a:endParaRPr lang="ru-RU" dirty="0"/>
        </a:p>
      </dgm:t>
    </dgm:pt>
    <dgm:pt modelId="{69A0B921-AE73-489C-BADB-A8C7A7DDDE8C}" type="parTrans" cxnId="{E3349951-8AFA-470E-BDF9-03B2CA5FC409}">
      <dgm:prSet/>
      <dgm:spPr/>
      <dgm:t>
        <a:bodyPr/>
        <a:lstStyle/>
        <a:p>
          <a:endParaRPr lang="ru-RU"/>
        </a:p>
      </dgm:t>
    </dgm:pt>
    <dgm:pt modelId="{9134F2FF-96C8-43CF-9F4A-21084BD195C2}" type="sibTrans" cxnId="{E3349951-8AFA-470E-BDF9-03B2CA5FC409}">
      <dgm:prSet/>
      <dgm:spPr/>
      <dgm:t>
        <a:bodyPr/>
        <a:lstStyle/>
        <a:p>
          <a:endParaRPr lang="ru-RU"/>
        </a:p>
      </dgm:t>
    </dgm:pt>
    <dgm:pt modelId="{AB28E515-E488-4D31-8D3D-669EEBCA5EF6}">
      <dgm:prSet phldrT="[Текст]" phldr="0"/>
      <dgm:spPr/>
      <dgm:t>
        <a:bodyPr/>
        <a:lstStyle/>
        <a:p>
          <a:r>
            <a:rPr lang="ru-RU"/>
            <a:t>Фотографии</a:t>
          </a:r>
          <a:endParaRPr lang="ru-RU" dirty="0"/>
        </a:p>
      </dgm:t>
    </dgm:pt>
    <dgm:pt modelId="{B1A104A1-8277-46E8-A185-C414C29F8D69}" type="parTrans" cxnId="{A44E16C9-B422-4A9A-9343-0F47CA195B18}">
      <dgm:prSet/>
      <dgm:spPr/>
      <dgm:t>
        <a:bodyPr/>
        <a:lstStyle/>
        <a:p>
          <a:endParaRPr lang="ru-RU"/>
        </a:p>
      </dgm:t>
    </dgm:pt>
    <dgm:pt modelId="{D2DCEA2D-3D30-4E40-8BA5-07E89C8799E9}" type="sibTrans" cxnId="{A44E16C9-B422-4A9A-9343-0F47CA195B18}">
      <dgm:prSet/>
      <dgm:spPr/>
      <dgm:t>
        <a:bodyPr/>
        <a:lstStyle/>
        <a:p>
          <a:endParaRPr lang="ru-RU"/>
        </a:p>
      </dgm:t>
    </dgm:pt>
    <dgm:pt modelId="{CB94AB74-1E5D-4B06-B3A6-C1A8BD08A491}">
      <dgm:prSet phldrT="[Текст]" phldr="0"/>
      <dgm:spPr/>
      <dgm:t>
        <a:bodyPr/>
        <a:lstStyle/>
        <a:p>
          <a:r>
            <a:rPr lang="ru-RU" dirty="0"/>
            <a:t>Экспертиза материалов стажёров</a:t>
          </a:r>
        </a:p>
      </dgm:t>
    </dgm:pt>
    <dgm:pt modelId="{10C823C4-F3D7-4C63-99BC-66C5DE91E2FF}" type="parTrans" cxnId="{963E082B-A61C-4003-8F2C-0C1CABBA8E2E}">
      <dgm:prSet/>
      <dgm:spPr/>
      <dgm:t>
        <a:bodyPr/>
        <a:lstStyle/>
        <a:p>
          <a:endParaRPr lang="ru-RU"/>
        </a:p>
      </dgm:t>
    </dgm:pt>
    <dgm:pt modelId="{2ED30818-69E2-4CC5-B643-9F159D81EE84}" type="sibTrans" cxnId="{963E082B-A61C-4003-8F2C-0C1CABBA8E2E}">
      <dgm:prSet custT="1"/>
      <dgm:spPr>
        <a:noFill/>
        <a:ln w="19050" cap="flat" cmpd="sng" algn="ctr">
          <a:solidFill>
            <a:srgbClr val="1C3051"/>
          </a:solidFill>
          <a:prstDash val="solid"/>
          <a:miter lim="800000"/>
          <a:tailEnd type="arrow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gm:t>
    </dgm:pt>
    <dgm:pt modelId="{91CAE3E4-308F-4B50-BA69-45F47C916C06}">
      <dgm:prSet phldrT="[Текст]" phldr="0"/>
      <dgm:spPr/>
      <dgm:t>
        <a:bodyPr/>
        <a:lstStyle/>
        <a:p>
          <a:r>
            <a:rPr lang="ru-RU"/>
            <a:t>Заполнение экспертных листов</a:t>
          </a:r>
          <a:endParaRPr lang="ru-RU" dirty="0"/>
        </a:p>
      </dgm:t>
    </dgm:pt>
    <dgm:pt modelId="{C08BE268-FD90-4942-BA38-30A1DC1AE458}" type="parTrans" cxnId="{BE95AF47-3CEA-4653-9440-22F7686B6C32}">
      <dgm:prSet/>
      <dgm:spPr/>
      <dgm:t>
        <a:bodyPr/>
        <a:lstStyle/>
        <a:p>
          <a:endParaRPr lang="ru-RU"/>
        </a:p>
      </dgm:t>
    </dgm:pt>
    <dgm:pt modelId="{89E13CCB-E938-4142-87E0-E22173D0EFB1}" type="sibTrans" cxnId="{BE95AF47-3CEA-4653-9440-22F7686B6C32}">
      <dgm:prSet/>
      <dgm:spPr/>
      <dgm:t>
        <a:bodyPr/>
        <a:lstStyle/>
        <a:p>
          <a:endParaRPr lang="ru-RU"/>
        </a:p>
      </dgm:t>
    </dgm:pt>
    <dgm:pt modelId="{72673DC8-9701-4E93-9767-81072617728C}">
      <dgm:prSet phldrT="[Текст]" phldr="0"/>
      <dgm:spPr/>
      <dgm:t>
        <a:bodyPr/>
        <a:lstStyle/>
        <a:p>
          <a:r>
            <a:rPr lang="ru-RU" dirty="0"/>
            <a:t>Итоговый отчёт</a:t>
          </a:r>
        </a:p>
      </dgm:t>
    </dgm:pt>
    <dgm:pt modelId="{1C92841B-B133-4EF6-9B6B-7D4035B9F77E}" type="parTrans" cxnId="{E85757BB-D03F-4941-8EF7-D76099175B53}">
      <dgm:prSet/>
      <dgm:spPr/>
      <dgm:t>
        <a:bodyPr/>
        <a:lstStyle/>
        <a:p>
          <a:endParaRPr lang="ru-RU"/>
        </a:p>
      </dgm:t>
    </dgm:pt>
    <dgm:pt modelId="{C4FDEEB8-3065-43B2-AE9B-0FA62EC2665A}" type="sibTrans" cxnId="{E85757BB-D03F-4941-8EF7-D76099175B53}">
      <dgm:prSet/>
      <dgm:spPr/>
      <dgm:t>
        <a:bodyPr/>
        <a:lstStyle/>
        <a:p>
          <a:endParaRPr lang="ru-RU"/>
        </a:p>
      </dgm:t>
    </dgm:pt>
    <dgm:pt modelId="{745FF3C4-9578-4975-AD66-549735E876F7}" type="pres">
      <dgm:prSet presAssocID="{F2EC88CD-B7F9-4070-9659-F39239B0748D}" presName="Name0" presStyleCnt="0">
        <dgm:presLayoutVars>
          <dgm:dir/>
          <dgm:resizeHandles val="exact"/>
        </dgm:presLayoutVars>
      </dgm:prSet>
      <dgm:spPr/>
    </dgm:pt>
    <dgm:pt modelId="{75E66E07-C17A-4855-9584-8586BAE2894B}" type="pres">
      <dgm:prSet presAssocID="{9569CE00-7C13-4281-BEE2-97087A8E0209}" presName="node" presStyleLbl="node1" presStyleIdx="0" presStyleCnt="6">
        <dgm:presLayoutVars>
          <dgm:bulletEnabled val="1"/>
        </dgm:presLayoutVars>
      </dgm:prSet>
      <dgm:spPr/>
    </dgm:pt>
    <dgm:pt modelId="{52779B68-A140-480E-B5CB-1B04DBBD89BC}" type="pres">
      <dgm:prSet presAssocID="{93C2AB94-E4BA-4BC1-A812-4CA687447181}" presName="sibTrans" presStyleLbl="sibTrans1D1" presStyleIdx="0" presStyleCnt="5"/>
      <dgm:spPr/>
    </dgm:pt>
    <dgm:pt modelId="{7632C0ED-BCFB-4130-B747-B06C69DA3257}" type="pres">
      <dgm:prSet presAssocID="{93C2AB94-E4BA-4BC1-A812-4CA687447181}" presName="connectorText" presStyleLbl="sibTrans1D1" presStyleIdx="0" presStyleCnt="5"/>
      <dgm:spPr/>
    </dgm:pt>
    <dgm:pt modelId="{49F4DB7F-8215-4DD5-9621-75553560AB57}" type="pres">
      <dgm:prSet presAssocID="{EE82DAD3-32C3-4844-ACE2-EFD409531396}" presName="node" presStyleLbl="node1" presStyleIdx="1" presStyleCnt="6">
        <dgm:presLayoutVars>
          <dgm:bulletEnabled val="1"/>
        </dgm:presLayoutVars>
      </dgm:prSet>
      <dgm:spPr/>
    </dgm:pt>
    <dgm:pt modelId="{6CBA3663-4A65-4F6C-BDFE-C896200E45E6}" type="pres">
      <dgm:prSet presAssocID="{77E8E8F8-F620-4AC2-B860-A2D77027DB36}" presName="sibTrans" presStyleLbl="sibTrans1D1" presStyleIdx="1" presStyleCnt="5"/>
      <dgm:spPr/>
    </dgm:pt>
    <dgm:pt modelId="{1FBB1CDF-EB96-46E1-B4E9-822DCE0AA786}" type="pres">
      <dgm:prSet presAssocID="{77E8E8F8-F620-4AC2-B860-A2D77027DB36}" presName="connectorText" presStyleLbl="sibTrans1D1" presStyleIdx="1" presStyleCnt="5"/>
      <dgm:spPr/>
    </dgm:pt>
    <dgm:pt modelId="{B0224421-2DAF-470E-AA93-E2E4F000171A}" type="pres">
      <dgm:prSet presAssocID="{512D6469-F088-44A3-AD04-556017120862}" presName="node" presStyleLbl="node1" presStyleIdx="2" presStyleCnt="6">
        <dgm:presLayoutVars>
          <dgm:bulletEnabled val="1"/>
        </dgm:presLayoutVars>
      </dgm:prSet>
      <dgm:spPr/>
    </dgm:pt>
    <dgm:pt modelId="{16D06C31-94A7-40DB-8770-A4BF841C2B55}" type="pres">
      <dgm:prSet presAssocID="{DB8A6917-7607-4BE8-A824-A156F749144C}" presName="sibTrans" presStyleLbl="sibTrans1D1" presStyleIdx="2" presStyleCnt="5"/>
      <dgm:spPr/>
    </dgm:pt>
    <dgm:pt modelId="{2A0CBC8F-38C9-46D1-A26D-1D201A5558B3}" type="pres">
      <dgm:prSet presAssocID="{DB8A6917-7607-4BE8-A824-A156F749144C}" presName="connectorText" presStyleLbl="sibTrans1D1" presStyleIdx="2" presStyleCnt="5"/>
      <dgm:spPr/>
    </dgm:pt>
    <dgm:pt modelId="{66F3FE7A-D8D7-4604-B6D5-5418AAA2CD67}" type="pres">
      <dgm:prSet presAssocID="{F14B0835-19AC-45D3-9525-CA4CAF014B7F}" presName="node" presStyleLbl="node1" presStyleIdx="3" presStyleCnt="6">
        <dgm:presLayoutVars>
          <dgm:bulletEnabled val="1"/>
        </dgm:presLayoutVars>
      </dgm:prSet>
      <dgm:spPr/>
    </dgm:pt>
    <dgm:pt modelId="{66A4EF36-EA33-446A-87EA-18BD355AF0AF}" type="pres">
      <dgm:prSet presAssocID="{1C363A1B-8712-407D-BC05-44C2A6B35840}" presName="sibTrans" presStyleLbl="sibTrans1D1" presStyleIdx="3" presStyleCnt="5"/>
      <dgm:spPr/>
    </dgm:pt>
    <dgm:pt modelId="{77A5BEEE-348B-4385-BD61-15FCE0EECB14}" type="pres">
      <dgm:prSet presAssocID="{1C363A1B-8712-407D-BC05-44C2A6B35840}" presName="connectorText" presStyleLbl="sibTrans1D1" presStyleIdx="3" presStyleCnt="5"/>
      <dgm:spPr/>
    </dgm:pt>
    <dgm:pt modelId="{5E237681-7253-4CDC-A392-7AFB62822155}" type="pres">
      <dgm:prSet presAssocID="{CB94AB74-1E5D-4B06-B3A6-C1A8BD08A491}" presName="node" presStyleLbl="node1" presStyleIdx="4" presStyleCnt="6">
        <dgm:presLayoutVars>
          <dgm:bulletEnabled val="1"/>
        </dgm:presLayoutVars>
      </dgm:prSet>
      <dgm:spPr/>
    </dgm:pt>
    <dgm:pt modelId="{D3325C78-43BF-43F7-9A5C-335685D2E2C7}" type="pres">
      <dgm:prSet presAssocID="{2ED30818-69E2-4CC5-B643-9F159D81EE84}" presName="sibTrans" presStyleLbl="sibTrans1D1" presStyleIdx="4" presStyleCnt="5"/>
      <dgm:spPr>
        <a:xfrm>
          <a:off x="6390736" y="3468723"/>
          <a:ext cx="6279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7935" y="45720"/>
              </a:lnTo>
            </a:path>
          </a:pathLst>
        </a:custGeom>
      </dgm:spPr>
    </dgm:pt>
    <dgm:pt modelId="{E5316B61-01D6-48FA-957E-9AEBF2FA5A37}" type="pres">
      <dgm:prSet presAssocID="{2ED30818-69E2-4CC5-B643-9F159D81EE84}" presName="connectorText" presStyleLbl="sibTrans1D1" presStyleIdx="4" presStyleCnt="5"/>
      <dgm:spPr/>
    </dgm:pt>
    <dgm:pt modelId="{BF0E9EBE-B30E-483E-AF32-931A2DC68414}" type="pres">
      <dgm:prSet presAssocID="{72673DC8-9701-4E93-9767-81072617728C}" presName="node" presStyleLbl="node1" presStyleIdx="5" presStyleCnt="6">
        <dgm:presLayoutVars>
          <dgm:bulletEnabled val="1"/>
        </dgm:presLayoutVars>
      </dgm:prSet>
      <dgm:spPr/>
    </dgm:pt>
  </dgm:ptLst>
  <dgm:cxnLst>
    <dgm:cxn modelId="{FF68FE03-D7A6-4D24-BF20-29DCA891C739}" srcId="{F2EC88CD-B7F9-4070-9659-F39239B0748D}" destId="{F14B0835-19AC-45D3-9525-CA4CAF014B7F}" srcOrd="3" destOrd="0" parTransId="{9FF7E6F5-DB6C-4D3A-B896-444115365A9B}" sibTransId="{1C363A1B-8712-407D-BC05-44C2A6B35840}"/>
    <dgm:cxn modelId="{5E744D0B-13AB-413C-9753-A1B861DBDA45}" type="presOf" srcId="{2ED30818-69E2-4CC5-B643-9F159D81EE84}" destId="{D3325C78-43BF-43F7-9A5C-335685D2E2C7}" srcOrd="0" destOrd="0" presId="urn:microsoft.com/office/officeart/2005/8/layout/bProcess3"/>
    <dgm:cxn modelId="{0D29D612-BED5-431D-A568-3FC6906C96ED}" type="presOf" srcId="{512D6469-F088-44A3-AD04-556017120862}" destId="{B0224421-2DAF-470E-AA93-E2E4F000171A}" srcOrd="0" destOrd="0" presId="urn:microsoft.com/office/officeart/2005/8/layout/bProcess3"/>
    <dgm:cxn modelId="{55A88E15-75D5-45EB-85D2-CB3A5AD50A8D}" type="presOf" srcId="{F2EC88CD-B7F9-4070-9659-F39239B0748D}" destId="{745FF3C4-9578-4975-AD66-549735E876F7}" srcOrd="0" destOrd="0" presId="urn:microsoft.com/office/officeart/2005/8/layout/bProcess3"/>
    <dgm:cxn modelId="{55B05D16-98AF-46BE-8D39-14885A4BC704}" type="presOf" srcId="{77E8E8F8-F620-4AC2-B860-A2D77027DB36}" destId="{6CBA3663-4A65-4F6C-BDFE-C896200E45E6}" srcOrd="0" destOrd="0" presId="urn:microsoft.com/office/officeart/2005/8/layout/bProcess3"/>
    <dgm:cxn modelId="{BE6F8B22-F13D-4627-9A59-EB13EEEF2F78}" type="presOf" srcId="{4444F2C9-5B9A-4222-851C-139454AEAFC2}" destId="{66F3FE7A-D8D7-4604-B6D5-5418AAA2CD67}" srcOrd="0" destOrd="1" presId="urn:microsoft.com/office/officeart/2005/8/layout/bProcess3"/>
    <dgm:cxn modelId="{81195828-4877-4EE3-BC0F-7944E7508D39}" srcId="{F2EC88CD-B7F9-4070-9659-F39239B0748D}" destId="{512D6469-F088-44A3-AD04-556017120862}" srcOrd="2" destOrd="0" parTransId="{9BAE333E-1D9C-438F-A5D1-1A8E6B5E2DE5}" sibTransId="{DB8A6917-7607-4BE8-A824-A156F749144C}"/>
    <dgm:cxn modelId="{E57E0429-5D4E-4315-B6C5-05F272638716}" type="presOf" srcId="{CB94AB74-1E5D-4B06-B3A6-C1A8BD08A491}" destId="{5E237681-7253-4CDC-A392-7AFB62822155}" srcOrd="0" destOrd="0" presId="urn:microsoft.com/office/officeart/2005/8/layout/bProcess3"/>
    <dgm:cxn modelId="{963E082B-A61C-4003-8F2C-0C1CABBA8E2E}" srcId="{F2EC88CD-B7F9-4070-9659-F39239B0748D}" destId="{CB94AB74-1E5D-4B06-B3A6-C1A8BD08A491}" srcOrd="4" destOrd="0" parTransId="{10C823C4-F3D7-4C63-99BC-66C5DE91E2FF}" sibTransId="{2ED30818-69E2-4CC5-B643-9F159D81EE84}"/>
    <dgm:cxn modelId="{F5CEB92C-657B-4A1E-B0C9-0FD645ED4989}" type="presOf" srcId="{DB8A6917-7607-4BE8-A824-A156F749144C}" destId="{16D06C31-94A7-40DB-8770-A4BF841C2B55}" srcOrd="0" destOrd="0" presId="urn:microsoft.com/office/officeart/2005/8/layout/bProcess3"/>
    <dgm:cxn modelId="{CE5E9E3B-1B4F-4E7E-9158-C7D1E290E4C1}" type="presOf" srcId="{98BBD082-1FA1-49F2-874E-0B264428627E}" destId="{75E66E07-C17A-4855-9584-8586BAE2894B}" srcOrd="0" destOrd="1" presId="urn:microsoft.com/office/officeart/2005/8/layout/bProcess3"/>
    <dgm:cxn modelId="{12292B61-ABCF-40F5-A28B-262AE7136EEE}" type="presOf" srcId="{C6A222EB-D9D9-453A-B117-8831A73CFB05}" destId="{B0224421-2DAF-470E-AA93-E2E4F000171A}" srcOrd="0" destOrd="1" presId="urn:microsoft.com/office/officeart/2005/8/layout/bProcess3"/>
    <dgm:cxn modelId="{BE95AF47-3CEA-4653-9440-22F7686B6C32}" srcId="{CB94AB74-1E5D-4B06-B3A6-C1A8BD08A491}" destId="{91CAE3E4-308F-4B50-BA69-45F47C916C06}" srcOrd="0" destOrd="0" parTransId="{C08BE268-FD90-4942-BA38-30A1DC1AE458}" sibTransId="{89E13CCB-E938-4142-87E0-E22173D0EFB1}"/>
    <dgm:cxn modelId="{4C1C9B6F-2DE6-462F-B360-8611D5E5A0C6}" type="presOf" srcId="{C90EFDFD-9BD7-4B9E-BC8C-91D90879C846}" destId="{49F4DB7F-8215-4DD5-9621-75553560AB57}" srcOrd="0" destOrd="1" presId="urn:microsoft.com/office/officeart/2005/8/layout/bProcess3"/>
    <dgm:cxn modelId="{E3349951-8AFA-470E-BDF9-03B2CA5FC409}" srcId="{F14B0835-19AC-45D3-9525-CA4CAF014B7F}" destId="{4444F2C9-5B9A-4222-851C-139454AEAFC2}" srcOrd="0" destOrd="0" parTransId="{69A0B921-AE73-489C-BADB-A8C7A7DDDE8C}" sibTransId="{9134F2FF-96C8-43CF-9F4A-21084BD195C2}"/>
    <dgm:cxn modelId="{B51F7972-1FDC-4B16-9462-E5F9854C4D9A}" type="presOf" srcId="{F14B0835-19AC-45D3-9525-CA4CAF014B7F}" destId="{66F3FE7A-D8D7-4604-B6D5-5418AAA2CD67}" srcOrd="0" destOrd="0" presId="urn:microsoft.com/office/officeart/2005/8/layout/bProcess3"/>
    <dgm:cxn modelId="{24C08C78-7DB3-4CBF-8C73-340F40EB1502}" srcId="{F2EC88CD-B7F9-4070-9659-F39239B0748D}" destId="{EE82DAD3-32C3-4844-ACE2-EFD409531396}" srcOrd="1" destOrd="0" parTransId="{740678AA-3773-46D3-B5F4-ACCFE4097420}" sibTransId="{77E8E8F8-F620-4AC2-B860-A2D77027DB36}"/>
    <dgm:cxn modelId="{2CA17B80-CDD6-48E9-AE62-88FB1F2F8183}" type="presOf" srcId="{EE82DAD3-32C3-4844-ACE2-EFD409531396}" destId="{49F4DB7F-8215-4DD5-9621-75553560AB57}" srcOrd="0" destOrd="0" presId="urn:microsoft.com/office/officeart/2005/8/layout/bProcess3"/>
    <dgm:cxn modelId="{61D32283-59C9-49B0-9833-21EFA06537FD}" srcId="{512D6469-F088-44A3-AD04-556017120862}" destId="{C6A222EB-D9D9-453A-B117-8831A73CFB05}" srcOrd="0" destOrd="0" parTransId="{4E0B717B-BCD7-429E-9DF7-87EE0BCC6737}" sibTransId="{ABC09037-6170-4741-AE95-3715B80D4E87}"/>
    <dgm:cxn modelId="{A1335785-1A9B-4B5C-B588-9CE4B7BD4FA4}" type="presOf" srcId="{0A4D20ED-5040-4113-A253-6F042A66A21A}" destId="{B0224421-2DAF-470E-AA93-E2E4F000171A}" srcOrd="0" destOrd="2" presId="urn:microsoft.com/office/officeart/2005/8/layout/bProcess3"/>
    <dgm:cxn modelId="{BBDD328B-A8D0-4A3E-A6AF-98094385F973}" type="presOf" srcId="{72673DC8-9701-4E93-9767-81072617728C}" destId="{BF0E9EBE-B30E-483E-AF32-931A2DC68414}" srcOrd="0" destOrd="0" presId="urn:microsoft.com/office/officeart/2005/8/layout/bProcess3"/>
    <dgm:cxn modelId="{1693048E-8586-4830-9655-1DA12327AB6F}" type="presOf" srcId="{1C363A1B-8712-407D-BC05-44C2A6B35840}" destId="{66A4EF36-EA33-446A-87EA-18BD355AF0AF}" srcOrd="0" destOrd="0" presId="urn:microsoft.com/office/officeart/2005/8/layout/bProcess3"/>
    <dgm:cxn modelId="{15D9AE8E-6D1C-420F-9EF1-54F897B4F2FC}" type="presOf" srcId="{1C363A1B-8712-407D-BC05-44C2A6B35840}" destId="{77A5BEEE-348B-4385-BD61-15FCE0EECB14}" srcOrd="1" destOrd="0" presId="urn:microsoft.com/office/officeart/2005/8/layout/bProcess3"/>
    <dgm:cxn modelId="{A18D3098-C0CA-4087-82E2-4B2AD590346E}" type="presOf" srcId="{CCC5992A-A0C5-45CD-911C-854876290975}" destId="{49F4DB7F-8215-4DD5-9621-75553560AB57}" srcOrd="0" destOrd="3" presId="urn:microsoft.com/office/officeart/2005/8/layout/bProcess3"/>
    <dgm:cxn modelId="{FC1D1899-1735-405A-8F09-9B34CE88F389}" type="presOf" srcId="{77E8E8F8-F620-4AC2-B860-A2D77027DB36}" destId="{1FBB1CDF-EB96-46E1-B4E9-822DCE0AA786}" srcOrd="1" destOrd="0" presId="urn:microsoft.com/office/officeart/2005/8/layout/bProcess3"/>
    <dgm:cxn modelId="{0D249D9A-7C73-457A-9CCF-316410B04B68}" type="presOf" srcId="{B1322C58-DC6A-491B-BAD1-F2DD36F46EB6}" destId="{49F4DB7F-8215-4DD5-9621-75553560AB57}" srcOrd="0" destOrd="2" presId="urn:microsoft.com/office/officeart/2005/8/layout/bProcess3"/>
    <dgm:cxn modelId="{F039FCA9-550D-4162-91AB-A65191819ADA}" type="presOf" srcId="{2ED30818-69E2-4CC5-B643-9F159D81EE84}" destId="{E5316B61-01D6-48FA-957E-9AEBF2FA5A37}" srcOrd="1" destOrd="0" presId="urn:microsoft.com/office/officeart/2005/8/layout/bProcess3"/>
    <dgm:cxn modelId="{73CB56B2-2FB1-4609-B663-7C615C68C8A5}" type="presOf" srcId="{93C2AB94-E4BA-4BC1-A812-4CA687447181}" destId="{52779B68-A140-480E-B5CB-1B04DBBD89BC}" srcOrd="0" destOrd="0" presId="urn:microsoft.com/office/officeart/2005/8/layout/bProcess3"/>
    <dgm:cxn modelId="{6B9B00BA-5215-46DB-881F-A0C26E91BE21}" type="presOf" srcId="{93C2AB94-E4BA-4BC1-A812-4CA687447181}" destId="{7632C0ED-BCFB-4130-B747-B06C69DA3257}" srcOrd="1" destOrd="0" presId="urn:microsoft.com/office/officeart/2005/8/layout/bProcess3"/>
    <dgm:cxn modelId="{1114D8BA-6ECB-4823-9263-40D50D5C0530}" type="presOf" srcId="{DB8A6917-7607-4BE8-A824-A156F749144C}" destId="{2A0CBC8F-38C9-46D1-A26D-1D201A5558B3}" srcOrd="1" destOrd="0" presId="urn:microsoft.com/office/officeart/2005/8/layout/bProcess3"/>
    <dgm:cxn modelId="{E85757BB-D03F-4941-8EF7-D76099175B53}" srcId="{F2EC88CD-B7F9-4070-9659-F39239B0748D}" destId="{72673DC8-9701-4E93-9767-81072617728C}" srcOrd="5" destOrd="0" parTransId="{1C92841B-B133-4EF6-9B6B-7D4035B9F77E}" sibTransId="{C4FDEEB8-3065-43B2-AE9B-0FA62EC2665A}"/>
    <dgm:cxn modelId="{D1C6A4BC-D61B-470E-89CC-5826539980CD}" type="presOf" srcId="{9569CE00-7C13-4281-BEE2-97087A8E0209}" destId="{75E66E07-C17A-4855-9584-8586BAE2894B}" srcOrd="0" destOrd="0" presId="urn:microsoft.com/office/officeart/2005/8/layout/bProcess3"/>
    <dgm:cxn modelId="{44427DBD-4BEB-4682-83DE-0DAC8F107C31}" srcId="{9569CE00-7C13-4281-BEE2-97087A8E0209}" destId="{6EA9F28A-E9A4-4B4E-9B51-153B23AD18B2}" srcOrd="1" destOrd="0" parTransId="{41E0BCB8-DA34-4182-A6A1-EE23637AE64F}" sibTransId="{DF1C071C-4CCB-4DD0-B0F8-F4FEEB189F7C}"/>
    <dgm:cxn modelId="{13D316C1-A776-45C1-A754-05F3997A62C6}" srcId="{EE82DAD3-32C3-4844-ACE2-EFD409531396}" destId="{CCC5992A-A0C5-45CD-911C-854876290975}" srcOrd="2" destOrd="0" parTransId="{9D242D4C-8243-4A47-8390-7EADDE82EB28}" sibTransId="{637AD141-6DF4-48F4-B59B-135675E5A0DE}"/>
    <dgm:cxn modelId="{7FCF2AC2-81DF-4976-971F-BC42C107C721}" type="presOf" srcId="{91CAE3E4-308F-4B50-BA69-45F47C916C06}" destId="{5E237681-7253-4CDC-A392-7AFB62822155}" srcOrd="0" destOrd="1" presId="urn:microsoft.com/office/officeart/2005/8/layout/bProcess3"/>
    <dgm:cxn modelId="{A44E16C9-B422-4A9A-9343-0F47CA195B18}" srcId="{F14B0835-19AC-45D3-9525-CA4CAF014B7F}" destId="{AB28E515-E488-4D31-8D3D-669EEBCA5EF6}" srcOrd="1" destOrd="0" parTransId="{B1A104A1-8277-46E8-A185-C414C29F8D69}" sibTransId="{D2DCEA2D-3D30-4E40-8BA5-07E89C8799E9}"/>
    <dgm:cxn modelId="{B76275CE-326F-48EB-9C32-39447A8D1789}" type="presOf" srcId="{AB28E515-E488-4D31-8D3D-669EEBCA5EF6}" destId="{66F3FE7A-D8D7-4604-B6D5-5418AAA2CD67}" srcOrd="0" destOrd="2" presId="urn:microsoft.com/office/officeart/2005/8/layout/bProcess3"/>
    <dgm:cxn modelId="{C2D8C1D6-9C78-493A-9795-AFB59240EFAB}" srcId="{512D6469-F088-44A3-AD04-556017120862}" destId="{0A4D20ED-5040-4113-A253-6F042A66A21A}" srcOrd="1" destOrd="0" parTransId="{CBFD891D-02D3-4CB3-BF39-D0BBED7A78AA}" sibTransId="{3582067D-D868-4286-861A-2C9A63E618B4}"/>
    <dgm:cxn modelId="{E2CBABE4-5638-4A34-82FE-9775FF3BF4FF}" srcId="{EE82DAD3-32C3-4844-ACE2-EFD409531396}" destId="{C90EFDFD-9BD7-4B9E-BC8C-91D90879C846}" srcOrd="0" destOrd="0" parTransId="{3ABAAA33-30CD-4576-8F0C-6998BD2C5034}" sibTransId="{6EE80EF7-4DC4-4014-9F49-4AC7FE1235D5}"/>
    <dgm:cxn modelId="{A016EAE6-5AAC-4584-86AC-3A4168423DC5}" srcId="{F2EC88CD-B7F9-4070-9659-F39239B0748D}" destId="{9569CE00-7C13-4281-BEE2-97087A8E0209}" srcOrd="0" destOrd="0" parTransId="{4A5A5063-247F-481F-98CF-11413B4092C2}" sibTransId="{93C2AB94-E4BA-4BC1-A812-4CA687447181}"/>
    <dgm:cxn modelId="{E286F9E7-48F7-4D26-A9AB-913610CCE4F4}" srcId="{9569CE00-7C13-4281-BEE2-97087A8E0209}" destId="{98BBD082-1FA1-49F2-874E-0B264428627E}" srcOrd="0" destOrd="0" parTransId="{859F5247-1C98-4699-B20B-949B462F4FB5}" sibTransId="{857E9793-A173-4683-9EA6-AD5D391F34D0}"/>
    <dgm:cxn modelId="{D0D497EA-F3A4-4259-B3EC-4066FD8BEBC4}" type="presOf" srcId="{6EA9F28A-E9A4-4B4E-9B51-153B23AD18B2}" destId="{75E66E07-C17A-4855-9584-8586BAE2894B}" srcOrd="0" destOrd="2" presId="urn:microsoft.com/office/officeart/2005/8/layout/bProcess3"/>
    <dgm:cxn modelId="{4FE504F8-97D1-4C67-A3D7-8C4100BB30DB}" srcId="{EE82DAD3-32C3-4844-ACE2-EFD409531396}" destId="{B1322C58-DC6A-491B-BAD1-F2DD36F46EB6}" srcOrd="1" destOrd="0" parTransId="{06B882C4-4EE6-49C2-BBC6-3537645D6429}" sibTransId="{C7B92D38-5BF0-419E-9264-BA2B867F279D}"/>
    <dgm:cxn modelId="{27F9D13E-34F2-453B-8408-3B8884DF28FB}" type="presParOf" srcId="{745FF3C4-9578-4975-AD66-549735E876F7}" destId="{75E66E07-C17A-4855-9584-8586BAE2894B}" srcOrd="0" destOrd="0" presId="urn:microsoft.com/office/officeart/2005/8/layout/bProcess3"/>
    <dgm:cxn modelId="{C10AEB2A-E001-43BB-94D0-ECC0049BD6D2}" type="presParOf" srcId="{745FF3C4-9578-4975-AD66-549735E876F7}" destId="{52779B68-A140-480E-B5CB-1B04DBBD89BC}" srcOrd="1" destOrd="0" presId="urn:microsoft.com/office/officeart/2005/8/layout/bProcess3"/>
    <dgm:cxn modelId="{F79C4116-A975-49EF-BDE8-4F42343CD7F8}" type="presParOf" srcId="{52779B68-A140-480E-B5CB-1B04DBBD89BC}" destId="{7632C0ED-BCFB-4130-B747-B06C69DA3257}" srcOrd="0" destOrd="0" presId="urn:microsoft.com/office/officeart/2005/8/layout/bProcess3"/>
    <dgm:cxn modelId="{7AA04A7B-BA98-4199-A7D3-59D642D11ABD}" type="presParOf" srcId="{745FF3C4-9578-4975-AD66-549735E876F7}" destId="{49F4DB7F-8215-4DD5-9621-75553560AB57}" srcOrd="2" destOrd="0" presId="urn:microsoft.com/office/officeart/2005/8/layout/bProcess3"/>
    <dgm:cxn modelId="{969D962C-D595-41F9-AB02-223103631706}" type="presParOf" srcId="{745FF3C4-9578-4975-AD66-549735E876F7}" destId="{6CBA3663-4A65-4F6C-BDFE-C896200E45E6}" srcOrd="3" destOrd="0" presId="urn:microsoft.com/office/officeart/2005/8/layout/bProcess3"/>
    <dgm:cxn modelId="{175C1F7A-19F5-4A7A-8CF7-A81D0CBE5341}" type="presParOf" srcId="{6CBA3663-4A65-4F6C-BDFE-C896200E45E6}" destId="{1FBB1CDF-EB96-46E1-B4E9-822DCE0AA786}" srcOrd="0" destOrd="0" presId="urn:microsoft.com/office/officeart/2005/8/layout/bProcess3"/>
    <dgm:cxn modelId="{EF651777-8690-4DE7-98EE-14B1D06F1D70}" type="presParOf" srcId="{745FF3C4-9578-4975-AD66-549735E876F7}" destId="{B0224421-2DAF-470E-AA93-E2E4F000171A}" srcOrd="4" destOrd="0" presId="urn:microsoft.com/office/officeart/2005/8/layout/bProcess3"/>
    <dgm:cxn modelId="{AB0EB51E-46CA-4961-9E78-8D6390F650F5}" type="presParOf" srcId="{745FF3C4-9578-4975-AD66-549735E876F7}" destId="{16D06C31-94A7-40DB-8770-A4BF841C2B55}" srcOrd="5" destOrd="0" presId="urn:microsoft.com/office/officeart/2005/8/layout/bProcess3"/>
    <dgm:cxn modelId="{F8BA41EF-7FE0-42FD-A214-F887444DEF49}" type="presParOf" srcId="{16D06C31-94A7-40DB-8770-A4BF841C2B55}" destId="{2A0CBC8F-38C9-46D1-A26D-1D201A5558B3}" srcOrd="0" destOrd="0" presId="urn:microsoft.com/office/officeart/2005/8/layout/bProcess3"/>
    <dgm:cxn modelId="{CE5A0F78-5B48-46E1-9A88-CC6AC4CC30A5}" type="presParOf" srcId="{745FF3C4-9578-4975-AD66-549735E876F7}" destId="{66F3FE7A-D8D7-4604-B6D5-5418AAA2CD67}" srcOrd="6" destOrd="0" presId="urn:microsoft.com/office/officeart/2005/8/layout/bProcess3"/>
    <dgm:cxn modelId="{E6103A8F-1087-4794-8551-549CDA508914}" type="presParOf" srcId="{745FF3C4-9578-4975-AD66-549735E876F7}" destId="{66A4EF36-EA33-446A-87EA-18BD355AF0AF}" srcOrd="7" destOrd="0" presId="urn:microsoft.com/office/officeart/2005/8/layout/bProcess3"/>
    <dgm:cxn modelId="{ABC816DD-446E-4CEB-8430-9EBA7D365518}" type="presParOf" srcId="{66A4EF36-EA33-446A-87EA-18BD355AF0AF}" destId="{77A5BEEE-348B-4385-BD61-15FCE0EECB14}" srcOrd="0" destOrd="0" presId="urn:microsoft.com/office/officeart/2005/8/layout/bProcess3"/>
    <dgm:cxn modelId="{DD323382-7AF3-4C8C-A1A9-132C464B46B1}" type="presParOf" srcId="{745FF3C4-9578-4975-AD66-549735E876F7}" destId="{5E237681-7253-4CDC-A392-7AFB62822155}" srcOrd="8" destOrd="0" presId="urn:microsoft.com/office/officeart/2005/8/layout/bProcess3"/>
    <dgm:cxn modelId="{D6023120-6064-4A7C-8ECC-7DDC6C9A5E68}" type="presParOf" srcId="{745FF3C4-9578-4975-AD66-549735E876F7}" destId="{D3325C78-43BF-43F7-9A5C-335685D2E2C7}" srcOrd="9" destOrd="0" presId="urn:microsoft.com/office/officeart/2005/8/layout/bProcess3"/>
    <dgm:cxn modelId="{EE16C8AE-F033-4275-93F3-9A93F77DFAEA}" type="presParOf" srcId="{D3325C78-43BF-43F7-9A5C-335685D2E2C7}" destId="{E5316B61-01D6-48FA-957E-9AEBF2FA5A37}" srcOrd="0" destOrd="0" presId="urn:microsoft.com/office/officeart/2005/8/layout/bProcess3"/>
    <dgm:cxn modelId="{87FE5C82-2189-44F0-9547-E597B6407A50}" type="presParOf" srcId="{745FF3C4-9578-4975-AD66-549735E876F7}" destId="{BF0E9EBE-B30E-483E-AF32-931A2DC68414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779B68-A140-480E-B5CB-1B04DBBD89BC}">
      <dsp:nvSpPr>
        <dsp:cNvPr id="0" name=""/>
        <dsp:cNvSpPr/>
      </dsp:nvSpPr>
      <dsp:spPr>
        <a:xfrm>
          <a:off x="2869003" y="1092269"/>
          <a:ext cx="6279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7935" y="45720"/>
              </a:lnTo>
            </a:path>
          </a:pathLst>
        </a:custGeom>
        <a:noFill/>
        <a:ln w="19050" cap="flat" cmpd="sng" algn="ctr">
          <a:solidFill>
            <a:srgbClr val="1C305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166507" y="1134696"/>
        <a:ext cx="32926" cy="6585"/>
      </dsp:txXfrm>
    </dsp:sp>
    <dsp:sp modelId="{75E66E07-C17A-4855-9584-8586BAE2894B}">
      <dsp:nvSpPr>
        <dsp:cNvPr id="0" name=""/>
        <dsp:cNvSpPr/>
      </dsp:nvSpPr>
      <dsp:spPr>
        <a:xfrm>
          <a:off x="7606" y="279030"/>
          <a:ext cx="2863197" cy="17179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Планирование содержания стажировки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Программа стажировки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/>
            <a:t>Дорожная карта</a:t>
          </a:r>
          <a:endParaRPr lang="ru-RU" sz="1500" kern="1200" dirty="0"/>
        </a:p>
      </dsp:txBody>
      <dsp:txXfrm>
        <a:off x="7606" y="279030"/>
        <a:ext cx="2863197" cy="1717918"/>
      </dsp:txXfrm>
    </dsp:sp>
    <dsp:sp modelId="{6CBA3663-4A65-4F6C-BDFE-C896200E45E6}">
      <dsp:nvSpPr>
        <dsp:cNvPr id="0" name=""/>
        <dsp:cNvSpPr/>
      </dsp:nvSpPr>
      <dsp:spPr>
        <a:xfrm>
          <a:off x="6390736" y="1092269"/>
          <a:ext cx="6279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7935" y="45720"/>
              </a:lnTo>
            </a:path>
          </a:pathLst>
        </a:custGeom>
        <a:noFill/>
        <a:ln w="19050" cap="flat" cmpd="sng" algn="ctr">
          <a:solidFill>
            <a:srgbClr val="1C305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6688240" y="1134696"/>
        <a:ext cx="32926" cy="6585"/>
      </dsp:txXfrm>
    </dsp:sp>
    <dsp:sp modelId="{49F4DB7F-8215-4DD5-9621-75553560AB57}">
      <dsp:nvSpPr>
        <dsp:cNvPr id="0" name=""/>
        <dsp:cNvSpPr/>
      </dsp:nvSpPr>
      <dsp:spPr>
        <a:xfrm>
          <a:off x="3529338" y="279030"/>
          <a:ext cx="2863197" cy="17179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Анонс стажировки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Формирование анонса для участников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/>
            <a:t>Публикация анонса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/>
            <a:t>Приглашение участников</a:t>
          </a:r>
          <a:endParaRPr lang="ru-RU" sz="1500" kern="1200" dirty="0"/>
        </a:p>
      </dsp:txBody>
      <dsp:txXfrm>
        <a:off x="3529338" y="279030"/>
        <a:ext cx="2863197" cy="1717918"/>
      </dsp:txXfrm>
    </dsp:sp>
    <dsp:sp modelId="{16D06C31-94A7-40DB-8770-A4BF841C2B55}">
      <dsp:nvSpPr>
        <dsp:cNvPr id="0" name=""/>
        <dsp:cNvSpPr/>
      </dsp:nvSpPr>
      <dsp:spPr>
        <a:xfrm>
          <a:off x="1439204" y="1995148"/>
          <a:ext cx="7043465" cy="627935"/>
        </a:xfrm>
        <a:custGeom>
          <a:avLst/>
          <a:gdLst/>
          <a:ahLst/>
          <a:cxnLst/>
          <a:rect l="0" t="0" r="0" b="0"/>
          <a:pathLst>
            <a:path>
              <a:moveTo>
                <a:pt x="7043465" y="0"/>
              </a:moveTo>
              <a:lnTo>
                <a:pt x="7043465" y="331067"/>
              </a:lnTo>
              <a:lnTo>
                <a:pt x="0" y="331067"/>
              </a:lnTo>
              <a:lnTo>
                <a:pt x="0" y="627935"/>
              </a:lnTo>
            </a:path>
          </a:pathLst>
        </a:custGeom>
        <a:noFill/>
        <a:ln w="19050" cap="flat" cmpd="sng" algn="ctr">
          <a:solidFill>
            <a:srgbClr val="1C305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784082" y="2305823"/>
        <a:ext cx="353709" cy="6585"/>
      </dsp:txXfrm>
    </dsp:sp>
    <dsp:sp modelId="{B0224421-2DAF-470E-AA93-E2E4F000171A}">
      <dsp:nvSpPr>
        <dsp:cNvPr id="0" name=""/>
        <dsp:cNvSpPr/>
      </dsp:nvSpPr>
      <dsp:spPr>
        <a:xfrm>
          <a:off x="7051071" y="279030"/>
          <a:ext cx="2863197" cy="17179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Проведение стажировки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 dirty="0"/>
            <a:t>Практическая деятельность стажёров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/>
            <a:t>Фиксация деятельности стажёров</a:t>
          </a:r>
          <a:endParaRPr lang="ru-RU" sz="1500" kern="1200" dirty="0"/>
        </a:p>
      </dsp:txBody>
      <dsp:txXfrm>
        <a:off x="7051071" y="279030"/>
        <a:ext cx="2863197" cy="1717918"/>
      </dsp:txXfrm>
    </dsp:sp>
    <dsp:sp modelId="{66A4EF36-EA33-446A-87EA-18BD355AF0AF}">
      <dsp:nvSpPr>
        <dsp:cNvPr id="0" name=""/>
        <dsp:cNvSpPr/>
      </dsp:nvSpPr>
      <dsp:spPr>
        <a:xfrm>
          <a:off x="2869003" y="3468723"/>
          <a:ext cx="6279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7935" y="45720"/>
              </a:lnTo>
            </a:path>
          </a:pathLst>
        </a:custGeom>
        <a:noFill/>
        <a:ln w="19050" cap="flat" cmpd="sng" algn="ctr">
          <a:solidFill>
            <a:srgbClr val="1C305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3166507" y="3511150"/>
        <a:ext cx="32926" cy="6585"/>
      </dsp:txXfrm>
    </dsp:sp>
    <dsp:sp modelId="{66F3FE7A-D8D7-4604-B6D5-5418AAA2CD67}">
      <dsp:nvSpPr>
        <dsp:cNvPr id="0" name=""/>
        <dsp:cNvSpPr/>
      </dsp:nvSpPr>
      <dsp:spPr>
        <a:xfrm>
          <a:off x="7606" y="2655484"/>
          <a:ext cx="2863197" cy="17179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/>
            <a:t>Отчёт о проведении стажировки</a:t>
          </a:r>
          <a:endParaRPr lang="ru-RU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/>
            <a:t>Информационные сообщения</a:t>
          </a:r>
          <a:endParaRPr lang="ru-RU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/>
            <a:t>Фотографии</a:t>
          </a:r>
          <a:endParaRPr lang="ru-RU" sz="1500" kern="1200" dirty="0"/>
        </a:p>
      </dsp:txBody>
      <dsp:txXfrm>
        <a:off x="7606" y="2655484"/>
        <a:ext cx="2863197" cy="1717918"/>
      </dsp:txXfrm>
    </dsp:sp>
    <dsp:sp modelId="{D3325C78-43BF-43F7-9A5C-335685D2E2C7}">
      <dsp:nvSpPr>
        <dsp:cNvPr id="0" name=""/>
        <dsp:cNvSpPr/>
      </dsp:nvSpPr>
      <dsp:spPr>
        <a:xfrm>
          <a:off x="6390736" y="3468723"/>
          <a:ext cx="62793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27935" y="45720"/>
              </a:lnTo>
            </a:path>
          </a:pathLst>
        </a:custGeom>
        <a:noFill/>
        <a:ln w="19050" cap="flat" cmpd="sng" algn="ctr">
          <a:solidFill>
            <a:srgbClr val="1C3051"/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Calibri"/>
            <a:ea typeface="+mn-ea"/>
            <a:cs typeface="+mn-cs"/>
          </a:endParaRPr>
        </a:p>
      </dsp:txBody>
      <dsp:txXfrm>
        <a:off x="6688240" y="3511150"/>
        <a:ext cx="32926" cy="6585"/>
      </dsp:txXfrm>
    </dsp:sp>
    <dsp:sp modelId="{5E237681-7253-4CDC-A392-7AFB62822155}">
      <dsp:nvSpPr>
        <dsp:cNvPr id="0" name=""/>
        <dsp:cNvSpPr/>
      </dsp:nvSpPr>
      <dsp:spPr>
        <a:xfrm>
          <a:off x="3529338" y="2655484"/>
          <a:ext cx="2863197" cy="17179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Экспертиза материалов стажёров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500" kern="1200"/>
            <a:t>Заполнение экспертных листов</a:t>
          </a:r>
          <a:endParaRPr lang="ru-RU" sz="1500" kern="1200" dirty="0"/>
        </a:p>
      </dsp:txBody>
      <dsp:txXfrm>
        <a:off x="3529338" y="2655484"/>
        <a:ext cx="2863197" cy="1717918"/>
      </dsp:txXfrm>
    </dsp:sp>
    <dsp:sp modelId="{BF0E9EBE-B30E-483E-AF32-931A2DC68414}">
      <dsp:nvSpPr>
        <dsp:cNvPr id="0" name=""/>
        <dsp:cNvSpPr/>
      </dsp:nvSpPr>
      <dsp:spPr>
        <a:xfrm>
          <a:off x="7051071" y="2655484"/>
          <a:ext cx="2863197" cy="1717918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l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kern="1200" dirty="0"/>
            <a:t>Итоговый отчёт</a:t>
          </a:r>
        </a:p>
      </dsp:txBody>
      <dsp:txXfrm>
        <a:off x="7051071" y="2655484"/>
        <a:ext cx="2863197" cy="1717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569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9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227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4325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74396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666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744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262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1212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8091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5103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6416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187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89889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022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588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546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28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623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4112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50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7473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344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6F0B-EFA5-42E9-A775-011AFA926B06}" type="datetimeFigureOut">
              <a:rPr lang="ru-RU" smtClean="0"/>
              <a:pPr/>
              <a:t>10.10.2025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169C-1499-470F-A434-F98E1C5BD52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38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ppm.kuro-mo.ru/images/2025/09/08/01.09.2025_930-04_&#1086;&#1073;_&#1091;&#1090;&#1074;&#1077;&#1088;&#1078;&#1076;&#1077;&#1085;&#1080;&#1080;_&#1087;&#1077;&#1088;&#1077;&#1095;&#1085;&#1103;_&#1054;&#1054;_&#1048;&#1062;&#1054;&#1050;_2025_2026.pdf" TargetMode="External"/><Relationship Id="rId2" Type="http://schemas.openxmlformats.org/officeDocument/2006/relationships/hyperlink" Target="https://disk.yandex.ru/i/Ez3yVrE4UZXT6A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hyperlink" Target="https://disk.yandex.ru/d/yW1hwaNL09QVWQ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lck.ru/3PeuRo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7651" y="1710637"/>
            <a:ext cx="10616697" cy="17183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200" b="1" dirty="0">
                <a:solidFill>
                  <a:srgbClr val="373C59"/>
                </a:solidFill>
              </a:rPr>
              <a:t>Алгоритм работы РСП по направлению «Использование цифровых образовательных ресурсов в практике урока»: </a:t>
            </a:r>
            <a:br>
              <a:rPr lang="ru-RU" sz="3200" b="1" dirty="0">
                <a:solidFill>
                  <a:srgbClr val="373C59"/>
                </a:solidFill>
              </a:rPr>
            </a:br>
            <a:r>
              <a:rPr lang="ru-RU" sz="3200" b="1" dirty="0">
                <a:solidFill>
                  <a:srgbClr val="373C59"/>
                </a:solidFill>
              </a:rPr>
              <a:t>от планирования мероприятий до отчётов площадки</a:t>
            </a:r>
            <a:endParaRPr lang="ru-RU" sz="2000" b="1" dirty="0">
              <a:solidFill>
                <a:srgbClr val="373C59"/>
              </a:solidFill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43D427-CFD8-4C19-9549-4E5D6F10CB5E}"/>
              </a:ext>
            </a:extLst>
          </p:cNvPr>
          <p:cNvSpPr/>
          <p:nvPr/>
        </p:nvSpPr>
        <p:spPr>
          <a:xfrm>
            <a:off x="5067511" y="5418713"/>
            <a:ext cx="19078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10 октября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C73CFF-6CF0-1305-421F-B82B153CD6DA}"/>
              </a:ext>
            </a:extLst>
          </p:cNvPr>
          <p:cNvSpPr txBox="1"/>
          <p:nvPr/>
        </p:nvSpPr>
        <p:spPr>
          <a:xfrm>
            <a:off x="433044" y="4439477"/>
            <a:ext cx="51244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Смольняков Вячеслав Геннадьевич,</a:t>
            </a:r>
            <a:br>
              <a:rPr lang="ru-RU" sz="2000" b="1" dirty="0"/>
            </a:br>
            <a:r>
              <a:rPr lang="ru-RU" sz="2000" dirty="0"/>
              <a:t>тьютор ЦНППМПР (г. Ивантеевка) КУРО</a:t>
            </a:r>
          </a:p>
        </p:txBody>
      </p:sp>
    </p:spTree>
    <p:extLst>
      <p:ext uri="{BB962C8B-B14F-4D97-AF65-F5344CB8AC3E}">
        <p14:creationId xmlns:p14="http://schemas.microsoft.com/office/powerpoint/2010/main" val="810991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59FF4FD-66B5-49C4-A7C5-E575C3AEF7FB}"/>
              </a:ext>
            </a:extLst>
          </p:cNvPr>
          <p:cNvSpPr/>
          <p:nvPr/>
        </p:nvSpPr>
        <p:spPr>
          <a:xfrm>
            <a:off x="702902" y="1571303"/>
            <a:ext cx="877986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+mn-lt"/>
                <a:cs typeface="Calibri Light" panose="020F0302020204030204" pitchFamily="34" charset="0"/>
                <a:sym typeface="Calibri"/>
              </a:rPr>
              <a:t>Сроки проведения мониторинга </a:t>
            </a:r>
            <a:r>
              <a:rPr lang="ru-RU" sz="2000" dirty="0">
                <a:latin typeface="+mn-lt"/>
                <a:cs typeface="Calibri Light" panose="020F0302020204030204" pitchFamily="34" charset="0"/>
                <a:sym typeface="Calibri"/>
              </a:rPr>
              <a:t>с 29.09.2025 по 08.10.2025 </a:t>
            </a:r>
            <a:r>
              <a:rPr lang="en-US" sz="2000" dirty="0">
                <a:latin typeface="+mn-lt"/>
                <a:cs typeface="Calibri Light" panose="020F0302020204030204" pitchFamily="34" charset="0"/>
                <a:hlinkClick r:id="rId2"/>
              </a:rPr>
              <a:t>https://disk.yandex.ru/i/Ez3yVrE4UZXT6A</a:t>
            </a:r>
            <a:r>
              <a:rPr lang="ru-RU" sz="2000" dirty="0">
                <a:latin typeface="+mn-lt"/>
                <a:cs typeface="Calibri Light" panose="020F0302020204030204" pitchFamily="34" charset="0"/>
              </a:rPr>
              <a:t> </a:t>
            </a:r>
          </a:p>
          <a:p>
            <a:endParaRPr lang="ru-RU" sz="2000" dirty="0">
              <a:latin typeface="+mn-lt"/>
              <a:cs typeface="Calibri Light" panose="020F0302020204030204" pitchFamily="34" charset="0"/>
              <a:sym typeface="Calibri"/>
            </a:endParaRPr>
          </a:p>
          <a:p>
            <a:r>
              <a:rPr lang="ru-RU" sz="2000" b="1" dirty="0">
                <a:latin typeface="+mn-lt"/>
                <a:cs typeface="Calibri Light" panose="020F0302020204030204" pitchFamily="34" charset="0"/>
                <a:sym typeface="Calibri"/>
              </a:rPr>
              <a:t>Подраздел </a:t>
            </a:r>
            <a:r>
              <a:rPr lang="ru-RU" sz="2000" dirty="0">
                <a:latin typeface="+mn-lt"/>
                <a:cs typeface="Calibri Light" panose="020F0302020204030204" pitchFamily="34" charset="0"/>
                <a:sym typeface="Calibri"/>
              </a:rPr>
              <a:t>Инновационная деятельность</a:t>
            </a:r>
          </a:p>
          <a:p>
            <a:r>
              <a:rPr lang="ru-RU" sz="2000" b="1" dirty="0">
                <a:latin typeface="+mn-lt"/>
                <a:cs typeface="Calibri Light" panose="020F0302020204030204" pitchFamily="34" charset="0"/>
                <a:sym typeface="Calibri"/>
              </a:rPr>
              <a:t>Активная тема </a:t>
            </a:r>
            <a:r>
              <a:rPr lang="ru-RU" sz="2000" dirty="0">
                <a:latin typeface="+mn-lt"/>
                <a:cs typeface="Calibri Light" panose="020F0302020204030204" pitchFamily="34" charset="0"/>
                <a:sym typeface="Calibri"/>
              </a:rPr>
              <a:t>«Использование цифрового образовательного контента»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85316F2-F2EE-48FD-A180-43B33B8F69F1}"/>
              </a:ext>
            </a:extLst>
          </p:cNvPr>
          <p:cNvSpPr/>
          <p:nvPr/>
        </p:nvSpPr>
        <p:spPr>
          <a:xfrm>
            <a:off x="3048000" y="54265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Мониторинг сайтов</a:t>
            </a:r>
          </a:p>
        </p:txBody>
      </p:sp>
      <p:sp>
        <p:nvSpPr>
          <p:cNvPr id="8" name="Прямоугольник 7">
            <a:hlinkClick r:id="rId3"/>
            <a:extLst>
              <a:ext uri="{FF2B5EF4-FFF2-40B4-BE49-F238E27FC236}">
                <a16:creationId xmlns:a16="http://schemas.microsoft.com/office/drawing/2014/main" id="{5C51A2A6-BD25-4CDE-8ED2-937356FA8B7E}"/>
              </a:ext>
            </a:extLst>
          </p:cNvPr>
          <p:cNvSpPr/>
          <p:nvPr/>
        </p:nvSpPr>
        <p:spPr>
          <a:xfrm>
            <a:off x="702902" y="3781839"/>
            <a:ext cx="10663793" cy="2015936"/>
          </a:xfrm>
          <a:prstGeom prst="rect">
            <a:avLst/>
          </a:prstGeom>
          <a:ln>
            <a:solidFill>
              <a:srgbClr val="E1593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Clr>
                <a:srgbClr val="E8573B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latin typeface="+mn-lt"/>
                <a:cs typeface="Calibri Light" panose="020F0302020204030204" pitchFamily="34" charset="0"/>
              </a:rPr>
              <a:t>Приказ КУРО «Об утверждении перечня образовательных организаций Московской области, участвующих в реализации регионального проекта «Использование цифрового образовательного контента» в 2025-2026 учебном году» от 01.09.2025 № 930-04 </a:t>
            </a:r>
            <a:r>
              <a:rPr lang="ru-RU" sz="2000" dirty="0">
                <a:hlinkClick r:id="rId3"/>
              </a:rPr>
              <a:t>https://cppm.kuro-mo.ru/images/2025/09/08/01.09.2025_930-04_об_утверждении_перечня_ОО_ИЦОК_2025_2026.pdf</a:t>
            </a:r>
            <a:endParaRPr lang="ru-RU" sz="2000" dirty="0">
              <a:latin typeface="+mn-lt"/>
              <a:cs typeface="Calibri Light" panose="020F0302020204030204" pitchFamily="34" charset="0"/>
            </a:endParaRPr>
          </a:p>
          <a:p>
            <a:pPr marL="342900" indent="-342900">
              <a:spcBef>
                <a:spcPts val="600"/>
              </a:spcBef>
              <a:buClr>
                <a:srgbClr val="E8573B"/>
              </a:buClr>
              <a:buFont typeface="Arial" panose="020B0604020202020204" pitchFamily="34" charset="0"/>
              <a:buChar char="•"/>
            </a:pPr>
            <a:r>
              <a:rPr lang="ru-RU" sz="2000" dirty="0">
                <a:latin typeface="+mn-lt"/>
                <a:cs typeface="Calibri Light" panose="020F0302020204030204" pitchFamily="34" charset="0"/>
              </a:rPr>
              <a:t>Шаблон приказа ОО и дорожная карта </a:t>
            </a:r>
            <a:r>
              <a:rPr lang="ru-RU" sz="2000" dirty="0">
                <a:hlinkClick r:id="rId4"/>
              </a:rPr>
              <a:t>https://disk.yandex.ru/d/yW1hwaNL09QVWQ</a:t>
            </a:r>
            <a:r>
              <a:rPr lang="ru-RU" sz="2000" dirty="0"/>
              <a:t> </a:t>
            </a:r>
            <a:endParaRPr lang="ru-RU" sz="2000" dirty="0">
              <a:latin typeface="+mn-lt"/>
              <a:cs typeface="Calibri Light" panose="020F030202020403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E71628-2BA8-4BB3-9ED3-4793B2C316A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2766" y="1318590"/>
            <a:ext cx="1883929" cy="188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10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D4505-54E4-20DB-3151-236714BB6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37CEB16-56A9-3DF0-CE63-B3884DFA0B11}"/>
              </a:ext>
            </a:extLst>
          </p:cNvPr>
          <p:cNvSpPr/>
          <p:nvPr/>
        </p:nvSpPr>
        <p:spPr>
          <a:xfrm>
            <a:off x="3048000" y="54265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Мониторинг сайтов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2AF0660-E780-C91C-E41E-140F81BC31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3686994"/>
              </p:ext>
            </p:extLst>
          </p:nvPr>
        </p:nvGraphicFramePr>
        <p:xfrm>
          <a:off x="262379" y="3361491"/>
          <a:ext cx="5571241" cy="2494280"/>
        </p:xfrm>
        <a:graphic>
          <a:graphicData uri="http://schemas.openxmlformats.org/drawingml/2006/table">
            <a:tbl>
              <a:tblPr firstRow="1" bandRow="1">
                <a:tableStyleId>{68D230F3-CF80-4859-8CE7-A43EE81993B5}</a:tableStyleId>
              </a:tblPr>
              <a:tblGrid>
                <a:gridCol w="5571241">
                  <a:extLst>
                    <a:ext uri="{9D8B030D-6E8A-4147-A177-3AD203B41FA5}">
                      <a16:colId xmlns:a16="http://schemas.microsoft.com/office/drawing/2014/main" val="1945525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Раздел заполнен полностью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711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СОШ «Гимназия №1 им. Героя Российской Федерации А. В. Баландина» (Балашиха)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722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Лицей №4 (Красногорск)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76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МОУ СОШ №4 (Орехово-Зуево)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084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СОШ №4 (Шатура)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793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Щёлковский лицей №7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392447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658D332-ABAB-534A-E5FB-C5376D887F3A}"/>
              </a:ext>
            </a:extLst>
          </p:cNvPr>
          <p:cNvSpPr txBox="1"/>
          <p:nvPr/>
        </p:nvSpPr>
        <p:spPr>
          <a:xfrm>
            <a:off x="586328" y="1336932"/>
            <a:ext cx="512445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Полное заполнение раздела: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3 документа по проекту ИЦОК (приказ КУРО от 01.09.2025 №930-04, приказ ОО, дорожная карта проекта)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/>
              <a:t>Другие документы РСП по чек-листу</a:t>
            </a: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C15B2477-86DF-9659-EBA1-F4C70BFF6A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3885527"/>
              </p:ext>
            </p:extLst>
          </p:nvPr>
        </p:nvGraphicFramePr>
        <p:xfrm>
          <a:off x="6172985" y="1235784"/>
          <a:ext cx="5942029" cy="333756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5942029">
                  <a:extLst>
                    <a:ext uri="{9D8B030D-6E8A-4147-A177-3AD203B41FA5}">
                      <a16:colId xmlns:a16="http://schemas.microsoft.com/office/drawing/2014/main" val="1945525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Раздел заполнен частично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711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«Салтыковская гимназия» (Балашиха)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17222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МАОУ СОШ №2 с УИОП им. Н.А. Тимофеева (Бронницы)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84761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МОУ «Москворецкая гимназия» (Воскресенск)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87936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МАОУ СОШ №7 «Домодедово»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3924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МАОУ Гимназия №9 (Королёв)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5741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СОШ №4 с УИОП им. Г. К. Жукова (Краснознаменск)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8704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«Образовательный комплекс №3» (Пушкино)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56946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МБОУ СОШ №1 (Шатура)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4107126"/>
                  </a:ext>
                </a:extLst>
              </a:tr>
            </a:tbl>
          </a:graphicData>
        </a:graphic>
      </p:graphicFrame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E8FB75D4-D96F-0C20-942C-4B75D6942C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607422"/>
              </p:ext>
            </p:extLst>
          </p:nvPr>
        </p:nvGraphicFramePr>
        <p:xfrm>
          <a:off x="6172984" y="4743251"/>
          <a:ext cx="5942029" cy="111252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5942029">
                  <a:extLst>
                    <a:ext uri="{9D8B030D-6E8A-4147-A177-3AD203B41FA5}">
                      <a16:colId xmlns:a16="http://schemas.microsoft.com/office/drawing/2014/main" val="194552562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Раздел не заполнен вообще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711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/>
                        <a:t>МАОУ ОК «Вертикаль» (Домодедово)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6126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МБОУ СОШ «Гармония» (Можайск)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266974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8001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3183-A811-68FE-D68D-054A0F2A2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B11735D-FA8A-AB62-C039-A3EB9B5B1A11}"/>
              </a:ext>
            </a:extLst>
          </p:cNvPr>
          <p:cNvSpPr/>
          <p:nvPr/>
        </p:nvSpPr>
        <p:spPr>
          <a:xfrm>
            <a:off x="3048000" y="54265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Мониторинг сайтов (чек-лист)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FCEC0DA-B63B-C6BD-EA7F-3178CD3D3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196" y="1300898"/>
            <a:ext cx="5633607" cy="53645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22918B2E-1D0E-61C2-FA80-0DEF27933C1C}"/>
              </a:ext>
            </a:extLst>
          </p:cNvPr>
          <p:cNvSpPr/>
          <p:nvPr/>
        </p:nvSpPr>
        <p:spPr>
          <a:xfrm>
            <a:off x="471340" y="4958499"/>
            <a:ext cx="3289955" cy="697583"/>
          </a:xfrm>
          <a:prstGeom prst="roundRect">
            <a:avLst/>
          </a:prstGeom>
          <a:noFill/>
          <a:ln w="28575">
            <a:solidFill>
              <a:srgbClr val="E857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: вправо с вырезом 4">
            <a:extLst>
              <a:ext uri="{FF2B5EF4-FFF2-40B4-BE49-F238E27FC236}">
                <a16:creationId xmlns:a16="http://schemas.microsoft.com/office/drawing/2014/main" id="{14A5683C-5F46-7406-7011-6D2B7A5A2815}"/>
              </a:ext>
            </a:extLst>
          </p:cNvPr>
          <p:cNvSpPr/>
          <p:nvPr/>
        </p:nvSpPr>
        <p:spPr>
          <a:xfrm>
            <a:off x="3916598" y="5097543"/>
            <a:ext cx="3120272" cy="419494"/>
          </a:xfrm>
          <a:prstGeom prst="notchedRightArrow">
            <a:avLst/>
          </a:prstGeom>
          <a:solidFill>
            <a:srgbClr val="E857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2E0046-ABF3-1959-F45D-EB966F76AAF6}"/>
              </a:ext>
            </a:extLst>
          </p:cNvPr>
          <p:cNvSpPr txBox="1"/>
          <p:nvPr/>
        </p:nvSpPr>
        <p:spPr>
          <a:xfrm>
            <a:off x="7285643" y="5116927"/>
            <a:ext cx="371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Как участники проекта ИЦОК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1E2C62D1-3FD0-D812-5594-65E25049DE0C}"/>
              </a:ext>
            </a:extLst>
          </p:cNvPr>
          <p:cNvSpPr/>
          <p:nvPr/>
        </p:nvSpPr>
        <p:spPr>
          <a:xfrm>
            <a:off x="471340" y="3080208"/>
            <a:ext cx="3289955" cy="1293829"/>
          </a:xfrm>
          <a:prstGeom prst="roundRect">
            <a:avLst/>
          </a:prstGeom>
          <a:noFill/>
          <a:ln w="28575">
            <a:solidFill>
              <a:srgbClr val="E8573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: вправо с вырезом 8">
            <a:extLst>
              <a:ext uri="{FF2B5EF4-FFF2-40B4-BE49-F238E27FC236}">
                <a16:creationId xmlns:a16="http://schemas.microsoft.com/office/drawing/2014/main" id="{B6BBA948-8399-44ED-1968-E2A851926444}"/>
              </a:ext>
            </a:extLst>
          </p:cNvPr>
          <p:cNvSpPr/>
          <p:nvPr/>
        </p:nvSpPr>
        <p:spPr>
          <a:xfrm>
            <a:off x="3916598" y="3429000"/>
            <a:ext cx="3120272" cy="419494"/>
          </a:xfrm>
          <a:prstGeom prst="notchedRightArrow">
            <a:avLst/>
          </a:prstGeom>
          <a:solidFill>
            <a:srgbClr val="E8573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EA160F-A1C4-4CBE-4881-AAF73FBEAC6E}"/>
              </a:ext>
            </a:extLst>
          </p:cNvPr>
          <p:cNvSpPr txBox="1"/>
          <p:nvPr/>
        </p:nvSpPr>
        <p:spPr>
          <a:xfrm>
            <a:off x="7285643" y="3429000"/>
            <a:ext cx="37167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Из программы РСП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61ECEE4-7CC8-9D47-2537-523876C2857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25" t="35537" r="18770" b="23997"/>
          <a:stretch/>
        </p:blipFill>
        <p:spPr>
          <a:xfrm>
            <a:off x="6798387" y="1210455"/>
            <a:ext cx="1548263" cy="19389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D7B3A02-3A42-A8BD-E11D-CE05F79235C8}"/>
              </a:ext>
            </a:extLst>
          </p:cNvPr>
          <p:cNvSpPr txBox="1"/>
          <p:nvPr/>
        </p:nvSpPr>
        <p:spPr>
          <a:xfrm>
            <a:off x="8558262" y="1340963"/>
            <a:ext cx="287645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Чек-лист направлялся</a:t>
            </a:r>
            <a:br>
              <a:rPr lang="ru-RU" sz="2000" dirty="0"/>
            </a:br>
            <a:r>
              <a:rPr lang="ru-RU" sz="2000" dirty="0"/>
              <a:t>в сетевое сообщество</a:t>
            </a:r>
            <a:br>
              <a:rPr lang="ru-RU" sz="2000" dirty="0"/>
            </a:br>
            <a:r>
              <a:rPr lang="ru-RU" sz="2000" dirty="0"/>
              <a:t>РСП ИЦОР</a:t>
            </a:r>
          </a:p>
          <a:p>
            <a:r>
              <a:rPr lang="ru-RU" sz="2000" dirty="0"/>
              <a:t>24.09.2025</a:t>
            </a:r>
          </a:p>
        </p:txBody>
      </p:sp>
    </p:spTree>
    <p:extLst>
      <p:ext uri="{BB962C8B-B14F-4D97-AF65-F5344CB8AC3E}">
        <p14:creationId xmlns:p14="http://schemas.microsoft.com/office/powerpoint/2010/main" val="4216531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799D7-908E-DD59-DEB9-6DA66400E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1A8D7B-D498-9A56-DC1D-DD34FA05B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2217"/>
            <a:ext cx="10515600" cy="997527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1D3152"/>
                </a:solidFill>
                <a:cs typeface="Calibri"/>
                <a:sym typeface="Helvetica Neue"/>
              </a:rPr>
              <a:t>По всем вопросам обращайтесь (до 15.00 лучше пишите):</a:t>
            </a:r>
          </a:p>
        </p:txBody>
      </p:sp>
      <p:pic>
        <p:nvPicPr>
          <p:cNvPr id="7" name="Рисунок 6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8D4DCA9C-278F-C27D-8EE5-E19FCC9D0B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805" y="2146657"/>
            <a:ext cx="1080000" cy="10800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7C3E9590-971D-3D58-2570-7C6D8E7C76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990" y="2119744"/>
            <a:ext cx="1080000" cy="1080000"/>
          </a:xfrm>
          <a:prstGeom prst="rect">
            <a:avLst/>
          </a:prstGeom>
        </p:spPr>
      </p:pic>
      <p:pic>
        <p:nvPicPr>
          <p:cNvPr id="15" name="Рисунок 14" descr="Изображение выглядит как черный, темнота&#10;&#10;Автоматически созданное описание">
            <a:extLst>
              <a:ext uri="{FF2B5EF4-FFF2-40B4-BE49-F238E27FC236}">
                <a16:creationId xmlns:a16="http://schemas.microsoft.com/office/drawing/2014/main" id="{81226B03-1957-0EE8-1368-56959FEEFA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073" y="2119744"/>
            <a:ext cx="1080000" cy="108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EAF7E34-54C4-ED11-1D97-3156905EC8CB}"/>
              </a:ext>
            </a:extLst>
          </p:cNvPr>
          <p:cNvSpPr txBox="1"/>
          <p:nvPr/>
        </p:nvSpPr>
        <p:spPr>
          <a:xfrm>
            <a:off x="808630" y="3542801"/>
            <a:ext cx="286488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Смольняков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Вячеслав</a:t>
            </a:r>
          </a:p>
          <a:p>
            <a:pPr algn="ctr"/>
            <a:r>
              <a:rPr lang="ru-RU" sz="2400" b="1" dirty="0">
                <a:solidFill>
                  <a:schemeClr val="tx1"/>
                </a:solidFill>
              </a:rPr>
              <a:t>Геннадьевич,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</a:rPr>
              <a:t>тьютор ЦНППМПР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(г. Ивантеевка) КУРО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E46BB7-A3F4-8BD8-9D9F-2C6E83AF5A39}"/>
              </a:ext>
            </a:extLst>
          </p:cNvPr>
          <p:cNvSpPr txBox="1"/>
          <p:nvPr/>
        </p:nvSpPr>
        <p:spPr>
          <a:xfrm>
            <a:off x="3752188" y="3662330"/>
            <a:ext cx="23936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</a:rPr>
              <a:t>+7(926)469-73-16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en-US" sz="2400" b="1" dirty="0">
                <a:solidFill>
                  <a:schemeClr val="tx1"/>
                </a:solidFill>
              </a:rPr>
              <a:t>@vsmolnyakov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B36BCF-5958-F9B5-34D2-749BCF121C34}"/>
              </a:ext>
            </a:extLst>
          </p:cNvPr>
          <p:cNvSpPr txBox="1"/>
          <p:nvPr/>
        </p:nvSpPr>
        <p:spPr>
          <a:xfrm>
            <a:off x="6224463" y="3866362"/>
            <a:ext cx="3223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vsmolnyakov@yandex.ru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6A40885-EA95-1137-466C-17B1475DF146}"/>
              </a:ext>
            </a:extLst>
          </p:cNvPr>
          <p:cNvSpPr txBox="1"/>
          <p:nvPr/>
        </p:nvSpPr>
        <p:spPr>
          <a:xfrm>
            <a:off x="4633852" y="4897018"/>
            <a:ext cx="63979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E8573B"/>
                </a:solidFill>
              </a:rPr>
              <a:t>Желаю успехов в работе площадок!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801DFB6-ACF3-44B0-9006-92AA37068D1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225" t="35537" r="18770" b="23997"/>
          <a:stretch/>
        </p:blipFill>
        <p:spPr>
          <a:xfrm>
            <a:off x="9805537" y="2146657"/>
            <a:ext cx="1548263" cy="193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53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512" y="1871047"/>
            <a:ext cx="11594968" cy="2785794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3600" b="1" dirty="0"/>
              <a:t>Региональная </a:t>
            </a:r>
            <a:r>
              <a:rPr lang="ru-RU" sz="3600" b="1" dirty="0" err="1"/>
              <a:t>стажировочная</a:t>
            </a:r>
            <a:r>
              <a:rPr lang="ru-RU" sz="3600" b="1" dirty="0"/>
              <a:t> площадка </a:t>
            </a:r>
            <a:br>
              <a:rPr lang="ru-RU" sz="3600" b="1" dirty="0"/>
            </a:br>
            <a:r>
              <a:rPr lang="ru-RU" sz="3600" b="1" dirty="0"/>
              <a:t>«Использование цифрового образовательного контента»</a:t>
            </a:r>
            <a:br>
              <a:rPr lang="ru-RU" sz="3600" b="1" dirty="0"/>
            </a:br>
            <a:r>
              <a:rPr lang="ru-RU" sz="3600" b="1" dirty="0"/>
              <a:t>МБОУ Щёлковского лицея №7 ГОЩ</a:t>
            </a:r>
            <a:br>
              <a:rPr lang="ru-RU" sz="3600" b="1" dirty="0"/>
            </a:br>
            <a:r>
              <a:rPr lang="ru-RU" sz="3600" b="1" dirty="0"/>
              <a:t>06.10.2025 – 10.10.2025</a:t>
            </a:r>
            <a:endParaRPr lang="ru-RU" sz="3600" b="1" dirty="0">
              <a:solidFill>
                <a:srgbClr val="373C59"/>
              </a:solidFill>
            </a:endParaRPr>
          </a:p>
        </p:txBody>
      </p:sp>
      <p:sp>
        <p:nvSpPr>
          <p:cNvPr id="3" name="Shape 56">
            <a:extLst>
              <a:ext uri="{FF2B5EF4-FFF2-40B4-BE49-F238E27FC236}">
                <a16:creationId xmlns:a16="http://schemas.microsoft.com/office/drawing/2014/main" id="{3DE6E1B8-9ADB-4DB5-888A-D09C198EBFDC}"/>
              </a:ext>
            </a:extLst>
          </p:cNvPr>
          <p:cNvSpPr/>
          <p:nvPr/>
        </p:nvSpPr>
        <p:spPr>
          <a:xfrm>
            <a:off x="883736" y="5351651"/>
            <a:ext cx="10616697" cy="3416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400" b="1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/>
            </a:pPr>
            <a:r>
              <a:rPr kumimoji="0" lang="ru-RU" sz="180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Calibri"/>
                <a:sym typeface="Calibri"/>
              </a:rPr>
              <a:t>Спикер: Прядко Анна Николаевна, заместитель директора по УВР, МБОУ Щёлковский лицей №7 ГОЩ</a:t>
            </a:r>
            <a:r>
              <a:rPr kumimoji="0" lang="ru-RU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Calibri"/>
                <a:sym typeface="Calibri"/>
              </a:rPr>
              <a:t> </a:t>
            </a: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29794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5B18072-1658-4865-B20F-B5C1DAF5E8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929" y="1235729"/>
            <a:ext cx="9870142" cy="5467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48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2DEAFB41-B405-4DE8-ABAB-3ED9594301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916" y="1160662"/>
            <a:ext cx="2143439" cy="464230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6C60ABB-C1A7-42CB-81A9-641ECA5EB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134" y="1160662"/>
            <a:ext cx="4725936" cy="4536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4312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8790C33-3509-447C-96BA-2B9B6AE98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9753"/>
            <a:ext cx="10515600" cy="4857210"/>
          </a:xfrm>
        </p:spPr>
        <p:txBody>
          <a:bodyPr/>
          <a:lstStyle/>
          <a:p>
            <a:r>
              <a:rPr lang="ru-RU" b="1" dirty="0"/>
              <a:t>Дата проведения:</a:t>
            </a:r>
            <a:r>
              <a:rPr lang="ru-RU" dirty="0"/>
              <a:t> 06.10.2025 – 10.10.2025</a:t>
            </a:r>
          </a:p>
          <a:p>
            <a:r>
              <a:rPr lang="ru-RU" b="1" dirty="0"/>
              <a:t>Форма проведения:</a:t>
            </a:r>
            <a:r>
              <a:rPr lang="ru-RU" dirty="0"/>
              <a:t> смешанная (с дистанционным участием)</a:t>
            </a:r>
          </a:p>
          <a:p>
            <a:r>
              <a:rPr lang="ru-RU" b="1" dirty="0"/>
              <a:t>Категория участников:</a:t>
            </a:r>
            <a:r>
              <a:rPr lang="ru-RU" dirty="0"/>
              <a:t> руководящие и педагогические работники образовательных организаций, муниципальных методических служб, управлений по образованию Московской области.</a:t>
            </a:r>
          </a:p>
          <a:p>
            <a:r>
              <a:rPr lang="ru-RU" b="1" dirty="0"/>
              <a:t>Место проведения:</a:t>
            </a:r>
            <a:r>
              <a:rPr lang="ru-RU" dirty="0"/>
              <a:t> МБОУ Щёлковский лицей № 7 ГОЩ</a:t>
            </a:r>
          </a:p>
          <a:p>
            <a:r>
              <a:rPr lang="ru-RU" b="1" dirty="0"/>
              <a:t>Адрес:</a:t>
            </a:r>
            <a:r>
              <a:rPr lang="ru-RU" dirty="0"/>
              <a:t> Московская область, г. Щёлково, ул. Шмидта, 9А</a:t>
            </a:r>
          </a:p>
          <a:p>
            <a:endParaRPr lang="ru-RU" dirty="0"/>
          </a:p>
          <a:p>
            <a:r>
              <a:rPr lang="ru-RU" dirty="0"/>
              <a:t>Педагоги из других округов – 18 чел.</a:t>
            </a:r>
          </a:p>
          <a:p>
            <a:r>
              <a:rPr lang="ru-RU" dirty="0"/>
              <a:t>Педагоги </a:t>
            </a:r>
            <a:r>
              <a:rPr lang="ru-RU" dirty="0" err="1"/>
              <a:t>г.о</a:t>
            </a:r>
            <a:r>
              <a:rPr lang="ru-RU" dirty="0"/>
              <a:t>. Щёлково – 34 чел.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8530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>
            <a:extLst>
              <a:ext uri="{FF2B5EF4-FFF2-40B4-BE49-F238E27FC236}">
                <a16:creationId xmlns:a16="http://schemas.microsoft.com/office/drawing/2014/main" id="{678DBF5C-BFAF-4008-82AF-91D477644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0220" y="1714500"/>
            <a:ext cx="2687348" cy="3567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F93BEA9B-93E0-48A5-8EFD-F27013D8E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17" y="1210236"/>
            <a:ext cx="3832412" cy="287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5EBB27DB-017B-416F-BCFF-174C61EE86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17" y="4354536"/>
            <a:ext cx="3832412" cy="215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3A771767-FC38-42AC-BE9A-B9A5D2BF10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61" y="1097615"/>
            <a:ext cx="3982571" cy="298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0F0AC6E6-E6A0-4731-B3AD-4423E1063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060" y="4312304"/>
            <a:ext cx="3982571" cy="2240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9474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9CF0F018-2226-41B5-B9E4-8837BD5E64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212" y="1163219"/>
            <a:ext cx="10013576" cy="5632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208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B17468D-0DA8-47FD-AE3E-00310698D2C0}"/>
              </a:ext>
            </a:extLst>
          </p:cNvPr>
          <p:cNvSpPr/>
          <p:nvPr/>
        </p:nvSpPr>
        <p:spPr>
          <a:xfrm>
            <a:off x="920261" y="1520393"/>
            <a:ext cx="1035147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8573C"/>
              </a:buClr>
              <a:buFont typeface="+mj-lt"/>
              <a:buAutoNum type="arabicPeriod"/>
            </a:pPr>
            <a:r>
              <a:rPr lang="ru-RU" sz="2000" dirty="0">
                <a:latin typeface="+mn-lt"/>
                <a:cs typeface="Calibri Light" panose="020F0302020204030204" pitchFamily="34" charset="0"/>
              </a:rPr>
              <a:t>Об алгоритме работы в рамках стажировочной площадки. Критерии эффективности проекта. Экспертиза материалов стажёров</a:t>
            </a:r>
          </a:p>
          <a:p>
            <a:pPr marL="457200" indent="-457200">
              <a:spcAft>
                <a:spcPts val="1200"/>
              </a:spcAft>
              <a:buClr>
                <a:srgbClr val="E8573C"/>
              </a:buClr>
              <a:buFont typeface="+mj-lt"/>
              <a:buAutoNum type="arabicPeriod"/>
            </a:pPr>
            <a:r>
              <a:rPr lang="ru-RU" sz="2000" dirty="0">
                <a:latin typeface="+mn-lt"/>
                <a:cs typeface="Calibri Light" panose="020F0302020204030204" pitchFamily="34" charset="0"/>
              </a:rPr>
              <a:t>Единая форма информирования как инструмент взаимодействия</a:t>
            </a:r>
          </a:p>
          <a:p>
            <a:pPr marL="457200" indent="-457200">
              <a:spcAft>
                <a:spcPts val="1200"/>
              </a:spcAft>
              <a:buClr>
                <a:srgbClr val="E8573C"/>
              </a:buClr>
              <a:buFont typeface="+mj-lt"/>
              <a:buAutoNum type="arabicPeriod"/>
            </a:pPr>
            <a:r>
              <a:rPr lang="ru-RU" sz="2000" dirty="0">
                <a:latin typeface="+mn-lt"/>
                <a:cs typeface="Calibri Light" panose="020F0302020204030204" pitchFamily="34" charset="0"/>
              </a:rPr>
              <a:t>Мониторинг сайтов (раздел «Деятельность», подраздел «Инновационная деятельность», активная тема «Использование цифрового образовательного контента»)</a:t>
            </a:r>
          </a:p>
          <a:p>
            <a:pPr marL="457200" indent="-457200">
              <a:spcAft>
                <a:spcPts val="1200"/>
              </a:spcAft>
              <a:buClr>
                <a:srgbClr val="E8573C"/>
              </a:buClr>
              <a:buFont typeface="+mj-lt"/>
              <a:buAutoNum type="arabicPeriod"/>
            </a:pPr>
            <a:r>
              <a:rPr lang="ru-RU" sz="2000" dirty="0">
                <a:latin typeface="+mn-lt"/>
                <a:cs typeface="Calibri Light" panose="020F0302020204030204" pitchFamily="34" charset="0"/>
              </a:rPr>
              <a:t>Из опыта проведения первой стажировки МБОУ «Щёлковский лицей №7»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85E5CC0-7CCF-493F-B3A1-A88E377D2BFF}"/>
              </a:ext>
            </a:extLst>
          </p:cNvPr>
          <p:cNvSpPr/>
          <p:nvPr/>
        </p:nvSpPr>
        <p:spPr>
          <a:xfrm>
            <a:off x="3047999" y="536902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План вебинара</a:t>
            </a:r>
          </a:p>
        </p:txBody>
      </p:sp>
    </p:spTree>
    <p:extLst>
      <p:ext uri="{BB962C8B-B14F-4D97-AF65-F5344CB8AC3E}">
        <p14:creationId xmlns:p14="http://schemas.microsoft.com/office/powerpoint/2010/main" val="1261390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5A5C51-229D-4929-A542-6D18DB0B1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301" y="88890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Очное мероприятие</a:t>
            </a:r>
            <a:br>
              <a:rPr lang="ru-RU" dirty="0"/>
            </a:br>
            <a:r>
              <a:rPr lang="ru-RU" dirty="0"/>
              <a:t>Круглый стол: представление созданных уроков участниками стажировки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CB3683-84BE-4B07-AF3D-BF2EF38208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476" y="2556420"/>
            <a:ext cx="4550229" cy="34126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AC6466C-40D1-4B1D-86E9-51754825443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287" y="2542200"/>
            <a:ext cx="4550229" cy="342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1855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9B550F36-BF75-4500-A56B-52086476CF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171" y="1478870"/>
            <a:ext cx="5200347" cy="390026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F502596-D8FC-4B96-A0C0-130827F8B4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547" y="1478870"/>
            <a:ext cx="5200347" cy="391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56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D407BCF0-BFB0-4E8D-835F-4853432E38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55511"/>
            <a:ext cx="3277101" cy="4351338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0B310BD-F2BD-481B-B8C9-ACF0A72FA8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449" y="1455511"/>
            <a:ext cx="3277101" cy="435133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D8C144D-6502-4CB0-ADE8-D4173B1861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524" y="1455512"/>
            <a:ext cx="327710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8254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00733BE-F2F4-4B58-A20F-D4A53F3903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076" y="1253331"/>
            <a:ext cx="5209242" cy="4351338"/>
          </a:xfrm>
        </p:spPr>
        <p:txBody>
          <a:bodyPr>
            <a:normAutofit/>
          </a:bodyPr>
          <a:lstStyle/>
          <a:p>
            <a:endParaRPr lang="ru-RU" sz="1200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r>
              <a:rPr lang="ru-RU" dirty="0" err="1"/>
              <a:t>Контантин</a:t>
            </a:r>
            <a:r>
              <a:rPr lang="ru-RU" dirty="0"/>
              <a:t> Дмитриевич</a:t>
            </a:r>
          </a:p>
          <a:p>
            <a:pPr marL="0" indent="0" algn="ctr">
              <a:buNone/>
            </a:pPr>
            <a:r>
              <a:rPr lang="ru-RU" dirty="0"/>
              <a:t> Ушинский </a:t>
            </a:r>
          </a:p>
          <a:p>
            <a:pPr marL="0" indent="0" algn="ctr">
              <a:buNone/>
            </a:pPr>
            <a:r>
              <a:rPr lang="ru-RU" dirty="0"/>
              <a:t>передает привет </a:t>
            </a:r>
          </a:p>
          <a:p>
            <a:pPr marL="0" indent="0" algn="ctr">
              <a:buNone/>
            </a:pPr>
            <a:r>
              <a:rPr lang="ru-RU" dirty="0"/>
              <a:t>и желает продуктивной  работы!</a:t>
            </a:r>
          </a:p>
        </p:txBody>
      </p:sp>
      <p:pic>
        <p:nvPicPr>
          <p:cNvPr id="2" name="83aa4ca1a2c111f08de0aa4a1f2fa861">
            <a:hlinkClick r:id="" action="ppaction://media"/>
            <a:extLst>
              <a:ext uri="{FF2B5EF4-FFF2-40B4-BE49-F238E27FC236}">
                <a16:creationId xmlns:a16="http://schemas.microsoft.com/office/drawing/2014/main" id="{47B42BC1-7519-4538-9EBE-5C99EE853A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915399" y="1477962"/>
            <a:ext cx="5851525" cy="390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45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1E83EB8-A6E8-4F2D-AF55-24CB508808F7}"/>
              </a:ext>
            </a:extLst>
          </p:cNvPr>
          <p:cNvSpPr/>
          <p:nvPr/>
        </p:nvSpPr>
        <p:spPr>
          <a:xfrm>
            <a:off x="2618934" y="37317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Алгоритм организации работы</a:t>
            </a:r>
            <a:b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</a:b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стажировочных площадок</a:t>
            </a:r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E52561CF-F215-EF92-5D59-E0AA356B81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53672606"/>
              </p:ext>
            </p:extLst>
          </p:nvPr>
        </p:nvGraphicFramePr>
        <p:xfrm>
          <a:off x="1346199" y="1428750"/>
          <a:ext cx="9921875" cy="46524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2C3EE2B-86B8-E1C8-46C0-40FE4639B41D}"/>
              </a:ext>
            </a:extLst>
          </p:cNvPr>
          <p:cNvSpPr/>
          <p:nvPr/>
        </p:nvSpPr>
        <p:spPr>
          <a:xfrm>
            <a:off x="1209675" y="1562100"/>
            <a:ext cx="3171825" cy="201930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9D121E-9899-8E87-0CB5-6A36B3BE727D}"/>
              </a:ext>
            </a:extLst>
          </p:cNvPr>
          <p:cNvSpPr txBox="1"/>
          <p:nvPr/>
        </p:nvSpPr>
        <p:spPr>
          <a:xfrm>
            <a:off x="1441380" y="1147182"/>
            <a:ext cx="16321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00B050"/>
                </a:solidFill>
              </a:rPr>
              <a:t>Выполнено</a:t>
            </a:r>
          </a:p>
        </p:txBody>
      </p:sp>
    </p:spTree>
    <p:extLst>
      <p:ext uri="{BB962C8B-B14F-4D97-AF65-F5344CB8AC3E}">
        <p14:creationId xmlns:p14="http://schemas.microsoft.com/office/powerpoint/2010/main" val="2362235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23D04B7-1007-446A-A571-3C638053D9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301773"/>
              </p:ext>
            </p:extLst>
          </p:nvPr>
        </p:nvGraphicFramePr>
        <p:xfrm>
          <a:off x="978321" y="1637744"/>
          <a:ext cx="10235358" cy="414775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751057">
                  <a:extLst>
                    <a:ext uri="{9D8B030D-6E8A-4147-A177-3AD203B41FA5}">
                      <a16:colId xmlns:a16="http://schemas.microsoft.com/office/drawing/2014/main" val="3470651112"/>
                    </a:ext>
                  </a:extLst>
                </a:gridCol>
                <a:gridCol w="4169868">
                  <a:extLst>
                    <a:ext uri="{9D8B030D-6E8A-4147-A177-3AD203B41FA5}">
                      <a16:colId xmlns:a16="http://schemas.microsoft.com/office/drawing/2014/main" val="1376204088"/>
                    </a:ext>
                  </a:extLst>
                </a:gridCol>
                <a:gridCol w="1314433">
                  <a:extLst>
                    <a:ext uri="{9D8B030D-6E8A-4147-A177-3AD203B41FA5}">
                      <a16:colId xmlns:a16="http://schemas.microsoft.com/office/drawing/2014/main" val="293093876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E8573B"/>
                          </a:solidFill>
                          <a:latin typeface="+mn-lt"/>
                          <a:ea typeface="+mj-ea"/>
                          <a:cs typeface="Calibri Light" panose="020F0302020204030204" pitchFamily="34" charset="0"/>
                          <a:sym typeface="Helvetica Neue"/>
                        </a:rPr>
                        <a:t>Наименование показателя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E8573B"/>
                          </a:solidFill>
                          <a:latin typeface="+mn-lt"/>
                          <a:ea typeface="+mj-ea"/>
                          <a:cs typeface="Calibri Light" panose="020F0302020204030204" pitchFamily="34" charset="0"/>
                          <a:sym typeface="Helvetica Neue"/>
                        </a:rPr>
                        <a:t>Методы сбора и обработки информации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>
                          <a:solidFill>
                            <a:srgbClr val="E8573B"/>
                          </a:solidFill>
                          <a:latin typeface="+mn-lt"/>
                          <a:ea typeface="+mj-ea"/>
                          <a:cs typeface="Calibri Light" panose="020F0302020204030204" pitchFamily="34" charset="0"/>
                          <a:sym typeface="Helvetica Neue"/>
                        </a:rPr>
                        <a:t>Значение показателя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63391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стажёров, успешно завершивших программу стажировки*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Сбор данных в онлайн таблице / форме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+mn-lt"/>
                          <a:ea typeface="+mj-ea"/>
                          <a:cs typeface="Calibri Light" panose="020F0302020204030204" pitchFamily="34" charset="0"/>
                          <a:sym typeface="Helvetica Neue"/>
                        </a:rPr>
                        <a:t>9</a:t>
                      </a:r>
                      <a:r>
                        <a:rPr lang="ru-RU" sz="1800" dirty="0">
                          <a:latin typeface="+mn-lt"/>
                          <a:ea typeface="+mj-ea"/>
                          <a:cs typeface="Calibri Light" panose="020F0302020204030204" pitchFamily="34" charset="0"/>
                          <a:sym typeface="Helvetica Neue"/>
                        </a:rPr>
                        <a:t>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45781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стажёров, разработавших и представивших методический продукт с использованием ЦОР для решения педагогических задач, прошедший внутреннюю экспертизу куратора**</a:t>
                      </a:r>
                      <a:endParaRPr lang="ru-RU" sz="16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Анализ статистических данных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Сбор данных осуществляется через размещение материалов на сайте в разделе проекта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  <a:ea typeface="+mj-ea"/>
                          <a:cs typeface="Calibri Light" panose="020F0302020204030204" pitchFamily="34" charset="0"/>
                          <a:sym typeface="Helvetica Neue"/>
                        </a:rPr>
                        <a:t>80%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8085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Доля стажёров, принявших активное участие в работе единого сетевого сообщества региональной стажировочной площадки (опубликовавших не менее 1 собственного методического продукта или содержательного комментария)</a:t>
                      </a:r>
                      <a:endParaRPr lang="ru-RU" sz="1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Анализ статистических данных. </a:t>
                      </a:r>
                      <a:endParaRPr lang="ru-RU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u-RU" sz="18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Сбор данных в онлайн таблице / форме</a:t>
                      </a:r>
                    </a:p>
                  </a:txBody>
                  <a:tcPr marL="63500" marR="63500" marT="63500" marB="635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latin typeface="+mn-lt"/>
                          <a:ea typeface="+mj-ea"/>
                          <a:cs typeface="Calibri Light" panose="020F0302020204030204" pitchFamily="34" charset="0"/>
                          <a:sym typeface="Helvetica Neue"/>
                        </a:rPr>
                        <a:t>50%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56252"/>
                  </a:ext>
                </a:extLst>
              </a:tr>
            </a:tbl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BB5C0C3-7E05-4C22-9AD8-0F29B24D2C8C}"/>
              </a:ext>
            </a:extLst>
          </p:cNvPr>
          <p:cNvSpPr/>
          <p:nvPr/>
        </p:nvSpPr>
        <p:spPr>
          <a:xfrm>
            <a:off x="3048000" y="38587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Показатели эффективности </a:t>
            </a:r>
            <a:b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</a:b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работы площадок</a:t>
            </a:r>
          </a:p>
        </p:txBody>
      </p:sp>
    </p:spTree>
    <p:extLst>
      <p:ext uri="{BB962C8B-B14F-4D97-AF65-F5344CB8AC3E}">
        <p14:creationId xmlns:p14="http://schemas.microsoft.com/office/powerpoint/2010/main" val="27534995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6F95C-3381-3657-7855-1A186B87E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49A00D3-C317-DEBF-DBB1-C38E69EA78CD}"/>
              </a:ext>
            </a:extLst>
          </p:cNvPr>
          <p:cNvSpPr/>
          <p:nvPr/>
        </p:nvSpPr>
        <p:spPr>
          <a:xfrm>
            <a:off x="3048000" y="38587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Экспертиза материалов стажёров</a:t>
            </a:r>
          </a:p>
        </p:txBody>
      </p:sp>
      <p:pic>
        <p:nvPicPr>
          <p:cNvPr id="3" name="Рисунок 2" descr="Изображение выглядит как текст, Шрифт, бумага, черно-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95B4338-5D4C-86EA-FBD8-C345EBFEF4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81"/>
          <a:stretch>
            <a:fillRect/>
          </a:stretch>
        </p:blipFill>
        <p:spPr>
          <a:xfrm>
            <a:off x="128833" y="1148791"/>
            <a:ext cx="5838333" cy="4947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Изображение выглядит как текст, Шрифт, бумага, черно-белый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BDB4CBAB-9791-EAD3-3660-FF9F52AA57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40" b="-174"/>
          <a:stretch>
            <a:fillRect/>
          </a:stretch>
        </p:blipFill>
        <p:spPr>
          <a:xfrm>
            <a:off x="6224833" y="1148791"/>
            <a:ext cx="5838333" cy="33796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7B08B7-819A-1999-9582-82FCE0BB4F49}"/>
              </a:ext>
            </a:extLst>
          </p:cNvPr>
          <p:cNvSpPr txBox="1"/>
          <p:nvPr/>
        </p:nvSpPr>
        <p:spPr>
          <a:xfrm>
            <a:off x="6224833" y="4657725"/>
            <a:ext cx="5838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Заполняется на каждый методический продукт, разработанный стажёрами</a:t>
            </a:r>
            <a:br>
              <a:rPr lang="ru-RU" sz="2400" dirty="0"/>
            </a:br>
            <a:r>
              <a:rPr lang="ru-RU" sz="2400" dirty="0"/>
              <a:t>(в течение следующего модуля)</a:t>
            </a:r>
          </a:p>
        </p:txBody>
      </p:sp>
    </p:spTree>
    <p:extLst>
      <p:ext uri="{BB962C8B-B14F-4D97-AF65-F5344CB8AC3E}">
        <p14:creationId xmlns:p14="http://schemas.microsoft.com/office/powerpoint/2010/main" val="1131496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128DD2-2808-FBF7-A3C0-40993F05D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D8938BF-9209-317A-FBB9-FEB027A60AF2}"/>
              </a:ext>
            </a:extLst>
          </p:cNvPr>
          <p:cNvSpPr/>
          <p:nvPr/>
        </p:nvSpPr>
        <p:spPr>
          <a:xfrm>
            <a:off x="3048000" y="385873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Единая форма информирования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7B0D24-C67A-E08B-1984-0F7D7B90FBFE}"/>
              </a:ext>
            </a:extLst>
          </p:cNvPr>
          <p:cNvSpPr txBox="1"/>
          <p:nvPr/>
        </p:nvSpPr>
        <p:spPr>
          <a:xfrm>
            <a:off x="133004" y="1502816"/>
            <a:ext cx="119259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https://clck.ru/3PeuRo</a:t>
            </a:r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ru-RU" sz="4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1BB2992-703F-109E-16A6-D7E8969DA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87" y="2290269"/>
            <a:ext cx="4892196" cy="37468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2CB9789-0005-E7E3-1754-6A5C5F6E8373}"/>
              </a:ext>
            </a:extLst>
          </p:cNvPr>
          <p:cNvSpPr txBox="1"/>
          <p:nvPr/>
        </p:nvSpPr>
        <p:spPr>
          <a:xfrm>
            <a:off x="6343650" y="2505075"/>
            <a:ext cx="51244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Единая форма, через которую направляются анонсы и отчёты по деятельности площадки</a:t>
            </a:r>
          </a:p>
          <a:p>
            <a:endParaRPr lang="ru-RU" sz="2000" dirty="0"/>
          </a:p>
          <a:p>
            <a:r>
              <a:rPr lang="ru-RU" sz="2000" dirty="0"/>
              <a:t>Три основных этапа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Анонс стажировки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Отчёт по итогам стажировки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/>
              <a:t>Экспертиза материалов стажёров</a:t>
            </a:r>
          </a:p>
        </p:txBody>
      </p:sp>
      <p:pic>
        <p:nvPicPr>
          <p:cNvPr id="3" name="Рисунок 2" descr="Изображение выглядит как Графика, графический дизайн, Шрифт, графическая встав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63A5D0F-0B1A-2D3A-5437-188257A13C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700" y="4751844"/>
            <a:ext cx="2019300" cy="2019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196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57D62-544D-5464-1B56-1314FFA733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895C89-5669-AFE2-B5B2-BC373628301B}"/>
              </a:ext>
            </a:extLst>
          </p:cNvPr>
          <p:cNvSpPr/>
          <p:nvPr/>
        </p:nvSpPr>
        <p:spPr>
          <a:xfrm>
            <a:off x="3048000" y="38587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Единая форма информирования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Анонс стажировки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7A4AE6-E610-41AD-9B6E-9264DEEB6F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68917"/>
          <a:stretch>
            <a:fillRect/>
          </a:stretch>
        </p:blipFill>
        <p:spPr>
          <a:xfrm>
            <a:off x="379020" y="1366228"/>
            <a:ext cx="5337959" cy="23478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68E271-E107-3995-710B-A0903B23F5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888" b="7251"/>
          <a:stretch>
            <a:fillRect/>
          </a:stretch>
        </p:blipFill>
        <p:spPr>
          <a:xfrm>
            <a:off x="6475023" y="1339980"/>
            <a:ext cx="5337959" cy="4748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EB0C01-7025-CE4D-288E-1941665E2147}"/>
              </a:ext>
            </a:extLst>
          </p:cNvPr>
          <p:cNvSpPr txBox="1"/>
          <p:nvPr/>
        </p:nvSpPr>
        <p:spPr>
          <a:xfrm>
            <a:off x="592528" y="3993712"/>
            <a:ext cx="51244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Сетевое сообщество РСП – сообщество, где участники стажировки получат оперативную обратную связь, а </a:t>
            </a:r>
            <a:r>
              <a:rPr lang="ru-RU" sz="2000" b="1" dirty="0"/>
              <a:t>также смогут представить свои методические разработки</a:t>
            </a:r>
          </a:p>
        </p:txBody>
      </p:sp>
    </p:spTree>
    <p:extLst>
      <p:ext uri="{BB962C8B-B14F-4D97-AF65-F5344CB8AC3E}">
        <p14:creationId xmlns:p14="http://schemas.microsoft.com/office/powerpoint/2010/main" val="4046255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CD1002-6923-462F-CABF-1239D16C3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63DA4C6-1AA7-97F6-3F9F-D5E1527FD7A2}"/>
              </a:ext>
            </a:extLst>
          </p:cNvPr>
          <p:cNvSpPr/>
          <p:nvPr/>
        </p:nvSpPr>
        <p:spPr>
          <a:xfrm>
            <a:off x="3048000" y="38587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Единая форма информирования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Отчёт по результатам стажировки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76B3B7-75F5-482E-810B-DD3BD03637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363" y="1339980"/>
            <a:ext cx="4660172" cy="47863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47C74E-7BF3-53F5-FBB1-0500B508891E}"/>
              </a:ext>
            </a:extLst>
          </p:cNvPr>
          <p:cNvSpPr txBox="1"/>
          <p:nvPr/>
        </p:nvSpPr>
        <p:spPr>
          <a:xfrm>
            <a:off x="6581775" y="1747977"/>
            <a:ext cx="51244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*     Успешно завершившим программу считается стажёр, выполнивший не менее 90% программы стажировки и сдавший все обязательные промежуточные задания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2704776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94914-2BDA-5425-DA17-2AFDDD121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27FA62-14AC-6B3A-3B2C-2139862976B4}"/>
              </a:ext>
            </a:extLst>
          </p:cNvPr>
          <p:cNvSpPr/>
          <p:nvPr/>
        </p:nvSpPr>
        <p:spPr>
          <a:xfrm>
            <a:off x="3048000" y="38587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Единая форма информирования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800" b="1" dirty="0">
                <a:solidFill>
                  <a:srgbClr val="1D3152"/>
                </a:solidFill>
                <a:latin typeface="Calibri"/>
                <a:cs typeface="Calibri"/>
                <a:sym typeface="Calibri"/>
              </a:rPr>
              <a:t>Экспертиза материалов стажёров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4D3EA1-8419-ED5E-F957-EC930B8A2B87}"/>
              </a:ext>
            </a:extLst>
          </p:cNvPr>
          <p:cNvSpPr txBox="1"/>
          <p:nvPr/>
        </p:nvSpPr>
        <p:spPr>
          <a:xfrm>
            <a:off x="6581775" y="2081352"/>
            <a:ext cx="51244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**  Методическими продуктами могут являться конспект урока/фрагмента урока с обоснованием выбора конкретных ЦОР, методическая разработка созданная с учётом специфики материала стажировки, прошедшие внутреннюю экспертизу куратора или иного представителя стажировочной площадки;</a:t>
            </a:r>
          </a:p>
          <a:p>
            <a:endParaRPr lang="ru-RU" sz="2000" dirty="0"/>
          </a:p>
          <a:p>
            <a:r>
              <a:rPr lang="ru-RU" sz="2000" dirty="0"/>
              <a:t>Допускается заполнение экспертных листов в электронном виде, либо их распечатка и заполнение в бумажном виде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E2CF33-4B80-7689-E29C-15E02BB602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98" y="1476374"/>
            <a:ext cx="5449603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42270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472C4"/>
          </a:solidFill>
          <a:prstDash val="solid"/>
          <a:bevel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2838</TotalTime>
  <Words>897</Words>
  <Application>Microsoft Office PowerPoint</Application>
  <PresentationFormat>Широкоэкранный</PresentationFormat>
  <Paragraphs>121</Paragraphs>
  <Slides>23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Courier New</vt:lpstr>
      <vt:lpstr>Helvetica Neue</vt:lpstr>
      <vt:lpstr>Times New Roman</vt:lpstr>
      <vt:lpstr>1_Тема Office</vt:lpstr>
      <vt:lpstr>2_Тема Office</vt:lpstr>
      <vt:lpstr>Алгоритм работы РСП по направлению «Использование цифровых образовательных ресурсов в практике урока»:  от планирования мероприятий до отчётов площадки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 всем вопросам обращайтесь (до 15.00 лучше пишите):</vt:lpstr>
      <vt:lpstr>Региональная стажировочная площадка  «Использование цифрового образовательного контента» МБОУ Щёлковского лицея №7 ГОЩ 06.10.2025 – 10.10.2025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Очное мероприятие Круглый стол: представление созданных уроков участниками стажировки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Топал Елена Константиновна</dc:creator>
  <cp:lastModifiedBy>CNPPM-1</cp:lastModifiedBy>
  <cp:revision>282</cp:revision>
  <dcterms:modified xsi:type="dcterms:W3CDTF">2025-10-10T10:26:42Z</dcterms:modified>
</cp:coreProperties>
</file>