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59" r:id="rId4"/>
    <p:sldId id="266" r:id="rId5"/>
    <p:sldId id="265" r:id="rId6"/>
    <p:sldId id="260" r:id="rId7"/>
    <p:sldId id="270" r:id="rId8"/>
    <p:sldId id="268" r:id="rId9"/>
    <p:sldId id="261" r:id="rId10"/>
    <p:sldId id="262" r:id="rId11"/>
    <p:sldId id="264" r:id="rId12"/>
    <p:sldId id="267" r:id="rId13"/>
    <p:sldId id="271" r:id="rId14"/>
    <p:sldId id="257" r:id="rId15"/>
    <p:sldId id="272" r:id="rId16"/>
    <p:sldId id="26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65" d="100"/>
          <a:sy n="65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0FFF-85A2-481A-AB03-EB1329999744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DB4B-8812-44E2-A064-6FF48A3FBD0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DB4B-8812-44E2-A064-6FF48A3FBD09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vetlanaliseytseva@ya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8" y="1117820"/>
            <a:ext cx="7137070" cy="2840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«Секреты успешной работы в классе ускоренного обучения»</a:t>
            </a:r>
            <a:br>
              <a:rPr lang="ru-RU" sz="3600" b="1" dirty="0">
                <a:solidFill>
                  <a:srgbClr val="373C59"/>
                </a:solidFill>
              </a:rPr>
            </a:br>
            <a:br>
              <a:rPr lang="ru-RU" sz="3600" b="1" dirty="0">
                <a:solidFill>
                  <a:srgbClr val="373C59"/>
                </a:solidFill>
              </a:rPr>
            </a:br>
            <a:endParaRPr lang="ru-RU" sz="3600" b="1" dirty="0">
              <a:solidFill>
                <a:srgbClr val="373C5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0858" y="3429200"/>
            <a:ext cx="5336995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80790">
              <a:spcAft>
                <a:spcPts val="0"/>
              </a:spcAft>
            </a:pPr>
            <a:br>
              <a:rPr lang="ru-RU" b="1" dirty="0">
                <a:solidFill>
                  <a:srgbClr val="373C59"/>
                </a:solidFill>
              </a:rPr>
            </a:b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Лисейцева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Светлана Анатольевна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учитель начальных классов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МБОУ «Гимназия №2 «Квантор»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г.о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. Коломна Московской области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e-mail:  svetlanaliseytseva@ya.ru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93" y="1233995"/>
            <a:ext cx="3192000" cy="47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66" y="1136398"/>
            <a:ext cx="4128000" cy="30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66" y="92789"/>
            <a:ext cx="3984000" cy="298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0" y="1270737"/>
            <a:ext cx="4176000" cy="313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" y="4077764"/>
            <a:ext cx="3600000" cy="27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66" y="2836737"/>
            <a:ext cx="4608000" cy="3456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/>
          <a:stretch>
            <a:fillRect/>
          </a:stretch>
        </p:blipFill>
        <p:spPr>
          <a:xfrm>
            <a:off x="8252466" y="4012496"/>
            <a:ext cx="3840000" cy="2765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783" y="217343"/>
            <a:ext cx="7094136" cy="650875"/>
          </a:xfrm>
        </p:spPr>
        <p:txBody>
          <a:bodyPr>
            <a:normAutofit fontScale="90000"/>
          </a:bodyPr>
          <a:lstStyle/>
          <a:p>
            <a:r>
              <a:rPr lang="ru-RU" dirty="0"/>
              <a:t>Путешествия по родному краю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781" y="1326862"/>
            <a:ext cx="6606309" cy="2626302"/>
          </a:xfrm>
        </p:spPr>
        <p:txBody>
          <a:bodyPr>
            <a:noAutofit/>
          </a:bodyPr>
          <a:lstStyle/>
          <a:p>
            <a:r>
              <a:rPr lang="ru-RU" sz="1800" b="1" dirty="0"/>
              <a:t>1. Родной край (природные и культурные достопримечательности)</a:t>
            </a:r>
          </a:p>
          <a:p>
            <a:r>
              <a:rPr lang="ru-RU" sz="1800" b="1" dirty="0"/>
              <a:t>2. Художественно-эстетическое (музыка, театр, цирк и т.д.)</a:t>
            </a:r>
          </a:p>
          <a:p>
            <a:r>
              <a:rPr lang="ru-RU" sz="1800" b="1" dirty="0"/>
              <a:t>3. Спорт (всевозможные двигательные активности)</a:t>
            </a:r>
          </a:p>
          <a:p>
            <a:r>
              <a:rPr lang="ru-RU" sz="1800" b="1" dirty="0"/>
              <a:t>4. Общение с животными (контактный зоопарк, питомники)</a:t>
            </a:r>
          </a:p>
          <a:p>
            <a:r>
              <a:rPr lang="ru-RU" sz="1800" b="1" dirty="0"/>
              <a:t>5. Творческое (писатели, художники, умельцы, экскурсии на производство</a:t>
            </a:r>
            <a:r>
              <a:rPr lang="ru-RU" sz="2000" b="1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11555"/>
          <a:stretch>
            <a:fillRect/>
          </a:stretch>
        </p:blipFill>
        <p:spPr>
          <a:xfrm>
            <a:off x="7419743" y="1093504"/>
            <a:ext cx="4464000" cy="2780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52" y="3582000"/>
            <a:ext cx="4368000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41" y="3366000"/>
            <a:ext cx="4656000" cy="349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" y="3708000"/>
            <a:ext cx="2268000" cy="30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6" y="1238512"/>
            <a:ext cx="4224000" cy="316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885" y="-87051"/>
            <a:ext cx="4778829" cy="1325563"/>
          </a:xfrm>
        </p:spPr>
        <p:txBody>
          <a:bodyPr/>
          <a:lstStyle/>
          <a:p>
            <a:r>
              <a:rPr lang="ru-RU" dirty="0"/>
              <a:t>Фиксация успехов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5754" r="15545" b="4178"/>
          <a:stretch>
            <a:fillRect/>
          </a:stretch>
        </p:blipFill>
        <p:spPr>
          <a:xfrm>
            <a:off x="4633829" y="950512"/>
            <a:ext cx="3687870" cy="345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/>
          <a:stretch>
            <a:fillRect/>
          </a:stretch>
        </p:blipFill>
        <p:spPr>
          <a:xfrm>
            <a:off x="6647699" y="2676350"/>
            <a:ext cx="3348000" cy="418165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19" y="1238512"/>
            <a:ext cx="3456000" cy="259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40" y="3618000"/>
            <a:ext cx="4320000" cy="32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1" r="12061"/>
          <a:stretch>
            <a:fillRect/>
          </a:stretch>
        </p:blipFill>
        <p:spPr>
          <a:xfrm>
            <a:off x="10124644" y="3958256"/>
            <a:ext cx="1919975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r="24144" b="28536"/>
          <a:stretch>
            <a:fillRect/>
          </a:stretch>
        </p:blipFill>
        <p:spPr>
          <a:xfrm>
            <a:off x="0" y="4406512"/>
            <a:ext cx="2807271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8939" y="827525"/>
            <a:ext cx="1999661" cy="2304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3523" y="-150519"/>
            <a:ext cx="5204791" cy="1325563"/>
          </a:xfrm>
        </p:spPr>
        <p:txBody>
          <a:bodyPr/>
          <a:lstStyle/>
          <a:p>
            <a:r>
              <a:rPr lang="ru-RU" dirty="0"/>
              <a:t>Летние приключения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3572" r="11276"/>
          <a:stretch>
            <a:fillRect/>
          </a:stretch>
        </p:blipFill>
        <p:spPr>
          <a:xfrm rot="1276567">
            <a:off x="3858742" y="1129657"/>
            <a:ext cx="2861437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0" y="1102502"/>
            <a:ext cx="5472000" cy="410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14" y="3917287"/>
            <a:ext cx="384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08" y="3402000"/>
            <a:ext cx="4608000" cy="345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8098" y="3582000"/>
            <a:ext cx="3744000" cy="2808000"/>
          </a:xfrm>
          <a:prstGeom prst="rect">
            <a:avLst/>
          </a:prstGeom>
        </p:spPr>
      </p:pic>
      <p:sp>
        <p:nvSpPr>
          <p:cNvPr id="9" name="Объект 2"/>
          <p:cNvSpPr txBox="1"/>
          <p:nvPr/>
        </p:nvSpPr>
        <p:spPr>
          <a:xfrm>
            <a:off x="80615" y="136494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/>
              <a:t>Переписка</a:t>
            </a:r>
          </a:p>
          <a:p>
            <a:r>
              <a:rPr lang="ru-RU" sz="2600" b="1" dirty="0"/>
              <a:t>Марафон </a:t>
            </a:r>
          </a:p>
          <a:p>
            <a:r>
              <a:rPr lang="ru-RU" sz="2600" b="1" dirty="0"/>
              <a:t>Встреча</a:t>
            </a:r>
          </a:p>
        </p:txBody>
      </p:sp>
      <p:sp>
        <p:nvSpPr>
          <p:cNvPr id="10" name="Прямоугольник 9"/>
          <p:cNvSpPr/>
          <p:nvPr/>
        </p:nvSpPr>
        <p:spPr>
          <a:xfrm rot="19992327">
            <a:off x="1350066" y="1508147"/>
            <a:ext cx="319046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2989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Учи.ру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Реши-пиши,</a:t>
            </a:r>
          </a:p>
          <a:p>
            <a:pPr indent="429895" algn="just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rksheets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Learningapps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9502" y="107906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Динамика качества знаний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06400" y="134850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14169" y="1943028"/>
          <a:ext cx="5273675" cy="233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2" imgW="4237355" imgH="2279650" progId="Excel.Sheet.8">
                  <p:embed/>
                </p:oleObj>
              </mc:Choice>
              <mc:Fallback>
                <p:oleObj name="Лист" r:id="rId2" imgW="4237355" imgH="227965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69" y="1943028"/>
                        <a:ext cx="5273675" cy="2332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06473" y="17144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5757302" y="1838227"/>
          <a:ext cx="5516563" cy="2162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4" imgW="4237355" imgH="2279650" progId="Excel.Sheet.8">
                  <p:embed/>
                </p:oleObj>
              </mc:Choice>
              <mc:Fallback>
                <p:oleObj name="Лист" r:id="rId4" imgW="4237355" imgH="227965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7302" y="1838227"/>
                        <a:ext cx="5516563" cy="21622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6400" y="4562346"/>
            <a:ext cx="11320543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результатов освоения обучающимися образовательных программ по итогам мониторингов, проводимых организацией и системой образования (РДР),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положительная, качество знаний - стабильно высокое.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3" b="20269"/>
          <a:stretch>
            <a:fillRect/>
          </a:stretch>
        </p:blipFill>
        <p:spPr>
          <a:xfrm>
            <a:off x="9383622" y="1740282"/>
            <a:ext cx="2653388" cy="270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9974" y="2289741"/>
            <a:ext cx="8131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Самый важный критерий успешности - отношение</a:t>
            </a:r>
          </a:p>
        </p:txBody>
      </p:sp>
      <p:sp>
        <p:nvSpPr>
          <p:cNvPr id="6" name="Объект 2"/>
          <p:cNvSpPr txBox="1"/>
          <p:nvPr/>
        </p:nvSpPr>
        <p:spPr>
          <a:xfrm>
            <a:off x="7352339" y="2787481"/>
            <a:ext cx="2324655" cy="1040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к самому себе</a:t>
            </a:r>
          </a:p>
          <a:p>
            <a:r>
              <a:rPr lang="ru-RU" b="1" dirty="0"/>
              <a:t>людям </a:t>
            </a:r>
          </a:p>
          <a:p>
            <a:r>
              <a:rPr lang="ru-RU" b="1" dirty="0"/>
              <a:t>природе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9" y="2812961"/>
            <a:ext cx="4416000" cy="331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74" y="3942000"/>
            <a:ext cx="3739978" cy="291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4969" y="-79966"/>
            <a:ext cx="10057563" cy="1325563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						</a:t>
            </a: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br>
              <a:rPr lang="ru-RU" b="1" dirty="0">
                <a:solidFill>
                  <a:srgbClr val="7030A0"/>
                </a:solidFill>
              </a:rPr>
            </a:br>
            <a:r>
              <a:rPr lang="ru-RU" dirty="0"/>
              <a:t>«Учитель влияет на 	вечность: </a:t>
            </a:r>
            <a:br>
              <a:rPr lang="ru-RU" dirty="0"/>
            </a:br>
            <a:r>
              <a:rPr lang="ru-RU" dirty="0"/>
              <a:t>никогда нельзя 	быть уверенным, </a:t>
            </a:r>
            <a:br>
              <a:rPr lang="ru-RU" dirty="0"/>
            </a:br>
            <a:r>
              <a:rPr lang="ru-RU" dirty="0"/>
              <a:t>где 	кончается его влияние» 	</a:t>
            </a:r>
            <a:br>
              <a:rPr lang="ru-RU" sz="1200" dirty="0"/>
            </a:br>
            <a:r>
              <a:rPr lang="ru-RU" sz="1200" dirty="0"/>
              <a:t>							</a:t>
            </a:r>
            <a:r>
              <a:rPr lang="ru-RU" sz="2800" dirty="0"/>
              <a:t>Генри Адамс</a:t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blob:https://web.whatsapp.com/80e199e7-da29-4cf2-8952-7479e5aba96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" name="AutoShape 4" descr="blob:https://web.whatsapp.com/80e199e7-da29-4cf2-8952-7479e5aba967"/>
          <p:cNvSpPr>
            <a:spLocks noChangeAspect="1" noChangeArrowheads="1"/>
          </p:cNvSpPr>
          <p:nvPr/>
        </p:nvSpPr>
        <p:spPr bwMode="auto">
          <a:xfrm>
            <a:off x="-1181007" y="966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5" b="8885"/>
          <a:stretch>
            <a:fillRect/>
          </a:stretch>
        </p:blipFill>
        <p:spPr>
          <a:xfrm>
            <a:off x="8923307" y="4482000"/>
            <a:ext cx="3031347" cy="237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4416" r="4843" b="6033"/>
          <a:stretch>
            <a:fillRect/>
          </a:stretch>
        </p:blipFill>
        <p:spPr>
          <a:xfrm>
            <a:off x="4735638" y="2787481"/>
            <a:ext cx="2080009" cy="1547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8BC896-D008-B31D-6576-33B718A0B2B6}"/>
              </a:ext>
            </a:extLst>
          </p:cNvPr>
          <p:cNvSpPr/>
          <p:nvPr/>
        </p:nvSpPr>
        <p:spPr>
          <a:xfrm>
            <a:off x="2109722" y="3612832"/>
            <a:ext cx="576591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80790">
              <a:spcAft>
                <a:spcPts val="0"/>
              </a:spcAft>
            </a:pPr>
            <a:br>
              <a:rPr lang="ru-RU" b="1" dirty="0">
                <a:solidFill>
                  <a:srgbClr val="373C59"/>
                </a:solidFill>
              </a:rPr>
            </a:br>
            <a:r>
              <a:rPr lang="ru-RU" sz="2400" dirty="0" err="1">
                <a:latin typeface="+mj-lt"/>
                <a:ea typeface="+mj-ea"/>
                <a:cs typeface="+mj-cs"/>
              </a:rPr>
              <a:t>Лисейцева</a:t>
            </a:r>
            <a:r>
              <a:rPr lang="ru-RU" sz="2400" dirty="0">
                <a:latin typeface="+mj-lt"/>
                <a:ea typeface="+mj-ea"/>
                <a:cs typeface="+mj-cs"/>
              </a:rPr>
              <a:t> Светлана Анатольевна,</a:t>
            </a:r>
            <a:br>
              <a:rPr lang="ru-RU" sz="2400" dirty="0">
                <a:latin typeface="+mj-lt"/>
                <a:ea typeface="+mj-ea"/>
                <a:cs typeface="+mj-cs"/>
              </a:rPr>
            </a:br>
            <a:r>
              <a:rPr lang="ru-RU" sz="2400" dirty="0">
                <a:latin typeface="+mj-lt"/>
                <a:ea typeface="+mj-ea"/>
                <a:cs typeface="+mj-cs"/>
              </a:rPr>
              <a:t>учитель начальных классов </a:t>
            </a:r>
            <a:br>
              <a:rPr lang="ru-RU" sz="2400" dirty="0">
                <a:latin typeface="+mj-lt"/>
                <a:ea typeface="+mj-ea"/>
                <a:cs typeface="+mj-cs"/>
              </a:rPr>
            </a:br>
            <a:r>
              <a:rPr lang="ru-RU" sz="2400" dirty="0">
                <a:latin typeface="+mj-lt"/>
                <a:ea typeface="+mj-ea"/>
                <a:cs typeface="+mj-cs"/>
              </a:rPr>
              <a:t>МБОУ «Гимназия №2 «Квантор»</a:t>
            </a:r>
            <a:br>
              <a:rPr lang="ru-RU" sz="2400" dirty="0">
                <a:latin typeface="+mj-lt"/>
                <a:ea typeface="+mj-ea"/>
                <a:cs typeface="+mj-cs"/>
              </a:rPr>
            </a:br>
            <a:r>
              <a:rPr lang="ru-RU" sz="2400" dirty="0">
                <a:latin typeface="+mj-lt"/>
                <a:ea typeface="+mj-ea"/>
                <a:cs typeface="+mj-cs"/>
              </a:rPr>
              <a:t>г.о. Коломна Московской области</a:t>
            </a:r>
            <a:br>
              <a:rPr lang="ru-RU" sz="2400" dirty="0">
                <a:latin typeface="+mj-lt"/>
                <a:ea typeface="+mj-ea"/>
                <a:cs typeface="+mj-cs"/>
              </a:rPr>
            </a:br>
            <a:r>
              <a:rPr lang="en-US" sz="2400" dirty="0">
                <a:latin typeface="+mj-lt"/>
                <a:ea typeface="+mj-ea"/>
                <a:cs typeface="+mj-cs"/>
              </a:rPr>
              <a:t>e-mail:  </a:t>
            </a:r>
            <a:r>
              <a:rPr lang="en-US" sz="2400" dirty="0">
                <a:latin typeface="+mj-lt"/>
                <a:ea typeface="+mj-ea"/>
                <a:cs typeface="+mj-cs"/>
                <a:hlinkClick r:id="rId2"/>
              </a:rPr>
              <a:t>svetlanaliseytseva@ya.ru</a:t>
            </a:r>
            <a:r>
              <a:rPr lang="ru-RU" sz="2400" dirty="0">
                <a:latin typeface="+mj-lt"/>
                <a:ea typeface="+mj-ea"/>
                <a:cs typeface="+mj-cs"/>
              </a:rPr>
              <a:t> </a:t>
            </a:r>
            <a:br>
              <a:rPr lang="ru-RU" sz="2400" dirty="0">
                <a:latin typeface="+mj-lt"/>
                <a:ea typeface="+mj-ea"/>
                <a:cs typeface="+mj-cs"/>
              </a:rPr>
            </a:br>
            <a:endParaRPr lang="ru-RU" sz="4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852" y="5310189"/>
            <a:ext cx="5174210" cy="1001160"/>
          </a:xfrm>
        </p:spPr>
        <p:txBody>
          <a:bodyPr/>
          <a:lstStyle/>
          <a:p>
            <a:r>
              <a:rPr lang="ru-RU" dirty="0"/>
              <a:t>с любовью к детям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220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1789577"/>
            <a:ext cx="6432000" cy="4824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74623" y="0"/>
            <a:ext cx="8602529" cy="1346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ru-RU" dirty="0"/>
              <a:t>Педагогика </a:t>
            </a:r>
          </a:p>
          <a:p>
            <a:r>
              <a:rPr lang="ru-RU" dirty="0"/>
              <a:t>			бережного внимания -</a:t>
            </a:r>
          </a:p>
        </p:txBody>
      </p:sp>
    </p:spTree>
    <p:extLst>
      <p:ext uri="{BB962C8B-B14F-4D97-AF65-F5344CB8AC3E}">
        <p14:creationId xmlns:p14="http://schemas.microsoft.com/office/powerpoint/2010/main" val="15900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t="16232" r="14820" b="32464"/>
          <a:stretch>
            <a:fillRect/>
          </a:stretch>
        </p:blipFill>
        <p:spPr>
          <a:xfrm rot="20363372">
            <a:off x="4466841" y="3676704"/>
            <a:ext cx="3808783" cy="241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786">
            <a:off x="4974690" y="301339"/>
            <a:ext cx="3888000" cy="291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625">
            <a:off x="7891620" y="2686943"/>
            <a:ext cx="4128000" cy="30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0" y="1076968"/>
            <a:ext cx="4414159" cy="1089762"/>
          </a:xfrm>
        </p:spPr>
        <p:txBody>
          <a:bodyPr>
            <a:normAutofit fontScale="90000"/>
          </a:bodyPr>
          <a:lstStyle/>
          <a:p>
            <a:r>
              <a:rPr lang="ru-RU" dirty="0"/>
              <a:t>Письма-сюрпризы</a:t>
            </a:r>
            <a:br>
              <a:rPr lang="ru-RU" dirty="0"/>
            </a:br>
            <a:r>
              <a:rPr lang="ru-RU" dirty="0"/>
              <a:t> от первого учителя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1516" y="2059275"/>
            <a:ext cx="3263503" cy="43513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709" y="219589"/>
            <a:ext cx="6262255" cy="725954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Первая встреча-знакомство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0" y="1768085"/>
            <a:ext cx="3263503" cy="4351338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3"/>
          <a:stretch>
            <a:fillRect/>
          </a:stretch>
        </p:blipFill>
        <p:spPr>
          <a:xfrm>
            <a:off x="3972433" y="1046027"/>
            <a:ext cx="5175249" cy="2797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39" y="3186000"/>
            <a:ext cx="4896000" cy="36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1384"/>
          <a:stretch>
            <a:fillRect/>
          </a:stretch>
        </p:blipFill>
        <p:spPr>
          <a:xfrm>
            <a:off x="4251682" y="3843271"/>
            <a:ext cx="2296642" cy="2305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10" y="1180014"/>
            <a:ext cx="2496000" cy="18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58909" y="214927"/>
            <a:ext cx="7347315" cy="80286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Индивидуальные консультации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72" y="1256939"/>
            <a:ext cx="4032000" cy="302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0" y="1824488"/>
            <a:ext cx="5184000" cy="388800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16" y="1051901"/>
            <a:ext cx="3076531" cy="4351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9" y="4387470"/>
            <a:ext cx="3264000" cy="244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403" y="4259667"/>
            <a:ext cx="1836000" cy="244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73749" y="1051901"/>
            <a:ext cx="5445105" cy="52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29895" algn="just">
              <a:lnSpc>
                <a:spcPct val="115000"/>
              </a:lnSpc>
              <a:spcAft>
                <a:spcPts val="0"/>
              </a:spcAft>
            </a:pPr>
            <a:r>
              <a:rPr lang="ru-RU" sz="2600" b="1" dirty="0">
                <a:ea typeface="Times New Roman" panose="02020603050405020304" pitchFamily="18" charset="0"/>
              </a:rPr>
              <a:t>«учитель-родитель-ученик»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12892"/>
          <a:stretch>
            <a:fillRect/>
          </a:stretch>
        </p:blipFill>
        <p:spPr>
          <a:xfrm>
            <a:off x="7141549" y="3478629"/>
            <a:ext cx="3238056" cy="241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1"/>
          <a:stretch>
            <a:fillRect/>
          </a:stretch>
        </p:blipFill>
        <p:spPr>
          <a:xfrm>
            <a:off x="757960" y="4899026"/>
            <a:ext cx="2736000" cy="193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833" y="-184481"/>
            <a:ext cx="6217054" cy="1325563"/>
          </a:xfrm>
        </p:spPr>
        <p:txBody>
          <a:bodyPr>
            <a:normAutofit/>
          </a:bodyPr>
          <a:lstStyle/>
          <a:p>
            <a:r>
              <a:rPr lang="ru-RU" dirty="0"/>
              <a:t>Ориентация на ученика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r="9260" b="2327"/>
          <a:stretch>
            <a:fillRect/>
          </a:stretch>
        </p:blipFill>
        <p:spPr>
          <a:xfrm rot="16200000">
            <a:off x="851870" y="3312564"/>
            <a:ext cx="2371411" cy="3762350"/>
          </a:xfrm>
        </p:spPr>
      </p:pic>
      <p:pic>
        <p:nvPicPr>
          <p:cNvPr id="10" name="Объект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8"/>
          <a:stretch/>
        </p:blipFill>
        <p:spPr>
          <a:xfrm>
            <a:off x="156400" y="1346885"/>
            <a:ext cx="3565251" cy="2520000"/>
          </a:xfrm>
          <a:prstGeom prst="rect">
            <a:avLst/>
          </a:prstGeom>
        </p:spPr>
      </p:pic>
      <p:pic>
        <p:nvPicPr>
          <p:cNvPr id="11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/>
          <a:stretch>
            <a:fillRect/>
          </a:stretch>
        </p:blipFill>
        <p:spPr>
          <a:xfrm>
            <a:off x="3897130" y="842299"/>
            <a:ext cx="5286267" cy="3564000"/>
          </a:xfrm>
          <a:prstGeom prst="rect">
            <a:avLst/>
          </a:prstGeom>
          <a:effectLst/>
        </p:spPr>
      </p:pic>
      <p:pic>
        <p:nvPicPr>
          <p:cNvPr id="12" name="Рисунок 1" descr="C:\Users\111\Desktop\1И документы\Тематические недели\3.ноябрь\IMG_20231024_1332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21"/>
          <a:stretch>
            <a:fillRect/>
          </a:stretch>
        </p:blipFill>
        <p:spPr bwMode="auto">
          <a:xfrm>
            <a:off x="9342848" y="1225271"/>
            <a:ext cx="2628900" cy="25196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b="1216"/>
          <a:stretch/>
        </p:blipFill>
        <p:spPr>
          <a:xfrm>
            <a:off x="8848417" y="3663739"/>
            <a:ext cx="3282782" cy="30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8"/>
          <a:stretch/>
        </p:blipFill>
        <p:spPr>
          <a:xfrm>
            <a:off x="4415584" y="4111168"/>
            <a:ext cx="3936000" cy="2612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12790"/>
          <a:stretch/>
        </p:blipFill>
        <p:spPr>
          <a:xfrm>
            <a:off x="113305" y="1508400"/>
            <a:ext cx="5426083" cy="408147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85" y="3410088"/>
            <a:ext cx="4368000" cy="32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57" y="1361827"/>
            <a:ext cx="3483000" cy="464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85" y="1361827"/>
            <a:ext cx="3360000" cy="252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8738" y="38388"/>
            <a:ext cx="46281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+mj-lt"/>
                <a:ea typeface="+mj-ea"/>
                <a:cs typeface="+mj-cs"/>
              </a:rPr>
              <a:t>Обучение</a:t>
            </a:r>
            <a:r>
              <a:rPr lang="ru-RU" dirty="0"/>
              <a:t> </a:t>
            </a:r>
            <a:r>
              <a:rPr lang="ru-RU" sz="4000" dirty="0">
                <a:latin typeface="+mj-lt"/>
                <a:ea typeface="+mj-ea"/>
                <a:cs typeface="+mj-cs"/>
              </a:rPr>
              <a:t>через</a:t>
            </a:r>
            <a:r>
              <a:rPr lang="ru-RU" dirty="0"/>
              <a:t> </a:t>
            </a:r>
            <a:r>
              <a:rPr lang="ru-RU" sz="4000" dirty="0">
                <a:latin typeface="+mj-lt"/>
                <a:ea typeface="+mj-ea"/>
                <a:cs typeface="+mj-cs"/>
              </a:rPr>
              <a:t>игру</a:t>
            </a:r>
            <a:r>
              <a:rPr lang="ru-RU" dirty="0"/>
              <a:t> </a:t>
            </a:r>
          </a:p>
          <a:p>
            <a:r>
              <a:rPr lang="ru-RU" sz="4000" dirty="0">
                <a:latin typeface="+mj-lt"/>
                <a:ea typeface="+mj-ea"/>
                <a:cs typeface="+mj-cs"/>
              </a:rPr>
              <a:t>и</a:t>
            </a:r>
            <a:r>
              <a:rPr lang="ru-RU" dirty="0"/>
              <a:t> </a:t>
            </a:r>
            <a:r>
              <a:rPr lang="ru-RU" sz="4000" dirty="0">
                <a:latin typeface="+mj-lt"/>
                <a:ea typeface="+mj-ea"/>
                <a:cs typeface="+mj-cs"/>
              </a:rPr>
              <a:t>радость</a:t>
            </a:r>
            <a:r>
              <a:rPr lang="ru-RU" dirty="0"/>
              <a:t> </a:t>
            </a:r>
            <a:r>
              <a:rPr lang="ru-RU" sz="4000" dirty="0">
                <a:latin typeface="+mj-lt"/>
                <a:ea typeface="+mj-ea"/>
                <a:cs typeface="+mj-cs"/>
              </a:rPr>
              <a:t>открытий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/>
          <p:nvPr/>
        </p:nvSpPr>
        <p:spPr>
          <a:xfrm>
            <a:off x="110040" y="994787"/>
            <a:ext cx="2945246" cy="1307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/>
              <a:t>Система поощрений</a:t>
            </a:r>
          </a:p>
          <a:p>
            <a:r>
              <a:rPr lang="ru-RU" sz="2600" b="1" dirty="0" err="1"/>
              <a:t>Геймификация</a:t>
            </a:r>
            <a:endParaRPr lang="ru-RU" sz="2600" b="1" dirty="0"/>
          </a:p>
          <a:p>
            <a:r>
              <a:rPr lang="ru-RU" sz="2600" b="1" dirty="0"/>
              <a:t>Визуализация</a:t>
            </a:r>
          </a:p>
          <a:p>
            <a:r>
              <a:rPr lang="ru-RU" sz="2600" b="1" dirty="0"/>
              <a:t>Пиксель-арт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251" b="2975"/>
          <a:stretch/>
        </p:blipFill>
        <p:spPr>
          <a:xfrm>
            <a:off x="-1550" y="3279079"/>
            <a:ext cx="4069582" cy="3567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4235" y="2668663"/>
            <a:ext cx="3591000" cy="47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14687" r="14941" b="44083"/>
          <a:stretch>
            <a:fillRect/>
          </a:stretch>
        </p:blipFill>
        <p:spPr>
          <a:xfrm>
            <a:off x="6580139" y="114634"/>
            <a:ext cx="2621063" cy="115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-300" r="22625" b="300"/>
          <a:stretch>
            <a:fillRect/>
          </a:stretch>
        </p:blipFill>
        <p:spPr>
          <a:xfrm>
            <a:off x="3829285" y="2595224"/>
            <a:ext cx="3239287" cy="406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30190" y="1050178"/>
            <a:ext cx="1998000" cy="2664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8"/>
          <a:srcRect l="16378" t="4928" r="18915" b="4152"/>
          <a:stretch>
            <a:fillRect/>
          </a:stretch>
        </p:blipFill>
        <p:spPr>
          <a:xfrm>
            <a:off x="6504007" y="1448238"/>
            <a:ext cx="2446020" cy="1932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81" y="113586"/>
            <a:ext cx="3456000" cy="259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1999" y="92904"/>
            <a:ext cx="5244131" cy="968903"/>
          </a:xfrm>
        </p:spPr>
        <p:txBody>
          <a:bodyPr>
            <a:normAutofit/>
          </a:bodyPr>
          <a:lstStyle/>
          <a:p>
            <a:r>
              <a:rPr lang="ru-RU" dirty="0"/>
              <a:t>Тематические дни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133061"/>
            <a:ext cx="384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3" y="1690688"/>
            <a:ext cx="5996250" cy="45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4"/>
          <a:stretch>
            <a:fillRect/>
          </a:stretch>
        </p:blipFill>
        <p:spPr>
          <a:xfrm>
            <a:off x="8877080" y="1133061"/>
            <a:ext cx="3996000" cy="3395320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315"/>
            <a:ext cx="3551999" cy="2664000"/>
          </a:xfrm>
        </p:spPr>
      </p:pic>
      <p:sp>
        <p:nvSpPr>
          <p:cNvPr id="7" name="Прямоугольник 6"/>
          <p:cNvSpPr/>
          <p:nvPr/>
        </p:nvSpPr>
        <p:spPr>
          <a:xfrm>
            <a:off x="4323108" y="966270"/>
            <a:ext cx="3995999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29895" algn="just">
              <a:lnSpc>
                <a:spcPct val="115000"/>
              </a:lnSpc>
              <a:spcAft>
                <a:spcPts val="0"/>
              </a:spcAft>
            </a:pPr>
            <a:r>
              <a:rPr lang="ru-RU" sz="2600" b="1" dirty="0">
                <a:ea typeface="Times New Roman" panose="02020603050405020304" pitchFamily="18" charset="0"/>
              </a:rPr>
              <a:t>«Изумрудный день»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079">
            <a:off x="8958418" y="4327480"/>
            <a:ext cx="3072000" cy="230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294</Words>
  <Application>Microsoft Office PowerPoint</Application>
  <PresentationFormat>Широкоэкранный</PresentationFormat>
  <Paragraphs>41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1_Тема Office</vt:lpstr>
      <vt:lpstr>Лист</vt:lpstr>
      <vt:lpstr> «Секреты успешной работы в классе ускоренного обучения»  </vt:lpstr>
      <vt:lpstr>с любовью к детям</vt:lpstr>
      <vt:lpstr>Письма-сюрпризы  от первого учителя</vt:lpstr>
      <vt:lpstr>Первая встреча-знакомство</vt:lpstr>
      <vt:lpstr>Индивидуальные консультации</vt:lpstr>
      <vt:lpstr>Ориентация на ученика</vt:lpstr>
      <vt:lpstr>Презентация PowerPoint</vt:lpstr>
      <vt:lpstr>Презентация PowerPoint</vt:lpstr>
      <vt:lpstr>Тематические дни</vt:lpstr>
      <vt:lpstr>Презентация PowerPoint</vt:lpstr>
      <vt:lpstr>Путешествия по родному краю</vt:lpstr>
      <vt:lpstr>Фиксация успехов</vt:lpstr>
      <vt:lpstr>Летние приключения</vt:lpstr>
      <vt:lpstr>Динамика качества знаний</vt:lpstr>
      <vt:lpstr>          «Учитель влияет на  вечность:  никогда нельзя  быть уверенным,  где  кончается его влияние»          Генри Адамс </vt:lpstr>
      <vt:lpstr>Спасибо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creator>сканирование</dc:creator>
  <cp:lastModifiedBy>User</cp:lastModifiedBy>
  <cp:revision>99</cp:revision>
  <dcterms:created xsi:type="dcterms:W3CDTF">2024-05-27T10:13:00Z</dcterms:created>
  <dcterms:modified xsi:type="dcterms:W3CDTF">2025-06-16T07:41:48Z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9E93CF0B2CEF41218850540FF73F1F10_12</vt:lpwstr>
  </property>
  <property fmtid="{D5CDD505-2E9C-101B-9397-08002B2CF9AE}" pid="3" name="KSOProductBuildVer">
    <vt:lpwstr>1049-12.2.0.21546</vt:lpwstr>
  </property>
</Properties>
</file>