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57" r:id="rId4"/>
    <p:sldId id="263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A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660"/>
  </p:normalViewPr>
  <p:slideViewPr>
    <p:cSldViewPr snapToGrid="0">
      <p:cViewPr varScale="1">
        <p:scale>
          <a:sx n="65" d="100"/>
          <a:sy n="65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0FFF-85A2-481A-AB03-EB1329999744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DB4B-8812-44E2-A064-6FF48A3FB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68DD0-3B0B-4ED8-9E05-4316EE5D36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03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85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90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5797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308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7734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9667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7563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61708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9748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276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2113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1561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120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78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90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6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88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28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t>16.06.2025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2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mailto:suncka.ekaterina.2010@yandex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ncka.ekaterina.2010@yandex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413" y="119076"/>
            <a:ext cx="10616697" cy="28406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</a:pPr>
            <a:br>
              <a:rPr lang="ru-RU" sz="3600" b="1" dirty="0"/>
            </a:b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Ключ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к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высоким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результатам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проверенные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стратегии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поддержания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высокой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мотивации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 и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успеваемости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ea typeface="Libre Baskerville" pitchFamily="34" charset="-122"/>
                <a:cs typeface="Times New Roman" panose="02020603050405020304" pitchFamily="18" charset="0"/>
              </a:rPr>
              <a:t>»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19" y="3314137"/>
            <a:ext cx="3858937" cy="2894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1" y="2527514"/>
            <a:ext cx="2785145" cy="185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8456102" y="3833932"/>
            <a:ext cx="3355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/>
              <a:t>Сунка</a:t>
            </a:r>
            <a:r>
              <a:rPr lang="ru-RU" i="1" dirty="0"/>
              <a:t> Екатерина Сергеевна, учитель начальных классов МАОУ СОШ №17 с УИОП, г.о. Щёлково</a:t>
            </a:r>
          </a:p>
          <a:p>
            <a:r>
              <a:rPr lang="en-US" sz="1600" i="1" dirty="0">
                <a:latin typeface="Droid Sans" charset="0"/>
                <a:hlinkClick r:id="rId4"/>
              </a:rPr>
              <a:t>suncka.ekaterina.2010@yandex.ru</a:t>
            </a:r>
            <a:r>
              <a:rPr lang="ru-RU" sz="1600" i="1" dirty="0">
                <a:latin typeface="Droid Sans" charset="0"/>
              </a:rPr>
              <a:t> </a:t>
            </a:r>
            <a:endParaRPr lang="en-US" sz="1600" i="1" dirty="0">
              <a:latin typeface="Droid Sans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16" y="4123990"/>
            <a:ext cx="2670232" cy="1779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10991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240" y="1034787"/>
            <a:ext cx="10729520" cy="5071043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1: Планирование и подготовка 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2 месяца до окончания 4 класса).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Собирает информацию о каждом ученике:  успеваемость, личностные особенности,  интересы,  возможные трудности в обучении,  социальная адаптация.  Проводит анкетирование учеников и родителей о готовности к переходу в среднюю школу.  Формирует рабочую группу из учителей-предметников 5-х классов, педагога-психолога и, при необходимости, представителей администрации школы.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Проводит диагностику уровня тревожности, адаптационных возможностей и самооценки учащихся. Разрабатывает индивидуальные и групповые рекомендации по снятию стресса и адаптации к новым условиям.  Подготавливает материалы для работы с родителями и учителями о возрастных особенностях и психологических аспектах перехода в среднюю школу.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Учителя-предметники 5-х классов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Анализируют успеваемость учащихся по своим предметам, определяют  пробелы в знаниях и  разрабатывают индивидуальные планы поддержки для учащихся, испытывающих трудности.</a:t>
            </a:r>
          </a:p>
        </p:txBody>
      </p:sp>
    </p:spTree>
    <p:extLst>
      <p:ext uri="{BB962C8B-B14F-4D97-AF65-F5344CB8AC3E}">
        <p14:creationId xmlns:p14="http://schemas.microsoft.com/office/powerpoint/2010/main" val="123545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4762" y="1459230"/>
            <a:ext cx="1082247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2: Информационная и психологическая поддержка (за 1 месяц до окончания 4 класса)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Организует встречу с родителями будущих пятиклассников,  информирует о структуре средней школы,  особенностях учебного процесса,  расписании,  внеклассных мероприятиях.  Представляет учителей 5-х классов.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тренинги по адаптации к новым условиям обучения и общения, помогает детям  сформировать  позитивный настрой и уверенность в себе.  Организует  групповые и индивидуальные консультации для учеников и родителей,  отвечает на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27294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032" y="1148601"/>
            <a:ext cx="7994707" cy="5025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Проявляйте  терпение  и  понимание  к  выпускникам  ЭНШ.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Учитывайте  индивидуальные  особенности  и  потребности  каждого  ученика.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Создайте  положительную  и  поддерживающую  атмосферу  в  классе.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Обеспечьте  ясное  и  доступное  изложение  учебного  материала.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Обращайте  внимание  на  эмоциональное  состояние  учащихся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  случае  возникновения  трудностей,  обращайтесь  за  помощью  к  педагогу-психологу  и  классному  руководителю.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 rotWithShape="1">
          <a:blip r:embed="rId2"/>
          <a:srcRect l="15457" t="5260" r="16979" b="8016"/>
          <a:stretch/>
        </p:blipFill>
        <p:spPr>
          <a:xfrm>
            <a:off x="8875551" y="2365695"/>
            <a:ext cx="2273417" cy="1996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040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. поле 1"/>
          <p:cNvSpPr txBox="1"/>
          <p:nvPr/>
        </p:nvSpPr>
        <p:spPr>
          <a:xfrm>
            <a:off x="1828800" y="199884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dirty="0">
                <a:solidFill>
                  <a:srgbClr val="5C4E3D"/>
                </a:solidFill>
                <a:latin typeface="Impact" panose="020B0806030902050204" pitchFamily="34" charset="0"/>
              </a:rPr>
              <a:t>Спасибо за внимание!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7D6B7-EA0E-0C87-B246-0BC8AE08EB2B}"/>
              </a:ext>
            </a:extLst>
          </p:cNvPr>
          <p:cNvSpPr txBox="1"/>
          <p:nvPr/>
        </p:nvSpPr>
        <p:spPr>
          <a:xfrm>
            <a:off x="1828800" y="3429000"/>
            <a:ext cx="5923575" cy="223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err="1"/>
              <a:t>Сунка</a:t>
            </a:r>
            <a:r>
              <a:rPr lang="ru-RU" sz="2400" i="1" dirty="0"/>
              <a:t> Екатерина Сергеевна, </a:t>
            </a:r>
          </a:p>
          <a:p>
            <a:pPr>
              <a:lnSpc>
                <a:spcPct val="150000"/>
              </a:lnSpc>
            </a:pPr>
            <a:r>
              <a:rPr lang="ru-RU" sz="2400" i="1" dirty="0"/>
              <a:t>учитель начальных классов </a:t>
            </a:r>
          </a:p>
          <a:p>
            <a:pPr>
              <a:lnSpc>
                <a:spcPct val="150000"/>
              </a:lnSpc>
            </a:pPr>
            <a:r>
              <a:rPr lang="ru-RU" sz="2400" i="1" dirty="0"/>
              <a:t>МАОУ СОШ №17 с УИОП, г.о. Щёлково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latin typeface="Droid Sans" charset="0"/>
                <a:hlinkClick r:id="rId3"/>
              </a:rPr>
              <a:t>suncka.ekaterina.2010@yandex.ru</a:t>
            </a:r>
            <a:r>
              <a:rPr lang="ru-RU" sz="2400" i="1" dirty="0">
                <a:latin typeface="Droid Sans" charset="0"/>
              </a:rPr>
              <a:t> </a:t>
            </a:r>
            <a:endParaRPr lang="en-US" sz="2400" i="1" dirty="0">
              <a:latin typeface="Droid Sans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>
            <a:spLocks noGrp="1"/>
          </p:cNvSpPr>
          <p:nvPr>
            <p:ph type="title"/>
          </p:nvPr>
        </p:nvSpPr>
        <p:spPr>
          <a:xfrm>
            <a:off x="1173759" y="260060"/>
            <a:ext cx="8398080" cy="175329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normAutofit/>
          </a:bodyPr>
          <a:lstStyle/>
          <a:p>
            <a:pPr marL="0" indent="0" algn="ctr">
              <a:lnSpc>
                <a:spcPts val="4050"/>
              </a:lnSpc>
              <a:buNone/>
            </a:pPr>
            <a:r>
              <a:rPr lang="en-US" sz="2800" dirty="0">
                <a:solidFill>
                  <a:srgbClr val="5C4E3D"/>
                </a:solidFill>
                <a:latin typeface="Impact" panose="020B0806030902050204" pitchFamily="34" charset="0"/>
                <a:ea typeface="Libre Baskerville" pitchFamily="34" charset="-122"/>
                <a:cs typeface="Libre Baskerville" pitchFamily="34" charset="-120"/>
              </a:rPr>
              <a:t>Проект "Эффективная начальная школа" </a:t>
            </a:r>
            <a:br>
              <a:rPr lang="ru-RU" sz="2800" dirty="0">
                <a:solidFill>
                  <a:srgbClr val="5C4E3D"/>
                </a:solidFill>
                <a:latin typeface="Impact" panose="020B0806030902050204" pitchFamily="34" charset="0"/>
                <a:ea typeface="Libre Baskerville" pitchFamily="34" charset="-122"/>
                <a:cs typeface="Libre Baskerville" pitchFamily="34" charset="-120"/>
              </a:rPr>
            </a:br>
            <a:r>
              <a:rPr lang="en-US" sz="2800" dirty="0">
                <a:solidFill>
                  <a:srgbClr val="5C4E3D"/>
                </a:solidFill>
                <a:latin typeface="Impact" panose="020B0806030902050204" pitchFamily="34" charset="0"/>
                <a:ea typeface="Libre Baskerville" pitchFamily="34" charset="-122"/>
                <a:cs typeface="Libre Baskerville" pitchFamily="34" charset="-120"/>
              </a:rPr>
              <a:t>и "Колесо успеха"</a:t>
            </a:r>
            <a:endParaRPr lang="en-US" sz="2800" dirty="0">
              <a:latin typeface="Impact" panose="020B080603090205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30" y="1266736"/>
            <a:ext cx="6014907" cy="559126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18" y="3861872"/>
            <a:ext cx="940788" cy="9617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stockphoto-2090799539-640_adpp_i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2213" y="1974560"/>
            <a:ext cx="3168941" cy="1782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5101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4" y="92279"/>
            <a:ext cx="6400800" cy="683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87" y="3238149"/>
            <a:ext cx="1017514" cy="1040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7529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>
            <a:spLocks noGrp="1"/>
          </p:cNvSpPr>
          <p:nvPr>
            <p:ph type="title"/>
          </p:nvPr>
        </p:nvSpPr>
        <p:spPr>
          <a:xfrm>
            <a:off x="885646" y="449015"/>
            <a:ext cx="10515600" cy="13255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fontScale="90000"/>
          </a:bodyPr>
          <a:lstStyle/>
          <a:p>
            <a:pPr marL="0" indent="0" algn="ctr">
              <a:lnSpc>
                <a:spcPts val="4700"/>
              </a:lnSpc>
              <a:buNone/>
            </a:pPr>
            <a:br>
              <a:rPr lang="ru-RU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</a:br>
            <a:r>
              <a:rPr lang="en-US" sz="37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Современные</a:t>
            </a:r>
            <a:r>
              <a:rPr lang="en-US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дети: потребность в </a:t>
            </a:r>
            <a:r>
              <a:rPr lang="en-US" sz="37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смысле</a:t>
            </a:r>
            <a:r>
              <a:rPr lang="en-US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 и </a:t>
            </a:r>
            <a:r>
              <a:rPr lang="en-US" sz="3750" dirty="0" err="1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цели</a:t>
            </a:r>
            <a:r>
              <a:rPr lang="ru-RU" sz="3750" dirty="0">
                <a:solidFill>
                  <a:srgbClr val="5C4E3D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.</a:t>
            </a:r>
            <a:endParaRPr lang="en-US" sz="3750" dirty="0"/>
          </a:p>
        </p:txBody>
      </p:sp>
      <p:sp>
        <p:nvSpPr>
          <p:cNvPr id="5" name="Shape 1"/>
          <p:cNvSpPr/>
          <p:nvPr/>
        </p:nvSpPr>
        <p:spPr>
          <a:xfrm>
            <a:off x="765650" y="2018531"/>
            <a:ext cx="430887" cy="430887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503" y="2072821"/>
            <a:ext cx="287179" cy="35909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300204" y="1953163"/>
            <a:ext cx="3152775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Потребность в понимании</a:t>
            </a:r>
            <a:endParaRPr lang="en-US" sz="1850" dirty="0"/>
          </a:p>
        </p:txBody>
      </p:sp>
      <p:sp>
        <p:nvSpPr>
          <p:cNvPr id="8" name="Text 3"/>
          <p:cNvSpPr/>
          <p:nvPr/>
        </p:nvSpPr>
        <p:spPr>
          <a:xfrm>
            <a:off x="1362039" y="2350115"/>
            <a:ext cx="3159800" cy="24517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Современные дети характеризуются повышенной потребностью в понимании смысла и цели своих действий. Они задают вопросы, направленные на выявление практической значимости информации и заданий.</a:t>
            </a:r>
            <a:endParaRPr lang="en-US" sz="1500" dirty="0"/>
          </a:p>
        </p:txBody>
      </p:sp>
      <p:sp>
        <p:nvSpPr>
          <p:cNvPr id="9" name="Shape 4"/>
          <p:cNvSpPr/>
          <p:nvPr/>
        </p:nvSpPr>
        <p:spPr>
          <a:xfrm>
            <a:off x="4835188" y="1944607"/>
            <a:ext cx="430887" cy="430887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595" y="1991023"/>
            <a:ext cx="287179" cy="35909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5383494" y="1967151"/>
            <a:ext cx="3159800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Развитие критического мышления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5326154" y="2656582"/>
            <a:ext cx="3159800" cy="2145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Вместо навязывания предметных знаний, важно изменить подход к обучению, фокусируясь на развитии критического мышления, аналитических и синтетических способностей.</a:t>
            </a:r>
            <a:endParaRPr lang="en-US" sz="1500" dirty="0"/>
          </a:p>
        </p:txBody>
      </p:sp>
      <p:sp>
        <p:nvSpPr>
          <p:cNvPr id="13" name="Shape 7"/>
          <p:cNvSpPr/>
          <p:nvPr/>
        </p:nvSpPr>
        <p:spPr>
          <a:xfrm>
            <a:off x="644060" y="5427109"/>
            <a:ext cx="430887" cy="430887"/>
          </a:xfrm>
          <a:prstGeom prst="roundRect">
            <a:avLst>
              <a:gd name="adj" fmla="val 18668"/>
            </a:avLst>
          </a:prstGeom>
          <a:solidFill>
            <a:srgbClr val="F7EDD4"/>
          </a:solidFill>
          <a:ln w="7620">
            <a:solidFill>
              <a:srgbClr val="DDD3BA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97" y="5463007"/>
            <a:ext cx="287179" cy="359092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330802" y="5127905"/>
            <a:ext cx="3091577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54240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Метакогнитивные навыки</a:t>
            </a:r>
            <a:endParaRPr lang="en-US" sz="1850" dirty="0"/>
          </a:p>
        </p:txBody>
      </p:sp>
      <p:sp>
        <p:nvSpPr>
          <p:cNvPr id="16" name="Text 9"/>
          <p:cNvSpPr/>
          <p:nvPr/>
        </p:nvSpPr>
        <p:spPr>
          <a:xfrm>
            <a:off x="1362039" y="5463007"/>
            <a:ext cx="7181255" cy="919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54240"/>
                </a:solidFill>
                <a:latin typeface="DM Sans" pitchFamily="34" charset="0"/>
                <a:ea typeface="DM Sans" pitchFamily="34" charset="-122"/>
                <a:cs typeface="DM Sans" pitchFamily="34" charset="-120"/>
              </a:rPr>
              <a:t>Образование должно сосредоточиться на формировании метакогнитивных навыков – способности к саморегуляции, планированию, самоконтролю и рефлексии.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33421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" t="6525" r="5055" b="603"/>
          <a:stretch/>
        </p:blipFill>
        <p:spPr bwMode="auto">
          <a:xfrm>
            <a:off x="2004782" y="461395"/>
            <a:ext cx="7130642" cy="5469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Школа контур">
            <a:extLst>
              <a:ext uri="{FF2B5EF4-FFF2-40B4-BE49-F238E27FC236}">
                <a16:creationId xmlns:a16="http://schemas.microsoft.com/office/drawing/2014/main" id="{0BDD967A-FE67-4BAD-B08D-F33BC9DDF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4860" y="1384183"/>
            <a:ext cx="2263324" cy="2360839"/>
          </a:xfrm>
          <a:prstGeom prst="rect">
            <a:avLst/>
          </a:prstGeom>
        </p:spPr>
      </p:pic>
      <p:sp>
        <p:nvSpPr>
          <p:cNvPr id="14" name="Стрелка: влево-вправо 10">
            <a:extLst>
              <a:ext uri="{FF2B5EF4-FFF2-40B4-BE49-F238E27FC236}">
                <a16:creationId xmlns:a16="http://schemas.microsoft.com/office/drawing/2014/main" id="{3D2F180A-30E9-4B3A-8D4A-42E7B081993D}"/>
              </a:ext>
            </a:extLst>
          </p:cNvPr>
          <p:cNvSpPr/>
          <p:nvPr/>
        </p:nvSpPr>
        <p:spPr>
          <a:xfrm rot="16200000">
            <a:off x="8847893" y="3556179"/>
            <a:ext cx="1115737" cy="624564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Школа со сплошной заливкой">
            <a:extLst>
              <a:ext uri="{FF2B5EF4-FFF2-40B4-BE49-F238E27FC236}">
                <a16:creationId xmlns:a16="http://schemas.microsoft.com/office/drawing/2014/main" id="{883A93F5-B40D-45C2-BE4A-C7DB402A0B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46333" y="4011074"/>
            <a:ext cx="2459458" cy="2459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0348" y="1115844"/>
            <a:ext cx="30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989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5" t="7128" r="12277" b="2673"/>
          <a:stretch/>
        </p:blipFill>
        <p:spPr bwMode="auto">
          <a:xfrm>
            <a:off x="130027" y="763399"/>
            <a:ext cx="8145710" cy="565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BE3CF5-061E-0245-B726-7C581239A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4" t="23516" r="2599" b="3004"/>
          <a:stretch/>
        </p:blipFill>
        <p:spPr>
          <a:xfrm>
            <a:off x="8430931" y="1795244"/>
            <a:ext cx="3506598" cy="374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8948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"/>
          <a:stretch/>
        </p:blipFill>
        <p:spPr bwMode="auto">
          <a:xfrm>
            <a:off x="134223" y="1301661"/>
            <a:ext cx="5729682" cy="48524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58" y="4220844"/>
            <a:ext cx="2210674" cy="2111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6"/>
          <a:stretch/>
        </p:blipFill>
        <p:spPr>
          <a:xfrm rot="700220">
            <a:off x="8875552" y="1494641"/>
            <a:ext cx="3069874" cy="2440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r="6037" b="19788"/>
          <a:stretch/>
        </p:blipFill>
        <p:spPr>
          <a:xfrm>
            <a:off x="6277933" y="1125358"/>
            <a:ext cx="2382472" cy="3095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6359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0" y="1258349"/>
            <a:ext cx="2860361" cy="46572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9" y="1633800"/>
            <a:ext cx="2908941" cy="40455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424">
            <a:off x="6889224" y="1380931"/>
            <a:ext cx="4795547" cy="4534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531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32004" r="19115" b="8154"/>
          <a:stretch/>
        </p:blipFill>
        <p:spPr bwMode="auto">
          <a:xfrm>
            <a:off x="444617" y="1090568"/>
            <a:ext cx="7516536" cy="455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65" y="3059882"/>
            <a:ext cx="3363986" cy="25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01543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462</Words>
  <Application>Microsoft Office PowerPoint</Application>
  <PresentationFormat>Широкоэкранный</PresentationFormat>
  <Paragraphs>28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DM Sans</vt:lpstr>
      <vt:lpstr>Droid Sans</vt:lpstr>
      <vt:lpstr>Impact</vt:lpstr>
      <vt:lpstr>Libre Baskerville</vt:lpstr>
      <vt:lpstr>Times New Roman</vt:lpstr>
      <vt:lpstr>Wingdings</vt:lpstr>
      <vt:lpstr>1_Тема Office</vt:lpstr>
      <vt:lpstr>2_Тема Office</vt:lpstr>
      <vt:lpstr> «Ключ к высоким результатам: проверенные стратегии поддержания высокой мотивации и успеваемости»</vt:lpstr>
      <vt:lpstr>Проект "Эффективная начальная школа"  и "Колесо успеха"</vt:lpstr>
      <vt:lpstr>Презентация PowerPoint</vt:lpstr>
      <vt:lpstr> Современные дети: потребность в смысле и цели.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 1: Планирование и подготовка  (за 2 месяца до окончания 4 класса).  Классный руководитель: Собирает информацию о каждом ученике:  успеваемость, личностные особенности,  интересы,  возможные трудности в обучении,  социальная адаптация.  Проводит анкетирование учеников и родителей о готовности к переходу в среднюю школу.  Формирует рабочую группу из учителей-предметников 5-х классов, педагога-психолога и, при необходимости, представителей администрации школы.   Педагог-психолог:  Проводит диагностику уровня тревожности, адаптационных возможностей и самооценки учащихся. Разрабатывает индивидуальные и групповые рекомендации по снятию стресса и адаптации к новым условиям.  Подготавливает материалы для работы с родителями и учителями о возрастных особенностях и психологических аспектах перехода в среднюю школу.   Учителя-предметники 5-х классов:  Анализируют успеваемость учащихся по своим предметам, определяют  пробелы в знаниях и  разрабатывают индивидуальные планы поддержки для учащихся, испытывающих трудности.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«Повышение интереса к учебному процессу путем предоставления оригинального учебного материала»</dc:title>
  <dc:creator>сканирование</dc:creator>
  <cp:lastModifiedBy>User</cp:lastModifiedBy>
  <cp:revision>56</cp:revision>
  <dcterms:created xsi:type="dcterms:W3CDTF">2024-05-27T10:13:25Z</dcterms:created>
  <dcterms:modified xsi:type="dcterms:W3CDTF">2025-06-16T07:19:13Z</dcterms:modified>
</cp:coreProperties>
</file>