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341" r:id="rId3"/>
    <p:sldId id="342" r:id="rId4"/>
    <p:sldId id="262" r:id="rId5"/>
    <p:sldId id="347" r:id="rId6"/>
    <p:sldId id="343" r:id="rId7"/>
    <p:sldId id="349" r:id="rId8"/>
    <p:sldId id="344" r:id="rId9"/>
    <p:sldId id="350" r:id="rId10"/>
    <p:sldId id="264" r:id="rId11"/>
    <p:sldId id="345" r:id="rId12"/>
    <p:sldId id="288" r:id="rId13"/>
    <p:sldId id="316" r:id="rId14"/>
    <p:sldId id="346" r:id="rId15"/>
    <p:sldId id="266" r:id="rId16"/>
    <p:sldId id="348" r:id="rId17"/>
    <p:sldId id="318" r:id="rId18"/>
    <p:sldId id="269" r:id="rId19"/>
    <p:sldId id="268" r:id="rId20"/>
    <p:sldId id="293" r:id="rId21"/>
    <p:sldId id="291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5434"/>
    <a:srgbClr val="325792"/>
    <a:srgbClr val="B1B2BD"/>
    <a:srgbClr val="939EBC"/>
    <a:srgbClr val="F15B4D"/>
    <a:srgbClr val="44546A"/>
    <a:srgbClr val="8FCD4E"/>
    <a:srgbClr val="F7BB00"/>
    <a:srgbClr val="5B9BD5"/>
    <a:srgbClr val="6892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Кол-во участников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Лист1!$B$1:$D$1</c:f>
              <c:strCache>
                <c:ptCount val="3"/>
                <c:pt idx="0">
                  <c:v>2022/23</c:v>
                </c:pt>
                <c:pt idx="1">
                  <c:v>2023/24</c:v>
                </c:pt>
                <c:pt idx="2">
                  <c:v>2024/25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573</c:v>
                </c:pt>
                <c:pt idx="1">
                  <c:v>630</c:v>
                </c:pt>
                <c:pt idx="2">
                  <c:v>460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2E-48B6-9C47-56EAD46D04BF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Кол-во работ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Лист1!$B$1:$D$1</c:f>
              <c:strCache>
                <c:ptCount val="3"/>
                <c:pt idx="0">
                  <c:v>2022/23</c:v>
                </c:pt>
                <c:pt idx="1">
                  <c:v>2023/24</c:v>
                </c:pt>
                <c:pt idx="2">
                  <c:v>2024/25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481</c:v>
                </c:pt>
                <c:pt idx="1">
                  <c:v>543</c:v>
                </c:pt>
                <c:pt idx="2">
                  <c:v>398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2E-48B6-9C47-56EAD46D04BF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Кол-во победителей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Лист1!$B$1:$D$1</c:f>
              <c:strCache>
                <c:ptCount val="3"/>
                <c:pt idx="0">
                  <c:v>2022/23</c:v>
                </c:pt>
                <c:pt idx="1">
                  <c:v>2023/24</c:v>
                </c:pt>
                <c:pt idx="2">
                  <c:v>2024/25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90</c:v>
                </c:pt>
                <c:pt idx="1">
                  <c:v>167</c:v>
                </c:pt>
                <c:pt idx="2">
                  <c:v>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2E-48B6-9C47-56EAD46D04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6140512"/>
        <c:axId val="425903824"/>
      </c:barChart>
      <c:catAx>
        <c:axId val="34614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5903824"/>
        <c:crosses val="autoZero"/>
        <c:auto val="1"/>
        <c:lblAlgn val="ctr"/>
        <c:lblOffset val="100"/>
        <c:noMultiLvlLbl val="0"/>
      </c:catAx>
      <c:valAx>
        <c:axId val="425903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61405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kumimoji="0" lang="ru-RU" sz="1600" b="1" i="0" u="none" strike="noStrike" kern="0" cap="none" spc="0" normalizeH="0" baseline="0" dirty="0">
                <a:ln>
                  <a:noFill/>
                </a:ln>
                <a:solidFill>
                  <a:srgbClr val="1D3152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r>
              <a:rPr kumimoji="0" lang="ru-RU" sz="1600" b="1" i="0" u="none" strike="noStrike" kern="0" cap="none" spc="0" normalizeH="0" baseline="0" dirty="0">
                <a:ln>
                  <a:noFill/>
                </a:ln>
                <a:solidFill>
                  <a:srgbClr val="1D3152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Динамика количества слушателей вебинаров и участников тестирования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kumimoji="0" lang="ru-RU" sz="1600" b="1" i="0" u="none" strike="noStrike" kern="0" cap="none" spc="0" normalizeH="0" baseline="0" dirty="0">
              <a:ln>
                <a:noFill/>
              </a:ln>
              <a:solidFill>
                <a:srgbClr val="1D3152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2023/24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Слушатели вебинаров онлайн</c:v>
                </c:pt>
                <c:pt idx="1">
                  <c:v>Участники тестирований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178</c:v>
                </c:pt>
                <c:pt idx="1">
                  <c:v>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78-4A73-BB1F-3D5902CD2F8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2024/25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Слушатели вебинаров онлайн</c:v>
                </c:pt>
                <c:pt idx="1">
                  <c:v>Участники тестирований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278</c:v>
                </c:pt>
                <c:pt idx="1">
                  <c:v>348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78-4A73-BB1F-3D5902CD2F8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375386992"/>
        <c:axId val="1523390256"/>
      </c:barChart>
      <c:catAx>
        <c:axId val="1375386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23390256"/>
        <c:crosses val="autoZero"/>
        <c:auto val="1"/>
        <c:lblAlgn val="ctr"/>
        <c:lblOffset val="100"/>
        <c:noMultiLvlLbl val="0"/>
      </c:catAx>
      <c:valAx>
        <c:axId val="1523390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5386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Участники проекта ЭНШ прошли мониторинг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6420-439C-B2A7-012DC2948312}"/>
              </c:ext>
            </c:extLst>
          </c:dPt>
          <c:dPt>
            <c:idx val="1"/>
            <c:bubble3D val="0"/>
            <c:spPr>
              <a:solidFill>
                <a:srgbClr val="FBBD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6420-439C-B2A7-012DC2948312}"/>
              </c:ext>
            </c:extLst>
          </c:dPt>
          <c:dPt>
            <c:idx val="2"/>
            <c:bubble3D val="0"/>
            <c:spPr>
              <a:solidFill>
                <a:srgbClr val="E5563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6420-439C-B2A7-012DC294831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Успешно </c:v>
                </c:pt>
                <c:pt idx="1">
                  <c:v>Даны рекомендации</c:v>
                </c:pt>
                <c:pt idx="2">
                  <c:v>Отрицательный результат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122</c:v>
                </c:pt>
                <c:pt idx="1">
                  <c:v>103</c:v>
                </c:pt>
                <c:pt idx="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420-439C-B2A7-012DC294831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6273999323155799E-2"/>
          <c:y val="0.61878140397925285"/>
          <c:w val="0.50217125142179309"/>
          <c:h val="0.354119527801937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3FF-4650-8BA3-FC84A6C7D08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3FF-4650-8BA3-FC84A6C7D08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3FF-4650-8BA3-FC84A6C7D08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3FF-4650-8BA3-FC84A6C7D08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3FF-4650-8BA3-FC84A6C7D08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3FF-4650-8BA3-FC84A6C7D08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3FF-4650-8BA3-FC84A6C7D08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3FF-4650-8BA3-FC84A6C7D08E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73FF-4650-8BA3-FC84A6C7D08E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73FF-4650-8BA3-FC84A6C7D08E}"/>
              </c:ext>
            </c:extLst>
          </c:dPt>
          <c:dLbls>
            <c:dLbl>
              <c:idx val="0"/>
              <c:layout>
                <c:manualLayout>
                  <c:x val="6.0111879770831003E-2"/>
                  <c:y val="-3.831061809592780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FF-4650-8BA3-FC84A6C7D08E}"/>
                </c:ext>
              </c:extLst>
            </c:dLbl>
            <c:dLbl>
              <c:idx val="4"/>
              <c:layout>
                <c:manualLayout>
                  <c:x val="5.4959432933331262E-2"/>
                  <c:y val="8.2094181634131003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3FF-4650-8BA3-FC84A6C7D08E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Лист1!$A$2:$A$11</c:f>
              <c:strCache>
                <c:ptCount val="10"/>
                <c:pt idx="0">
                  <c:v>Богородский г.о. ЦО №29</c:v>
                </c:pt>
                <c:pt idx="1">
                  <c:v>Истра г.о. Павловская СОШ</c:v>
                </c:pt>
                <c:pt idx="2">
                  <c:v>Коломна г.о. СОШ №16</c:v>
                </c:pt>
                <c:pt idx="3">
                  <c:v>Коломна г.о. СОШ №17</c:v>
                </c:pt>
                <c:pt idx="4">
                  <c:v>Коломна г.о. СОШ №30</c:v>
                </c:pt>
                <c:pt idx="5">
                  <c:v>Люберцы г.о. Инженерно-технологический лицей</c:v>
                </c:pt>
                <c:pt idx="6">
                  <c:v>Пушкинский г.о. ОЦ №2</c:v>
                </c:pt>
                <c:pt idx="7">
                  <c:v>Раменский г.о. СОШ №35</c:v>
                </c:pt>
                <c:pt idx="8">
                  <c:v>Щелково г.о. СОШ №17</c:v>
                </c:pt>
                <c:pt idx="9">
                  <c:v>Электросталь г.о. Гимназия №21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25</c:v>
                </c:pt>
                <c:pt idx="1">
                  <c:v>20</c:v>
                </c:pt>
                <c:pt idx="2">
                  <c:v>22</c:v>
                </c:pt>
                <c:pt idx="3">
                  <c:v>10</c:v>
                </c:pt>
                <c:pt idx="4">
                  <c:v>25</c:v>
                </c:pt>
                <c:pt idx="5">
                  <c:v>25</c:v>
                </c:pt>
                <c:pt idx="6">
                  <c:v>25</c:v>
                </c:pt>
                <c:pt idx="7">
                  <c:v>16</c:v>
                </c:pt>
                <c:pt idx="8">
                  <c:v>21</c:v>
                </c:pt>
                <c:pt idx="9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73FF-4650-8BA3-FC84A6C7D0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Лист1!$C$16</c:f>
              <c:strCache>
                <c:ptCount val="1"/>
                <c:pt idx="0">
                  <c:v>Доля обучающихся, успевающих на «отлично» и «хорошо»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rgbClr val="CC0000"/>
              </a:solidFill>
              <a:ln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772-4923-AAF9-694AAF368AA1}"/>
              </c:ext>
            </c:extLst>
          </c:dPt>
          <c:cat>
            <c:strRef>
              <c:f>Лист1!$B$17:$B$26</c:f>
              <c:strCache>
                <c:ptCount val="10"/>
                <c:pt idx="0">
                  <c:v>МБОУ «ЦО № 29» г.о. Богородский</c:v>
                </c:pt>
                <c:pt idx="1">
                  <c:v>МОУ «Павловская СОШ» г.о. Истра</c:v>
                </c:pt>
                <c:pt idx="2">
                  <c:v>МБОУ СОШ № 16 г.о. Коломна</c:v>
                </c:pt>
                <c:pt idx="3">
                  <c:v>МБОУ СОШ № 17 г.о. Коломна </c:v>
                </c:pt>
                <c:pt idx="4">
                  <c:v>МБОУ СОШ № 30 г.о. Коломна</c:v>
                </c:pt>
                <c:pt idx="5">
                  <c:v>МОУ «Инженерно-технологический лицей» г.о. Люберцы</c:v>
                </c:pt>
                <c:pt idx="6">
                  <c:v>МБОУ «ОЦ №2» г.о. Пушкинский</c:v>
                </c:pt>
                <c:pt idx="7">
                  <c:v>МОУ Раменская СОШ № 35 </c:v>
                </c:pt>
                <c:pt idx="8">
                  <c:v>МАОУ СОШ № 17 г.о. Щёлково </c:v>
                </c:pt>
                <c:pt idx="9">
                  <c:v>МОУ «Гимназия №21» г.о Электросталь</c:v>
                </c:pt>
              </c:strCache>
            </c:strRef>
          </c:cat>
          <c:val>
            <c:numRef>
              <c:f>Лист1!$C$17:$C$26</c:f>
              <c:numCache>
                <c:formatCode>0%</c:formatCode>
                <c:ptCount val="10"/>
                <c:pt idx="0">
                  <c:v>0.84</c:v>
                </c:pt>
                <c:pt idx="1">
                  <c:v>0.9</c:v>
                </c:pt>
                <c:pt idx="2">
                  <c:v>0.86363636363636365</c:v>
                </c:pt>
                <c:pt idx="3">
                  <c:v>0.9</c:v>
                </c:pt>
                <c:pt idx="4">
                  <c:v>0.96</c:v>
                </c:pt>
                <c:pt idx="5">
                  <c:v>1</c:v>
                </c:pt>
                <c:pt idx="6">
                  <c:v>0.8</c:v>
                </c:pt>
                <c:pt idx="7">
                  <c:v>0.8125</c:v>
                </c:pt>
                <c:pt idx="8">
                  <c:v>1</c:v>
                </c:pt>
                <c:pt idx="9">
                  <c:v>0.66666666666666663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72-4923-AAF9-694AAF368A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52354175"/>
        <c:axId val="752349855"/>
      </c:barChart>
      <c:catAx>
        <c:axId val="7523541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52349855"/>
        <c:crosses val="autoZero"/>
        <c:auto val="1"/>
        <c:lblAlgn val="ctr"/>
        <c:lblOffset val="100"/>
        <c:noMultiLvlLbl val="0"/>
      </c:catAx>
      <c:valAx>
        <c:axId val="75234985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523541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+mn-lt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0B2C40-AC47-44C2-869E-9158762BE3EF}" type="doc">
      <dgm:prSet loTypeId="urn:microsoft.com/office/officeart/2009/3/layout/BlockDescending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2E003B20-11AC-4DE4-BB3D-434594CEB10A}">
      <dgm:prSet phldrT="[Текст]" custT="1"/>
      <dgm:spPr>
        <a:xfrm>
          <a:off x="3441341" y="1895528"/>
          <a:ext cx="998732" cy="1585376"/>
        </a:xfrm>
        <a:solidFill>
          <a:srgbClr val="939EBC"/>
        </a:solidFill>
      </dgm:spPr>
      <dgm:t>
        <a:bodyPr/>
        <a:lstStyle/>
        <a:p>
          <a:pPr marL="0" indent="0">
            <a:buNone/>
          </a:pPr>
          <a:r>
            <a:rPr lang="ru-RU" sz="1800" b="1" kern="0" dirty="0"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2024/25</a:t>
          </a:r>
        </a:p>
      </dgm:t>
    </dgm:pt>
    <dgm:pt modelId="{A1327425-46A5-47F6-92B3-A4D1785C886F}" type="parTrans" cxnId="{E81879E3-9EA5-4D19-882A-F15BE1C7C089}">
      <dgm:prSet/>
      <dgm:spPr/>
      <dgm:t>
        <a:bodyPr/>
        <a:lstStyle/>
        <a:p>
          <a:endParaRPr lang="ru-RU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0EA5EE-8451-469E-8A6C-3260164A8AB0}" type="sibTrans" cxnId="{E81879E3-9EA5-4D19-882A-F15BE1C7C089}">
      <dgm:prSet/>
      <dgm:spPr/>
      <dgm:t>
        <a:bodyPr/>
        <a:lstStyle/>
        <a:p>
          <a:endParaRPr lang="ru-RU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3542054-FA95-4429-8398-3CD3B1A200ED}">
      <dgm:prSet phldrT="[Текст]" custT="1"/>
      <dgm:spPr>
        <a:xfrm>
          <a:off x="3410187" y="1915996"/>
          <a:ext cx="830406" cy="1586643"/>
        </a:xfrm>
        <a:sp3d/>
      </dgm:spPr>
      <dgm:t>
        <a:bodyPr/>
        <a:lstStyle/>
        <a:p>
          <a:pPr marL="0" indent="0">
            <a:buNone/>
          </a:pPr>
          <a:r>
            <a:rPr lang="ru-RU" sz="1600" b="1" kern="0" dirty="0"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10</a:t>
          </a:r>
          <a:r>
            <a:rPr lang="ru-RU" sz="1600" kern="0" dirty="0"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 школ</a:t>
          </a:r>
        </a:p>
      </dgm:t>
    </dgm:pt>
    <dgm:pt modelId="{BE9F4E2E-07D9-473F-A8F8-13E4A2DDCB4F}" type="parTrans" cxnId="{6E8B41E6-1DB9-4E6F-B9E4-DD92CEA72612}">
      <dgm:prSet/>
      <dgm:spPr/>
      <dgm:t>
        <a:bodyPr/>
        <a:lstStyle/>
        <a:p>
          <a:endParaRPr lang="ru-RU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8915B39-7744-4E2C-ABA0-7E987BEC7C6D}" type="sibTrans" cxnId="{6E8B41E6-1DB9-4E6F-B9E4-DD92CEA72612}">
      <dgm:prSet/>
      <dgm:spPr/>
      <dgm:t>
        <a:bodyPr/>
        <a:lstStyle/>
        <a:p>
          <a:endParaRPr lang="ru-RU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3B628DC-50DF-47DB-8EB1-0852041EED2F}">
      <dgm:prSet phldrT="[Текст]" custT="1"/>
      <dgm:spPr>
        <a:xfrm>
          <a:off x="3410187" y="1915996"/>
          <a:ext cx="830406" cy="1586643"/>
        </a:xfrm>
        <a:sp3d/>
      </dgm:spPr>
      <dgm:t>
        <a:bodyPr/>
        <a:lstStyle/>
        <a:p>
          <a:pPr marL="0" indent="0">
            <a:buNone/>
          </a:pPr>
          <a:r>
            <a:rPr lang="ru-RU" sz="1600" b="1" kern="0"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251</a:t>
          </a:r>
          <a:r>
            <a:rPr lang="ru-RU" sz="1600" kern="0"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 детей</a:t>
          </a:r>
          <a:endParaRPr lang="ru-RU" sz="1600" kern="0" dirty="0"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gm:t>
    </dgm:pt>
    <dgm:pt modelId="{33A8A287-9072-45A6-9D00-923238C5EBEB}" type="parTrans" cxnId="{4797D44A-2B84-40C3-9937-0A3BC47E8FF3}">
      <dgm:prSet/>
      <dgm:spPr/>
      <dgm:t>
        <a:bodyPr/>
        <a:lstStyle/>
        <a:p>
          <a:endParaRPr lang="ru-RU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120AB90-B8E0-4B40-B0DB-4D3E96EF657C}" type="sibTrans" cxnId="{4797D44A-2B84-40C3-9937-0A3BC47E8FF3}">
      <dgm:prSet/>
      <dgm:spPr/>
      <dgm:t>
        <a:bodyPr/>
        <a:lstStyle/>
        <a:p>
          <a:endParaRPr lang="ru-RU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D6FB2D8-9DF8-4BA6-934B-7E6163D8592A}">
      <dgm:prSet phldrT="[Текст]" custT="1"/>
      <dgm:spPr>
        <a:xfrm>
          <a:off x="3441341" y="1895528"/>
          <a:ext cx="998732" cy="1585376"/>
        </a:xfrm>
      </dgm:spPr>
      <dgm:t>
        <a:bodyPr/>
        <a:lstStyle/>
        <a:p>
          <a:pPr>
            <a:buNone/>
          </a:pPr>
          <a:r>
            <a:rPr lang="ru-RU" sz="1600" b="1" dirty="0"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280</a:t>
          </a:r>
          <a:r>
            <a:rPr lang="ru-RU" sz="1600" dirty="0"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 школ</a:t>
          </a:r>
        </a:p>
      </dgm:t>
    </dgm:pt>
    <dgm:pt modelId="{27B303C1-0501-457E-903F-23F26918C65A}" type="parTrans" cxnId="{BC9A1844-22BC-4F88-A8E8-8EDB1546B909}">
      <dgm:prSet/>
      <dgm:spPr/>
      <dgm:t>
        <a:bodyPr/>
        <a:lstStyle/>
        <a:p>
          <a:endParaRPr lang="ru-RU" sz="1800"/>
        </a:p>
      </dgm:t>
    </dgm:pt>
    <dgm:pt modelId="{7BC61A86-214F-442A-AF1B-C908D1A72B2E}" type="sibTrans" cxnId="{BC9A1844-22BC-4F88-A8E8-8EDB1546B909}">
      <dgm:prSet/>
      <dgm:spPr/>
      <dgm:t>
        <a:bodyPr/>
        <a:lstStyle/>
        <a:p>
          <a:endParaRPr lang="ru-RU" sz="1800"/>
        </a:p>
      </dgm:t>
    </dgm:pt>
    <dgm:pt modelId="{A2CFD8AB-3225-4A6A-8E54-8F969F74CE0A}">
      <dgm:prSet phldrT="[Текст]" custT="1"/>
      <dgm:spPr>
        <a:xfrm>
          <a:off x="3441341" y="1895528"/>
          <a:ext cx="998732" cy="1585376"/>
        </a:xfrm>
      </dgm:spPr>
      <dgm:t>
        <a:bodyPr/>
        <a:lstStyle/>
        <a:p>
          <a:pPr>
            <a:buNone/>
          </a:pPr>
          <a:r>
            <a:rPr lang="ru-RU" sz="1600" b="1" dirty="0"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15750</a:t>
          </a:r>
          <a:r>
            <a:rPr lang="ru-RU" sz="1600" dirty="0"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 детей</a:t>
          </a:r>
        </a:p>
      </dgm:t>
    </dgm:pt>
    <dgm:pt modelId="{09601349-DFD2-4BC6-B619-E0AF85F78675}" type="parTrans" cxnId="{BEA2BF71-4744-436B-977C-96EABAEA383A}">
      <dgm:prSet/>
      <dgm:spPr/>
      <dgm:t>
        <a:bodyPr/>
        <a:lstStyle/>
        <a:p>
          <a:endParaRPr lang="ru-RU" sz="1800"/>
        </a:p>
      </dgm:t>
    </dgm:pt>
    <dgm:pt modelId="{B1437E5E-2BEC-411F-BEFF-2786C0492426}" type="sibTrans" cxnId="{BEA2BF71-4744-436B-977C-96EABAEA383A}">
      <dgm:prSet/>
      <dgm:spPr/>
      <dgm:t>
        <a:bodyPr/>
        <a:lstStyle/>
        <a:p>
          <a:endParaRPr lang="ru-RU" sz="1800"/>
        </a:p>
      </dgm:t>
    </dgm:pt>
    <dgm:pt modelId="{71084250-65EA-46E0-AEFC-0C24F931CC6D}">
      <dgm:prSet phldrT="[Текст]" custT="1"/>
      <dgm:spPr>
        <a:xfrm>
          <a:off x="3441341" y="1895528"/>
          <a:ext cx="998732" cy="1585376"/>
        </a:xfrm>
        <a:solidFill>
          <a:schemeClr val="accent3">
            <a:lumMod val="75000"/>
          </a:schemeClr>
        </a:solidFill>
      </dgm:spPr>
      <dgm:t>
        <a:bodyPr/>
        <a:lstStyle/>
        <a:p>
          <a:pPr marL="0" indent="0">
            <a:buNone/>
          </a:pPr>
          <a:r>
            <a:rPr lang="ru-RU" sz="1800" b="1" kern="0" dirty="0"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2023/24</a:t>
          </a:r>
        </a:p>
      </dgm:t>
    </dgm:pt>
    <dgm:pt modelId="{7F73CBD6-F023-4DAA-B038-2D9FB5B43D86}" type="parTrans" cxnId="{F2A7BA80-68B4-4672-A159-8D8A50C7661D}">
      <dgm:prSet/>
      <dgm:spPr/>
      <dgm:t>
        <a:bodyPr/>
        <a:lstStyle/>
        <a:p>
          <a:endParaRPr lang="ru-RU" sz="1800"/>
        </a:p>
      </dgm:t>
    </dgm:pt>
    <dgm:pt modelId="{BA808936-3623-4268-8B8D-48D3F3FC0A0A}" type="sibTrans" cxnId="{F2A7BA80-68B4-4672-A159-8D8A50C7661D}">
      <dgm:prSet/>
      <dgm:spPr/>
      <dgm:t>
        <a:bodyPr/>
        <a:lstStyle/>
        <a:p>
          <a:endParaRPr lang="ru-RU" sz="1800"/>
        </a:p>
      </dgm:t>
    </dgm:pt>
    <dgm:pt modelId="{91708C0F-78D0-4D7D-868A-CAFFC8016C38}">
      <dgm:prSet phldrT="[Текст]" custT="1"/>
      <dgm:spPr>
        <a:xfrm>
          <a:off x="3441341" y="1895528"/>
          <a:ext cx="998732" cy="1585376"/>
        </a:xfrm>
      </dgm:spPr>
      <dgm:t>
        <a:bodyPr/>
        <a:lstStyle/>
        <a:p>
          <a:pPr>
            <a:buNone/>
          </a:pPr>
          <a:r>
            <a:rPr lang="ru-RU" sz="1600" b="1" dirty="0"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244</a:t>
          </a:r>
          <a:r>
            <a:rPr lang="ru-RU" sz="1600" dirty="0"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 школ</a:t>
          </a:r>
        </a:p>
      </dgm:t>
    </dgm:pt>
    <dgm:pt modelId="{48A11A1A-B651-4A7E-B629-84BB4F3DD2B4}" type="parTrans" cxnId="{1F525750-A00B-4F68-9060-76044C1D5AB9}">
      <dgm:prSet/>
      <dgm:spPr/>
      <dgm:t>
        <a:bodyPr/>
        <a:lstStyle/>
        <a:p>
          <a:endParaRPr lang="ru-RU" sz="1800"/>
        </a:p>
      </dgm:t>
    </dgm:pt>
    <dgm:pt modelId="{A2857A50-D0F6-48E7-A6FA-FC70B54073EB}" type="sibTrans" cxnId="{1F525750-A00B-4F68-9060-76044C1D5AB9}">
      <dgm:prSet/>
      <dgm:spPr/>
      <dgm:t>
        <a:bodyPr/>
        <a:lstStyle/>
        <a:p>
          <a:endParaRPr lang="ru-RU" sz="1800"/>
        </a:p>
      </dgm:t>
    </dgm:pt>
    <dgm:pt modelId="{06A3A81B-D772-45B0-8FE9-BF92CC91A339}">
      <dgm:prSet phldrT="[Текст]" custT="1"/>
      <dgm:spPr>
        <a:xfrm>
          <a:off x="3441341" y="1895528"/>
          <a:ext cx="998732" cy="1585376"/>
        </a:xfrm>
      </dgm:spPr>
      <dgm:t>
        <a:bodyPr/>
        <a:lstStyle/>
        <a:p>
          <a:pPr>
            <a:buNone/>
          </a:pPr>
          <a:r>
            <a:rPr lang="ru-RU" sz="1600" b="1" dirty="0"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10595</a:t>
          </a:r>
          <a:r>
            <a:rPr lang="ru-RU" sz="1600" dirty="0"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 детей</a:t>
          </a:r>
        </a:p>
      </dgm:t>
    </dgm:pt>
    <dgm:pt modelId="{6F93B911-4B7A-4E3A-A9A0-7726E7A51DE8}" type="parTrans" cxnId="{DFC0983C-7B7E-4C62-9644-A7FA874A535A}">
      <dgm:prSet/>
      <dgm:spPr/>
      <dgm:t>
        <a:bodyPr/>
        <a:lstStyle/>
        <a:p>
          <a:endParaRPr lang="ru-RU" sz="1800"/>
        </a:p>
      </dgm:t>
    </dgm:pt>
    <dgm:pt modelId="{6DD9048C-BAA7-488E-9C4D-C13FD2A96C6E}" type="sibTrans" cxnId="{DFC0983C-7B7E-4C62-9644-A7FA874A535A}">
      <dgm:prSet/>
      <dgm:spPr/>
      <dgm:t>
        <a:bodyPr/>
        <a:lstStyle/>
        <a:p>
          <a:endParaRPr lang="ru-RU" sz="1800"/>
        </a:p>
      </dgm:t>
    </dgm:pt>
    <dgm:pt modelId="{4BAFCF69-4C4E-4179-A324-9D5864600FCE}">
      <dgm:prSet phldrT="[Текст]" custT="1"/>
      <dgm:spPr>
        <a:xfrm>
          <a:off x="3441341" y="1895528"/>
          <a:ext cx="998732" cy="1585376"/>
        </a:xfrm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marL="0" indent="0">
            <a:buNone/>
          </a:pPr>
          <a:r>
            <a:rPr lang="ru-RU" sz="1800" b="1" kern="0" dirty="0"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2022/23</a:t>
          </a:r>
        </a:p>
      </dgm:t>
    </dgm:pt>
    <dgm:pt modelId="{AB3875E3-A62F-49A7-815B-8A597F17FE5B}" type="parTrans" cxnId="{52C84CA4-B41E-46B1-86C2-AB4DCB6384CD}">
      <dgm:prSet/>
      <dgm:spPr/>
      <dgm:t>
        <a:bodyPr/>
        <a:lstStyle/>
        <a:p>
          <a:endParaRPr lang="ru-RU" sz="1800"/>
        </a:p>
      </dgm:t>
    </dgm:pt>
    <dgm:pt modelId="{4672EF1F-4E9B-4D24-B83A-B69DD9C13190}" type="sibTrans" cxnId="{52C84CA4-B41E-46B1-86C2-AB4DCB6384CD}">
      <dgm:prSet/>
      <dgm:spPr/>
      <dgm:t>
        <a:bodyPr/>
        <a:lstStyle/>
        <a:p>
          <a:endParaRPr lang="ru-RU" sz="1800"/>
        </a:p>
      </dgm:t>
    </dgm:pt>
    <dgm:pt modelId="{BA27D129-1D33-4E81-8311-101907ADF53A}">
      <dgm:prSet phldrT="[Текст]" custT="1"/>
      <dgm:spPr>
        <a:xfrm>
          <a:off x="3441341" y="1895528"/>
          <a:ext cx="998732" cy="1585376"/>
        </a:xfrm>
      </dgm:spPr>
      <dgm:t>
        <a:bodyPr/>
        <a:lstStyle/>
        <a:p>
          <a:pPr>
            <a:buNone/>
          </a:pPr>
          <a:r>
            <a:rPr lang="ru-RU" sz="1600" b="1" dirty="0"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174 </a:t>
          </a:r>
          <a:r>
            <a:rPr lang="ru-RU" sz="1600" dirty="0"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школ</a:t>
          </a:r>
        </a:p>
      </dgm:t>
    </dgm:pt>
    <dgm:pt modelId="{956F1D28-DFE1-48CF-B893-8E4686F1A69C}" type="parTrans" cxnId="{DEAF82FD-15BC-4D47-9CD8-CFC012D9A267}">
      <dgm:prSet/>
      <dgm:spPr/>
      <dgm:t>
        <a:bodyPr/>
        <a:lstStyle/>
        <a:p>
          <a:endParaRPr lang="ru-RU" sz="1800"/>
        </a:p>
      </dgm:t>
    </dgm:pt>
    <dgm:pt modelId="{94444848-FE0D-4CB7-8077-56C582B7BA75}" type="sibTrans" cxnId="{DEAF82FD-15BC-4D47-9CD8-CFC012D9A267}">
      <dgm:prSet/>
      <dgm:spPr/>
      <dgm:t>
        <a:bodyPr/>
        <a:lstStyle/>
        <a:p>
          <a:endParaRPr lang="ru-RU" sz="1800"/>
        </a:p>
      </dgm:t>
    </dgm:pt>
    <dgm:pt modelId="{0473DDBA-039C-4F80-957E-1F9CAFFCA6BD}">
      <dgm:prSet phldrT="[Текст]" custT="1"/>
      <dgm:spPr>
        <a:xfrm>
          <a:off x="3441341" y="1895528"/>
          <a:ext cx="998732" cy="1585376"/>
        </a:xfrm>
      </dgm:spPr>
      <dgm:t>
        <a:bodyPr/>
        <a:lstStyle/>
        <a:p>
          <a:r>
            <a:rPr lang="ru-RU" sz="1600" b="1" dirty="0"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4839</a:t>
          </a:r>
          <a:r>
            <a:rPr lang="ru-RU" sz="1600" dirty="0"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 детей</a:t>
          </a:r>
          <a:endParaRPr lang="ru-RU" sz="1600"/>
        </a:p>
      </dgm:t>
    </dgm:pt>
    <dgm:pt modelId="{1D049301-E37A-4808-AB18-C1FB1B8C3C8D}" type="parTrans" cxnId="{DBCCC800-2DB2-4A18-ADBA-A5561CF392F4}">
      <dgm:prSet/>
      <dgm:spPr/>
      <dgm:t>
        <a:bodyPr/>
        <a:lstStyle/>
        <a:p>
          <a:endParaRPr lang="ru-RU" sz="1800"/>
        </a:p>
      </dgm:t>
    </dgm:pt>
    <dgm:pt modelId="{7C05A88F-4BBF-4224-8CE8-6F78D7BCF9CF}" type="sibTrans" cxnId="{DBCCC800-2DB2-4A18-ADBA-A5561CF392F4}">
      <dgm:prSet/>
      <dgm:spPr/>
      <dgm:t>
        <a:bodyPr/>
        <a:lstStyle/>
        <a:p>
          <a:endParaRPr lang="ru-RU" sz="1800"/>
        </a:p>
      </dgm:t>
    </dgm:pt>
    <dgm:pt modelId="{C372CD7B-F96E-4E3E-A44D-00F75B8E735F}">
      <dgm:prSet phldrT="[Текст]" custT="1"/>
      <dgm:spPr>
        <a:xfrm>
          <a:off x="3441341" y="1895528"/>
          <a:ext cx="998732" cy="1585376"/>
        </a:xfrm>
      </dgm:spPr>
      <dgm:t>
        <a:bodyPr/>
        <a:lstStyle/>
        <a:p>
          <a:pPr marL="0" indent="0">
            <a:buNone/>
          </a:pPr>
          <a:r>
            <a:rPr lang="ru-RU" sz="1800" b="1" kern="0"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2021/22</a:t>
          </a:r>
          <a:endParaRPr lang="ru-RU" sz="1800" b="1" kern="0" dirty="0"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gm:t>
    </dgm:pt>
    <dgm:pt modelId="{4E1096EA-51D5-4BD2-A343-31A71EDD2F33}" type="parTrans" cxnId="{013075DF-4979-4F12-AD80-11E8460AACBD}">
      <dgm:prSet/>
      <dgm:spPr/>
      <dgm:t>
        <a:bodyPr/>
        <a:lstStyle/>
        <a:p>
          <a:endParaRPr lang="ru-RU" sz="1800"/>
        </a:p>
      </dgm:t>
    </dgm:pt>
    <dgm:pt modelId="{DBCC9A8E-CA14-4B3D-A121-D9B29C8CDFCC}" type="sibTrans" cxnId="{013075DF-4979-4F12-AD80-11E8460AACBD}">
      <dgm:prSet/>
      <dgm:spPr/>
      <dgm:t>
        <a:bodyPr/>
        <a:lstStyle/>
        <a:p>
          <a:endParaRPr lang="ru-RU" sz="1800"/>
        </a:p>
      </dgm:t>
    </dgm:pt>
    <dgm:pt modelId="{CF43762F-BA81-4AB4-9B43-4D0A5F5F13C8}" type="pres">
      <dgm:prSet presAssocID="{370B2C40-AC47-44C2-869E-9158762BE3EF}" presName="Name0" presStyleCnt="0">
        <dgm:presLayoutVars>
          <dgm:chMax val="7"/>
          <dgm:chPref val="7"/>
          <dgm:dir val="rev"/>
          <dgm:animLvl val="lvl"/>
        </dgm:presLayoutVars>
      </dgm:prSet>
      <dgm:spPr/>
    </dgm:pt>
    <dgm:pt modelId="{9259DC4B-6F32-4D45-8241-4566647C3971}" type="pres">
      <dgm:prSet presAssocID="{2E003B20-11AC-4DE4-BB3D-434594CEB10A}" presName="parentText_1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78FEC721-8464-4650-BCCD-743EBFE83E7B}" type="pres">
      <dgm:prSet presAssocID="{2E003B20-11AC-4DE4-BB3D-434594CEB10A}" presName="childText_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DFB5618-2D33-4E7C-B20C-F6628A8B088D}" type="pres">
      <dgm:prSet presAssocID="{2E003B20-11AC-4DE4-BB3D-434594CEB10A}" presName="accentShape_1" presStyleCnt="0"/>
      <dgm:spPr/>
    </dgm:pt>
    <dgm:pt modelId="{8A60A638-A6EC-47F7-B9A1-3B12705F4081}" type="pres">
      <dgm:prSet presAssocID="{2E003B20-11AC-4DE4-BB3D-434594CEB10A}" presName="imageRepeatNode" presStyleLbl="node1" presStyleIdx="0" presStyleCnt="4"/>
      <dgm:spPr/>
    </dgm:pt>
    <dgm:pt modelId="{FF65944F-F7A6-4473-9DA0-83275FD5FA7A}" type="pres">
      <dgm:prSet presAssocID="{71084250-65EA-46E0-AEFC-0C24F931CC6D}" presName="parentText_2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AE6A9634-4B11-41FB-882C-45F7065C9F20}" type="pres">
      <dgm:prSet presAssocID="{71084250-65EA-46E0-AEFC-0C24F931CC6D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DDCDB03B-1E71-469D-A259-87FD96978137}" type="pres">
      <dgm:prSet presAssocID="{71084250-65EA-46E0-AEFC-0C24F931CC6D}" presName="accentShape_2" presStyleCnt="0"/>
      <dgm:spPr/>
    </dgm:pt>
    <dgm:pt modelId="{FB733E95-A20C-4C57-B378-062EDC0A5351}" type="pres">
      <dgm:prSet presAssocID="{71084250-65EA-46E0-AEFC-0C24F931CC6D}" presName="imageRepeatNode" presStyleLbl="node1" presStyleIdx="1" presStyleCnt="4"/>
      <dgm:spPr/>
    </dgm:pt>
    <dgm:pt modelId="{156CF215-7879-4EEF-A791-4DED33085D40}" type="pres">
      <dgm:prSet presAssocID="{4BAFCF69-4C4E-4179-A324-9D5864600FCE}" presName="parentText_3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1479684F-A673-40E6-B600-F5241F8DD6FE}" type="pres">
      <dgm:prSet presAssocID="{4BAFCF69-4C4E-4179-A324-9D5864600FCE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A0175EF3-0385-43B2-82A9-E937D4327455}" type="pres">
      <dgm:prSet presAssocID="{4BAFCF69-4C4E-4179-A324-9D5864600FCE}" presName="accentShape_3" presStyleCnt="0"/>
      <dgm:spPr/>
    </dgm:pt>
    <dgm:pt modelId="{F25ED8C4-E46E-44E0-AFC9-EA07185993A3}" type="pres">
      <dgm:prSet presAssocID="{4BAFCF69-4C4E-4179-A324-9D5864600FCE}" presName="imageRepeatNode" presStyleLbl="node1" presStyleIdx="2" presStyleCnt="4"/>
      <dgm:spPr/>
    </dgm:pt>
    <dgm:pt modelId="{E6D7AFE9-2B19-40E2-8CAD-EF8CDD6AF1F7}" type="pres">
      <dgm:prSet presAssocID="{C372CD7B-F96E-4E3E-A44D-00F75B8E735F}" presName="parentText_4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0281AA86-16A9-4153-AB3F-E13DC3DC1DBD}" type="pres">
      <dgm:prSet presAssocID="{C372CD7B-F96E-4E3E-A44D-00F75B8E735F}" presName="childText_4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31E66147-1EF2-4B68-B3F8-0AB7AA327ABC}" type="pres">
      <dgm:prSet presAssocID="{C372CD7B-F96E-4E3E-A44D-00F75B8E735F}" presName="accentShape_4" presStyleCnt="0"/>
      <dgm:spPr/>
    </dgm:pt>
    <dgm:pt modelId="{79042915-9694-407D-8E6C-91F6913F5899}" type="pres">
      <dgm:prSet presAssocID="{C372CD7B-F96E-4E3E-A44D-00F75B8E735F}" presName="imageRepeatNode" presStyleLbl="node1" presStyleIdx="3" presStyleCnt="4"/>
      <dgm:spPr/>
    </dgm:pt>
  </dgm:ptLst>
  <dgm:cxnLst>
    <dgm:cxn modelId="{DBCCC800-2DB2-4A18-ADBA-A5561CF392F4}" srcId="{4BAFCF69-4C4E-4179-A324-9D5864600FCE}" destId="{0473DDBA-039C-4F80-957E-1F9CAFFCA6BD}" srcOrd="1" destOrd="0" parTransId="{1D049301-E37A-4808-AB18-C1FB1B8C3C8D}" sibTransId="{7C05A88F-4BBF-4224-8CE8-6F78D7BCF9CF}"/>
    <dgm:cxn modelId="{6AB2850C-E89B-44E2-A95F-0A4C8710226A}" type="presOf" srcId="{C372CD7B-F96E-4E3E-A44D-00F75B8E735F}" destId="{E6D7AFE9-2B19-40E2-8CAD-EF8CDD6AF1F7}" srcOrd="0" destOrd="0" presId="urn:microsoft.com/office/officeart/2009/3/layout/BlockDescendingList"/>
    <dgm:cxn modelId="{70D89B15-249A-491F-A69E-89E73AC6E1EC}" type="presOf" srcId="{C372CD7B-F96E-4E3E-A44D-00F75B8E735F}" destId="{79042915-9694-407D-8E6C-91F6913F5899}" srcOrd="1" destOrd="0" presId="urn:microsoft.com/office/officeart/2009/3/layout/BlockDescendingList"/>
    <dgm:cxn modelId="{4F3DA71C-1D4D-4454-8C4C-307D62C4B0B0}" type="presOf" srcId="{BA27D129-1D33-4E81-8311-101907ADF53A}" destId="{1479684F-A673-40E6-B600-F5241F8DD6FE}" srcOrd="0" destOrd="0" presId="urn:microsoft.com/office/officeart/2009/3/layout/BlockDescendingList"/>
    <dgm:cxn modelId="{25DAF225-A339-460A-9207-BDCE9F26D9AA}" type="presOf" srcId="{4BAFCF69-4C4E-4179-A324-9D5864600FCE}" destId="{156CF215-7879-4EEF-A791-4DED33085D40}" srcOrd="0" destOrd="0" presId="urn:microsoft.com/office/officeart/2009/3/layout/BlockDescendingList"/>
    <dgm:cxn modelId="{C2AD9A26-B6B9-4BDD-B287-302118AD53C6}" type="presOf" srcId="{63542054-FA95-4429-8398-3CD3B1A200ED}" destId="{0281AA86-16A9-4153-AB3F-E13DC3DC1DBD}" srcOrd="0" destOrd="0" presId="urn:microsoft.com/office/officeart/2009/3/layout/BlockDescendingList"/>
    <dgm:cxn modelId="{D79F9E38-AB99-4A6D-B0E2-C076E6D8A28C}" type="presOf" srcId="{71084250-65EA-46E0-AEFC-0C24F931CC6D}" destId="{FF65944F-F7A6-4473-9DA0-83275FD5FA7A}" srcOrd="0" destOrd="0" presId="urn:microsoft.com/office/officeart/2009/3/layout/BlockDescendingList"/>
    <dgm:cxn modelId="{DFC0983C-7B7E-4C62-9644-A7FA874A535A}" srcId="{71084250-65EA-46E0-AEFC-0C24F931CC6D}" destId="{06A3A81B-D772-45B0-8FE9-BF92CC91A339}" srcOrd="1" destOrd="0" parTransId="{6F93B911-4B7A-4E3A-A9A0-7726E7A51DE8}" sibTransId="{6DD9048C-BAA7-488E-9C4D-C13FD2A96C6E}"/>
    <dgm:cxn modelId="{46584E63-A222-4BA1-B154-10FE46A8C751}" type="presOf" srcId="{370B2C40-AC47-44C2-869E-9158762BE3EF}" destId="{CF43762F-BA81-4AB4-9B43-4D0A5F5F13C8}" srcOrd="0" destOrd="0" presId="urn:microsoft.com/office/officeart/2009/3/layout/BlockDescendingList"/>
    <dgm:cxn modelId="{BC9A1844-22BC-4F88-A8E8-8EDB1546B909}" srcId="{2E003B20-11AC-4DE4-BB3D-434594CEB10A}" destId="{DD6FB2D8-9DF8-4BA6-934B-7E6163D8592A}" srcOrd="0" destOrd="0" parTransId="{27B303C1-0501-457E-903F-23F26918C65A}" sibTransId="{7BC61A86-214F-442A-AF1B-C908D1A72B2E}"/>
    <dgm:cxn modelId="{4797D44A-2B84-40C3-9937-0A3BC47E8FF3}" srcId="{C372CD7B-F96E-4E3E-A44D-00F75B8E735F}" destId="{53B628DC-50DF-47DB-8EB1-0852041EED2F}" srcOrd="1" destOrd="0" parTransId="{33A8A287-9072-45A6-9D00-923238C5EBEB}" sibTransId="{D120AB90-B8E0-4B40-B0DB-4D3E96EF657C}"/>
    <dgm:cxn modelId="{1F525750-A00B-4F68-9060-76044C1D5AB9}" srcId="{71084250-65EA-46E0-AEFC-0C24F931CC6D}" destId="{91708C0F-78D0-4D7D-868A-CAFFC8016C38}" srcOrd="0" destOrd="0" parTransId="{48A11A1A-B651-4A7E-B629-84BB4F3DD2B4}" sibTransId="{A2857A50-D0F6-48E7-A6FA-FC70B54073EB}"/>
    <dgm:cxn modelId="{BEA2BF71-4744-436B-977C-96EABAEA383A}" srcId="{2E003B20-11AC-4DE4-BB3D-434594CEB10A}" destId="{A2CFD8AB-3225-4A6A-8E54-8F969F74CE0A}" srcOrd="1" destOrd="0" parTransId="{09601349-DFD2-4BC6-B619-E0AF85F78675}" sibTransId="{B1437E5E-2BEC-411F-BEFF-2786C0492426}"/>
    <dgm:cxn modelId="{F2A7BA80-68B4-4672-A159-8D8A50C7661D}" srcId="{370B2C40-AC47-44C2-869E-9158762BE3EF}" destId="{71084250-65EA-46E0-AEFC-0C24F931CC6D}" srcOrd="1" destOrd="0" parTransId="{7F73CBD6-F023-4DAA-B038-2D9FB5B43D86}" sibTransId="{BA808936-3623-4268-8B8D-48D3F3FC0A0A}"/>
    <dgm:cxn modelId="{52C84CA4-B41E-46B1-86C2-AB4DCB6384CD}" srcId="{370B2C40-AC47-44C2-869E-9158762BE3EF}" destId="{4BAFCF69-4C4E-4179-A324-9D5864600FCE}" srcOrd="2" destOrd="0" parTransId="{AB3875E3-A62F-49A7-815B-8A597F17FE5B}" sibTransId="{4672EF1F-4E9B-4D24-B83A-B69DD9C13190}"/>
    <dgm:cxn modelId="{2FDCCEA4-CB88-439C-926C-8D6E8104FE9D}" type="presOf" srcId="{2E003B20-11AC-4DE4-BB3D-434594CEB10A}" destId="{9259DC4B-6F32-4D45-8241-4566647C3971}" srcOrd="0" destOrd="0" presId="urn:microsoft.com/office/officeart/2009/3/layout/BlockDescendingList"/>
    <dgm:cxn modelId="{541951A7-A636-4046-B25A-93614BF32927}" type="presOf" srcId="{91708C0F-78D0-4D7D-868A-CAFFC8016C38}" destId="{AE6A9634-4B11-41FB-882C-45F7065C9F20}" srcOrd="0" destOrd="0" presId="urn:microsoft.com/office/officeart/2009/3/layout/BlockDescendingList"/>
    <dgm:cxn modelId="{8EF052AC-F227-41C4-9745-11F7C76E2B99}" type="presOf" srcId="{A2CFD8AB-3225-4A6A-8E54-8F969F74CE0A}" destId="{78FEC721-8464-4650-BCCD-743EBFE83E7B}" srcOrd="0" destOrd="1" presId="urn:microsoft.com/office/officeart/2009/3/layout/BlockDescendingList"/>
    <dgm:cxn modelId="{EE2675B9-019B-4898-8529-2EC3EE5394CA}" type="presOf" srcId="{06A3A81B-D772-45B0-8FE9-BF92CC91A339}" destId="{AE6A9634-4B11-41FB-882C-45F7065C9F20}" srcOrd="0" destOrd="1" presId="urn:microsoft.com/office/officeart/2009/3/layout/BlockDescendingList"/>
    <dgm:cxn modelId="{055C1FC5-6A1C-47F2-83FD-DDFA250A405C}" type="presOf" srcId="{53B628DC-50DF-47DB-8EB1-0852041EED2F}" destId="{0281AA86-16A9-4153-AB3F-E13DC3DC1DBD}" srcOrd="0" destOrd="1" presId="urn:microsoft.com/office/officeart/2009/3/layout/BlockDescendingList"/>
    <dgm:cxn modelId="{588AF3C7-8734-49FA-8267-3D33E95599AC}" type="presOf" srcId="{DD6FB2D8-9DF8-4BA6-934B-7E6163D8592A}" destId="{78FEC721-8464-4650-BCCD-743EBFE83E7B}" srcOrd="0" destOrd="0" presId="urn:microsoft.com/office/officeart/2009/3/layout/BlockDescendingList"/>
    <dgm:cxn modelId="{9428D0CB-7645-460C-AF38-DC56AFF7DFDF}" type="presOf" srcId="{71084250-65EA-46E0-AEFC-0C24F931CC6D}" destId="{FB733E95-A20C-4C57-B378-062EDC0A5351}" srcOrd="1" destOrd="0" presId="urn:microsoft.com/office/officeart/2009/3/layout/BlockDescendingList"/>
    <dgm:cxn modelId="{013075DF-4979-4F12-AD80-11E8460AACBD}" srcId="{370B2C40-AC47-44C2-869E-9158762BE3EF}" destId="{C372CD7B-F96E-4E3E-A44D-00F75B8E735F}" srcOrd="3" destOrd="0" parTransId="{4E1096EA-51D5-4BD2-A343-31A71EDD2F33}" sibTransId="{DBCC9A8E-CA14-4B3D-A121-D9B29C8CDFCC}"/>
    <dgm:cxn modelId="{E81879E3-9EA5-4D19-882A-F15BE1C7C089}" srcId="{370B2C40-AC47-44C2-869E-9158762BE3EF}" destId="{2E003B20-11AC-4DE4-BB3D-434594CEB10A}" srcOrd="0" destOrd="0" parTransId="{A1327425-46A5-47F6-92B3-A4D1785C886F}" sibTransId="{5F0EA5EE-8451-469E-8A6C-3260164A8AB0}"/>
    <dgm:cxn modelId="{6E8B41E6-1DB9-4E6F-B9E4-DD92CEA72612}" srcId="{C372CD7B-F96E-4E3E-A44D-00F75B8E735F}" destId="{63542054-FA95-4429-8398-3CD3B1A200ED}" srcOrd="0" destOrd="0" parTransId="{BE9F4E2E-07D9-473F-A8F8-13E4A2DDCB4F}" sibTransId="{F8915B39-7744-4E2C-ABA0-7E987BEC7C6D}"/>
    <dgm:cxn modelId="{2CD3CDE8-D9E0-4216-AAC6-4C5A7951CFE3}" type="presOf" srcId="{0473DDBA-039C-4F80-957E-1F9CAFFCA6BD}" destId="{1479684F-A673-40E6-B600-F5241F8DD6FE}" srcOrd="0" destOrd="1" presId="urn:microsoft.com/office/officeart/2009/3/layout/BlockDescendingList"/>
    <dgm:cxn modelId="{BE025AF5-B721-49B4-A85A-AF43A567A277}" type="presOf" srcId="{2E003B20-11AC-4DE4-BB3D-434594CEB10A}" destId="{8A60A638-A6EC-47F7-B9A1-3B12705F4081}" srcOrd="1" destOrd="0" presId="urn:microsoft.com/office/officeart/2009/3/layout/BlockDescendingList"/>
    <dgm:cxn modelId="{180968F7-253D-4841-8A60-EA56CBA1FFA7}" type="presOf" srcId="{4BAFCF69-4C4E-4179-A324-9D5864600FCE}" destId="{F25ED8C4-E46E-44E0-AFC9-EA07185993A3}" srcOrd="1" destOrd="0" presId="urn:microsoft.com/office/officeart/2009/3/layout/BlockDescendingList"/>
    <dgm:cxn modelId="{DEAF82FD-15BC-4D47-9CD8-CFC012D9A267}" srcId="{4BAFCF69-4C4E-4179-A324-9D5864600FCE}" destId="{BA27D129-1D33-4E81-8311-101907ADF53A}" srcOrd="0" destOrd="0" parTransId="{956F1D28-DFE1-48CF-B893-8E4686F1A69C}" sibTransId="{94444848-FE0D-4CB7-8077-56C582B7BA75}"/>
    <dgm:cxn modelId="{8B151140-1AE6-410D-92E7-C67A675C354E}" type="presParOf" srcId="{CF43762F-BA81-4AB4-9B43-4D0A5F5F13C8}" destId="{9259DC4B-6F32-4D45-8241-4566647C3971}" srcOrd="0" destOrd="0" presId="urn:microsoft.com/office/officeart/2009/3/layout/BlockDescendingList"/>
    <dgm:cxn modelId="{B8E7BC08-91BB-49F2-BCB2-858CD720F0BD}" type="presParOf" srcId="{CF43762F-BA81-4AB4-9B43-4D0A5F5F13C8}" destId="{78FEC721-8464-4650-BCCD-743EBFE83E7B}" srcOrd="1" destOrd="0" presId="urn:microsoft.com/office/officeart/2009/3/layout/BlockDescendingList"/>
    <dgm:cxn modelId="{FE84908C-F7C0-4E52-ADA1-7E80DA309E3C}" type="presParOf" srcId="{CF43762F-BA81-4AB4-9B43-4D0A5F5F13C8}" destId="{6DFB5618-2D33-4E7C-B20C-F6628A8B088D}" srcOrd="2" destOrd="0" presId="urn:microsoft.com/office/officeart/2009/3/layout/BlockDescendingList"/>
    <dgm:cxn modelId="{6F6E2A90-A2A5-47B9-8181-3D5C8962BEFD}" type="presParOf" srcId="{6DFB5618-2D33-4E7C-B20C-F6628A8B088D}" destId="{8A60A638-A6EC-47F7-B9A1-3B12705F4081}" srcOrd="0" destOrd="0" presId="urn:microsoft.com/office/officeart/2009/3/layout/BlockDescendingList"/>
    <dgm:cxn modelId="{3278AC53-2187-4D4E-87D8-5E1D622C8799}" type="presParOf" srcId="{CF43762F-BA81-4AB4-9B43-4D0A5F5F13C8}" destId="{FF65944F-F7A6-4473-9DA0-83275FD5FA7A}" srcOrd="3" destOrd="0" presId="urn:microsoft.com/office/officeart/2009/3/layout/BlockDescendingList"/>
    <dgm:cxn modelId="{DF82CD19-7912-4039-A43C-2D172F5168A9}" type="presParOf" srcId="{CF43762F-BA81-4AB4-9B43-4D0A5F5F13C8}" destId="{AE6A9634-4B11-41FB-882C-45F7065C9F20}" srcOrd="4" destOrd="0" presId="urn:microsoft.com/office/officeart/2009/3/layout/BlockDescendingList"/>
    <dgm:cxn modelId="{6B004A8B-9B74-46C1-9798-8EBA9ADD36F0}" type="presParOf" srcId="{CF43762F-BA81-4AB4-9B43-4D0A5F5F13C8}" destId="{DDCDB03B-1E71-469D-A259-87FD96978137}" srcOrd="5" destOrd="0" presId="urn:microsoft.com/office/officeart/2009/3/layout/BlockDescendingList"/>
    <dgm:cxn modelId="{08DFC9D2-1269-4793-B70D-D29DC3F718A8}" type="presParOf" srcId="{DDCDB03B-1E71-469D-A259-87FD96978137}" destId="{FB733E95-A20C-4C57-B378-062EDC0A5351}" srcOrd="0" destOrd="0" presId="urn:microsoft.com/office/officeart/2009/3/layout/BlockDescendingList"/>
    <dgm:cxn modelId="{DC74372D-5A73-40DF-A36E-6F6A6EE79342}" type="presParOf" srcId="{CF43762F-BA81-4AB4-9B43-4D0A5F5F13C8}" destId="{156CF215-7879-4EEF-A791-4DED33085D40}" srcOrd="6" destOrd="0" presId="urn:microsoft.com/office/officeart/2009/3/layout/BlockDescendingList"/>
    <dgm:cxn modelId="{3665974D-8D08-4B28-89CF-C2E4ECD875D3}" type="presParOf" srcId="{CF43762F-BA81-4AB4-9B43-4D0A5F5F13C8}" destId="{1479684F-A673-40E6-B600-F5241F8DD6FE}" srcOrd="7" destOrd="0" presId="urn:microsoft.com/office/officeart/2009/3/layout/BlockDescendingList"/>
    <dgm:cxn modelId="{993BFA9D-F6DE-4D7C-BC6B-D11CA475A0C6}" type="presParOf" srcId="{CF43762F-BA81-4AB4-9B43-4D0A5F5F13C8}" destId="{A0175EF3-0385-43B2-82A9-E937D4327455}" srcOrd="8" destOrd="0" presId="urn:microsoft.com/office/officeart/2009/3/layout/BlockDescendingList"/>
    <dgm:cxn modelId="{4E917396-F49C-4C8D-83C2-58ADFA379A8D}" type="presParOf" srcId="{A0175EF3-0385-43B2-82A9-E937D4327455}" destId="{F25ED8C4-E46E-44E0-AFC9-EA07185993A3}" srcOrd="0" destOrd="0" presId="urn:microsoft.com/office/officeart/2009/3/layout/BlockDescendingList"/>
    <dgm:cxn modelId="{3A43D8FE-A6C3-4E53-8C13-AB9B77D9E614}" type="presParOf" srcId="{CF43762F-BA81-4AB4-9B43-4D0A5F5F13C8}" destId="{E6D7AFE9-2B19-40E2-8CAD-EF8CDD6AF1F7}" srcOrd="9" destOrd="0" presId="urn:microsoft.com/office/officeart/2009/3/layout/BlockDescendingList"/>
    <dgm:cxn modelId="{FD0FF4AF-5352-4D32-95CC-15CF37FAEDE2}" type="presParOf" srcId="{CF43762F-BA81-4AB4-9B43-4D0A5F5F13C8}" destId="{0281AA86-16A9-4153-AB3F-E13DC3DC1DBD}" srcOrd="10" destOrd="0" presId="urn:microsoft.com/office/officeart/2009/3/layout/BlockDescendingList"/>
    <dgm:cxn modelId="{3A16146E-B492-4111-8C29-EBDD950C447B}" type="presParOf" srcId="{CF43762F-BA81-4AB4-9B43-4D0A5F5F13C8}" destId="{31E66147-1EF2-4B68-B3F8-0AB7AA327ABC}" srcOrd="11" destOrd="0" presId="urn:microsoft.com/office/officeart/2009/3/layout/BlockDescendingList"/>
    <dgm:cxn modelId="{7F42768F-EC80-49AE-8124-10322497CFAA}" type="presParOf" srcId="{31E66147-1EF2-4B68-B3F8-0AB7AA327ABC}" destId="{79042915-9694-407D-8E6C-91F6913F5899}" srcOrd="0" destOrd="0" presId="urn:microsoft.com/office/officeart/2009/3/layout/BlockDescending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D643CD-FD5E-4585-9D0A-CA6858BD0FDD}" type="doc">
      <dgm:prSet loTypeId="urn:microsoft.com/office/officeart/2005/8/layout/radial3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BEE6E229-B96A-42E8-A769-1830D40D6327}">
      <dgm:prSet phldrT="[Текст]" custT="1"/>
      <dgm:spPr/>
      <dgm:t>
        <a:bodyPr/>
        <a:lstStyle/>
        <a:p>
          <a:r>
            <a:rPr lang="ru-RU" sz="2800" dirty="0"/>
            <a:t>91%</a:t>
          </a:r>
        </a:p>
      </dgm:t>
    </dgm:pt>
    <dgm:pt modelId="{3181D885-360A-4E97-8493-61C1A1C98E58}" type="parTrans" cxnId="{C92A9598-696C-4D12-8BDD-17023C82F9B5}">
      <dgm:prSet/>
      <dgm:spPr/>
      <dgm:t>
        <a:bodyPr/>
        <a:lstStyle/>
        <a:p>
          <a:endParaRPr lang="ru-RU" sz="1600"/>
        </a:p>
      </dgm:t>
    </dgm:pt>
    <dgm:pt modelId="{99B500E4-D140-41C2-891E-23BB36FA0C79}" type="sibTrans" cxnId="{C92A9598-696C-4D12-8BDD-17023C82F9B5}">
      <dgm:prSet/>
      <dgm:spPr/>
      <dgm:t>
        <a:bodyPr/>
        <a:lstStyle/>
        <a:p>
          <a:endParaRPr lang="ru-RU" sz="1600"/>
        </a:p>
      </dgm:t>
    </dgm:pt>
    <dgm:pt modelId="{BC20A982-BF57-41A7-9958-FE506767BA08}">
      <dgm:prSet phldrT="[Текст]" custT="1"/>
      <dgm:spPr/>
      <dgm:t>
        <a:bodyPr/>
        <a:lstStyle/>
        <a:p>
          <a:r>
            <a:rPr lang="ru-RU" sz="1600" dirty="0"/>
            <a:t>82%</a:t>
          </a:r>
        </a:p>
      </dgm:t>
    </dgm:pt>
    <dgm:pt modelId="{EEBCA1E8-826F-4305-A6AA-A08AF49F3867}" type="parTrans" cxnId="{013B43DE-E615-491B-8A96-A9484C14C6A7}">
      <dgm:prSet/>
      <dgm:spPr/>
      <dgm:t>
        <a:bodyPr/>
        <a:lstStyle/>
        <a:p>
          <a:endParaRPr lang="ru-RU" sz="1600"/>
        </a:p>
      </dgm:t>
    </dgm:pt>
    <dgm:pt modelId="{8FA691A5-99F6-4D92-A9D3-25F826EA24D1}" type="sibTrans" cxnId="{013B43DE-E615-491B-8A96-A9484C14C6A7}">
      <dgm:prSet/>
      <dgm:spPr/>
      <dgm:t>
        <a:bodyPr/>
        <a:lstStyle/>
        <a:p>
          <a:endParaRPr lang="ru-RU" sz="1600"/>
        </a:p>
      </dgm:t>
    </dgm:pt>
    <dgm:pt modelId="{2849DAE0-C057-4E09-8534-3D1CEF0DAD43}">
      <dgm:prSet phldrT="[Текст]"/>
      <dgm:spPr/>
      <dgm:t>
        <a:bodyPr/>
        <a:lstStyle/>
        <a:p>
          <a:endParaRPr lang="ru-RU" sz="1600" dirty="0"/>
        </a:p>
      </dgm:t>
    </dgm:pt>
    <dgm:pt modelId="{A643EF8F-A1E8-40D5-8637-64E5BD3541DD}" type="parTrans" cxnId="{1F35913F-7333-42DB-9AF7-6B98D35DEC48}">
      <dgm:prSet/>
      <dgm:spPr/>
      <dgm:t>
        <a:bodyPr/>
        <a:lstStyle/>
        <a:p>
          <a:endParaRPr lang="ru-RU" sz="1600"/>
        </a:p>
      </dgm:t>
    </dgm:pt>
    <dgm:pt modelId="{A0A2E4DE-BFD3-45CA-8C8D-7EA7AD5E9BCF}" type="sibTrans" cxnId="{1F35913F-7333-42DB-9AF7-6B98D35DEC48}">
      <dgm:prSet/>
      <dgm:spPr/>
      <dgm:t>
        <a:bodyPr/>
        <a:lstStyle/>
        <a:p>
          <a:endParaRPr lang="ru-RU" sz="1600"/>
        </a:p>
      </dgm:t>
    </dgm:pt>
    <dgm:pt modelId="{5A17595F-3CBF-4FBE-80F7-8A94B9E2F191}" type="pres">
      <dgm:prSet presAssocID="{DFD643CD-FD5E-4585-9D0A-CA6858BD0FDD}" presName="composite" presStyleCnt="0">
        <dgm:presLayoutVars>
          <dgm:chMax val="1"/>
          <dgm:dir/>
          <dgm:resizeHandles val="exact"/>
        </dgm:presLayoutVars>
      </dgm:prSet>
      <dgm:spPr/>
    </dgm:pt>
    <dgm:pt modelId="{FD0356B1-EBBB-4BBC-80AB-4D1E0228E87E}" type="pres">
      <dgm:prSet presAssocID="{DFD643CD-FD5E-4585-9D0A-CA6858BD0FDD}" presName="radial" presStyleCnt="0">
        <dgm:presLayoutVars>
          <dgm:animLvl val="ctr"/>
        </dgm:presLayoutVars>
      </dgm:prSet>
      <dgm:spPr/>
    </dgm:pt>
    <dgm:pt modelId="{A5B843E6-9A59-400F-8925-777A8F209CB4}" type="pres">
      <dgm:prSet presAssocID="{BEE6E229-B96A-42E8-A769-1830D40D6327}" presName="centerShape" presStyleLbl="vennNode1" presStyleIdx="0" presStyleCnt="2" custLinFactNeighborX="38292" custLinFactNeighborY="5170"/>
      <dgm:spPr/>
    </dgm:pt>
    <dgm:pt modelId="{E8701279-CC3D-48BC-AFC2-25BB05AD83B4}" type="pres">
      <dgm:prSet presAssocID="{BC20A982-BF57-41A7-9958-FE506767BA08}" presName="node" presStyleLbl="vennNode1" presStyleIdx="1" presStyleCnt="2" custScaleX="129255" custScaleY="130365" custRadScaleRad="32625" custRadScaleInc="44867">
        <dgm:presLayoutVars>
          <dgm:bulletEnabled val="1"/>
        </dgm:presLayoutVars>
      </dgm:prSet>
      <dgm:spPr/>
    </dgm:pt>
  </dgm:ptLst>
  <dgm:cxnLst>
    <dgm:cxn modelId="{1F576B3C-3CFF-4904-84AD-D036DC48567B}" type="presOf" srcId="{DFD643CD-FD5E-4585-9D0A-CA6858BD0FDD}" destId="{5A17595F-3CBF-4FBE-80F7-8A94B9E2F191}" srcOrd="0" destOrd="0" presId="urn:microsoft.com/office/officeart/2005/8/layout/radial3"/>
    <dgm:cxn modelId="{1F35913F-7333-42DB-9AF7-6B98D35DEC48}" srcId="{DFD643CD-FD5E-4585-9D0A-CA6858BD0FDD}" destId="{2849DAE0-C057-4E09-8534-3D1CEF0DAD43}" srcOrd="1" destOrd="0" parTransId="{A643EF8F-A1E8-40D5-8637-64E5BD3541DD}" sibTransId="{A0A2E4DE-BFD3-45CA-8C8D-7EA7AD5E9BCF}"/>
    <dgm:cxn modelId="{C92A9598-696C-4D12-8BDD-17023C82F9B5}" srcId="{DFD643CD-FD5E-4585-9D0A-CA6858BD0FDD}" destId="{BEE6E229-B96A-42E8-A769-1830D40D6327}" srcOrd="0" destOrd="0" parTransId="{3181D885-360A-4E97-8493-61C1A1C98E58}" sibTransId="{99B500E4-D140-41C2-891E-23BB36FA0C79}"/>
    <dgm:cxn modelId="{23CE19B7-2243-4981-87CD-3620455D5FC3}" type="presOf" srcId="{BC20A982-BF57-41A7-9958-FE506767BA08}" destId="{E8701279-CC3D-48BC-AFC2-25BB05AD83B4}" srcOrd="0" destOrd="0" presId="urn:microsoft.com/office/officeart/2005/8/layout/radial3"/>
    <dgm:cxn modelId="{74A9EFDD-D60C-4ED8-BEA5-8FA08D14A6A5}" type="presOf" srcId="{BEE6E229-B96A-42E8-A769-1830D40D6327}" destId="{A5B843E6-9A59-400F-8925-777A8F209CB4}" srcOrd="0" destOrd="0" presId="urn:microsoft.com/office/officeart/2005/8/layout/radial3"/>
    <dgm:cxn modelId="{013B43DE-E615-491B-8A96-A9484C14C6A7}" srcId="{BEE6E229-B96A-42E8-A769-1830D40D6327}" destId="{BC20A982-BF57-41A7-9958-FE506767BA08}" srcOrd="0" destOrd="0" parTransId="{EEBCA1E8-826F-4305-A6AA-A08AF49F3867}" sibTransId="{8FA691A5-99F6-4D92-A9D3-25F826EA24D1}"/>
    <dgm:cxn modelId="{1FF47277-246F-46EB-965A-39956A57F4E6}" type="presParOf" srcId="{5A17595F-3CBF-4FBE-80F7-8A94B9E2F191}" destId="{FD0356B1-EBBB-4BBC-80AB-4D1E0228E87E}" srcOrd="0" destOrd="0" presId="urn:microsoft.com/office/officeart/2005/8/layout/radial3"/>
    <dgm:cxn modelId="{90AC943E-C30A-4112-9AD2-7CCE46EF085E}" type="presParOf" srcId="{FD0356B1-EBBB-4BBC-80AB-4D1E0228E87E}" destId="{A5B843E6-9A59-400F-8925-777A8F209CB4}" srcOrd="0" destOrd="0" presId="urn:microsoft.com/office/officeart/2005/8/layout/radial3"/>
    <dgm:cxn modelId="{4DF95778-0F35-4F7E-9673-76F14960D194}" type="presParOf" srcId="{FD0356B1-EBBB-4BBC-80AB-4D1E0228E87E}" destId="{E8701279-CC3D-48BC-AFC2-25BB05AD83B4}" srcOrd="1" destOrd="0" presId="urn:microsoft.com/office/officeart/2005/8/layout/radial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5ED8C4-E46E-44E0-AFC9-EA07185993A3}">
      <dsp:nvSpPr>
        <dsp:cNvPr id="0" name=""/>
        <dsp:cNvSpPr/>
      </dsp:nvSpPr>
      <dsp:spPr>
        <a:xfrm>
          <a:off x="8583118" y="576599"/>
          <a:ext cx="924874" cy="1758897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102870" bIns="2286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0" dirty="0"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2022/23</a:t>
          </a:r>
        </a:p>
      </dsp:txBody>
      <dsp:txXfrm rot="16200000">
        <a:off x="8599167" y="1247869"/>
        <a:ext cx="1583007" cy="240467"/>
      </dsp:txXfrm>
    </dsp:sp>
    <dsp:sp modelId="{FB733E95-A20C-4C57-B378-062EDC0A5351}">
      <dsp:nvSpPr>
        <dsp:cNvPr id="0" name=""/>
        <dsp:cNvSpPr/>
      </dsp:nvSpPr>
      <dsp:spPr>
        <a:xfrm>
          <a:off x="9590900" y="279733"/>
          <a:ext cx="924874" cy="2055762"/>
        </a:xfrm>
        <a:prstGeom prst="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102870" bIns="2286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0" dirty="0"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2023/24</a:t>
          </a:r>
        </a:p>
      </dsp:txBody>
      <dsp:txXfrm rot="16200000">
        <a:off x="9473360" y="1084593"/>
        <a:ext cx="1850186" cy="240467"/>
      </dsp:txXfrm>
    </dsp:sp>
    <dsp:sp modelId="{79042915-9694-407D-8E6C-91F6913F5899}">
      <dsp:nvSpPr>
        <dsp:cNvPr id="0" name=""/>
        <dsp:cNvSpPr/>
      </dsp:nvSpPr>
      <dsp:spPr>
        <a:xfrm>
          <a:off x="7572329" y="867362"/>
          <a:ext cx="924874" cy="1468133"/>
        </a:xfrm>
        <a:prstGeom prst="rect">
          <a:avLst/>
        </a:prstGeom>
        <a:solidFill>
          <a:schemeClr val="accent1">
            <a:shade val="50000"/>
            <a:hueOff val="167129"/>
            <a:satOff val="4478"/>
            <a:lumOff val="19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102870" bIns="2286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0"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2021/22</a:t>
          </a:r>
          <a:endParaRPr lang="ru-RU" sz="1800" b="1" kern="0" dirty="0"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sp:txBody>
      <dsp:txXfrm rot="16200000">
        <a:off x="7719222" y="1407789"/>
        <a:ext cx="1321320" cy="240467"/>
      </dsp:txXfrm>
    </dsp:sp>
    <dsp:sp modelId="{8A60A638-A6EC-47F7-B9A1-3B12705F4081}">
      <dsp:nvSpPr>
        <dsp:cNvPr id="0" name=""/>
        <dsp:cNvSpPr/>
      </dsp:nvSpPr>
      <dsp:spPr>
        <a:xfrm>
          <a:off x="10578062" y="0"/>
          <a:ext cx="924874" cy="2335496"/>
        </a:xfrm>
        <a:prstGeom prst="rect">
          <a:avLst/>
        </a:prstGeom>
        <a:solidFill>
          <a:srgbClr val="939E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102870" bIns="2286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0" dirty="0"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2024/25</a:t>
          </a:r>
        </a:p>
      </dsp:txBody>
      <dsp:txXfrm rot="16200000">
        <a:off x="10334642" y="930739"/>
        <a:ext cx="2101946" cy="240467"/>
      </dsp:txXfrm>
    </dsp:sp>
    <dsp:sp modelId="{78FEC721-8464-4650-BCCD-743EBFE83E7B}">
      <dsp:nvSpPr>
        <dsp:cNvPr id="0" name=""/>
        <dsp:cNvSpPr/>
      </dsp:nvSpPr>
      <dsp:spPr>
        <a:xfrm>
          <a:off x="10578062" y="0"/>
          <a:ext cx="656660" cy="234676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280</a:t>
          </a:r>
          <a:r>
            <a:rPr lang="ru-RU" sz="1600" kern="1200" dirty="0"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 школ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15750</a:t>
          </a:r>
          <a:r>
            <a:rPr lang="ru-RU" sz="1600" kern="1200" dirty="0"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 детей</a:t>
          </a:r>
        </a:p>
      </dsp:txBody>
      <dsp:txXfrm>
        <a:off x="10578062" y="0"/>
        <a:ext cx="656660" cy="2346760"/>
      </dsp:txXfrm>
    </dsp:sp>
    <dsp:sp modelId="{AE6A9634-4B11-41FB-882C-45F7065C9F20}">
      <dsp:nvSpPr>
        <dsp:cNvPr id="0" name=""/>
        <dsp:cNvSpPr/>
      </dsp:nvSpPr>
      <dsp:spPr>
        <a:xfrm>
          <a:off x="9590900" y="279733"/>
          <a:ext cx="656660" cy="206702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244</a:t>
          </a:r>
          <a:r>
            <a:rPr lang="ru-RU" sz="1600" kern="1200" dirty="0"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 школ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10595</a:t>
          </a:r>
          <a:r>
            <a:rPr lang="ru-RU" sz="1600" kern="1200" dirty="0"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 детей</a:t>
          </a:r>
        </a:p>
      </dsp:txBody>
      <dsp:txXfrm>
        <a:off x="9590900" y="279733"/>
        <a:ext cx="656660" cy="2067027"/>
      </dsp:txXfrm>
    </dsp:sp>
    <dsp:sp modelId="{1479684F-A673-40E6-B600-F5241F8DD6FE}">
      <dsp:nvSpPr>
        <dsp:cNvPr id="0" name=""/>
        <dsp:cNvSpPr/>
      </dsp:nvSpPr>
      <dsp:spPr>
        <a:xfrm>
          <a:off x="8583118" y="576599"/>
          <a:ext cx="656660" cy="177016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174 </a:t>
          </a:r>
          <a:r>
            <a:rPr lang="ru-RU" sz="1600" kern="1200" dirty="0"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школ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4839</a:t>
          </a:r>
          <a:r>
            <a:rPr lang="ru-RU" sz="1600" kern="1200" dirty="0"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 детей</a:t>
          </a:r>
          <a:endParaRPr lang="ru-RU" sz="1600" kern="1200"/>
        </a:p>
      </dsp:txBody>
      <dsp:txXfrm>
        <a:off x="8583118" y="576599"/>
        <a:ext cx="656660" cy="1770161"/>
      </dsp:txXfrm>
    </dsp:sp>
    <dsp:sp modelId="{0281AA86-16A9-4153-AB3F-E13DC3DC1DBD}">
      <dsp:nvSpPr>
        <dsp:cNvPr id="0" name=""/>
        <dsp:cNvSpPr/>
      </dsp:nvSpPr>
      <dsp:spPr>
        <a:xfrm>
          <a:off x="7572329" y="867362"/>
          <a:ext cx="656660" cy="146930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0" dirty="0"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10</a:t>
          </a:r>
          <a:r>
            <a:rPr lang="ru-RU" sz="1600" kern="0" dirty="0"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 школ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0"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251</a:t>
          </a:r>
          <a:r>
            <a:rPr lang="ru-RU" sz="1600" kern="0"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 детей</a:t>
          </a:r>
          <a:endParaRPr lang="ru-RU" sz="1600" kern="0" dirty="0"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sp:txBody>
      <dsp:txXfrm>
        <a:off x="7572329" y="867362"/>
        <a:ext cx="656660" cy="14693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B843E6-9A59-400F-8925-777A8F209CB4}">
      <dsp:nvSpPr>
        <dsp:cNvPr id="0" name=""/>
        <dsp:cNvSpPr/>
      </dsp:nvSpPr>
      <dsp:spPr>
        <a:xfrm>
          <a:off x="927672" y="292425"/>
          <a:ext cx="1092554" cy="1092554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91%</a:t>
          </a:r>
        </a:p>
      </dsp:txBody>
      <dsp:txXfrm>
        <a:off x="1087673" y="452426"/>
        <a:ext cx="772552" cy="772552"/>
      </dsp:txXfrm>
    </dsp:sp>
    <dsp:sp modelId="{E8701279-CC3D-48BC-AFC2-25BB05AD83B4}">
      <dsp:nvSpPr>
        <dsp:cNvPr id="0" name=""/>
        <dsp:cNvSpPr/>
      </dsp:nvSpPr>
      <dsp:spPr>
        <a:xfrm>
          <a:off x="356923" y="482629"/>
          <a:ext cx="706090" cy="712154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82%</a:t>
          </a:r>
        </a:p>
      </dsp:txBody>
      <dsp:txXfrm>
        <a:off x="460327" y="586922"/>
        <a:ext cx="499282" cy="503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BlockDescendingList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00FFF-85A2-481A-AB03-EB1329999744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6DB4B-8812-44E2-A064-6FF48A3FBD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27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00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037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185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276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4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785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903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263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191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541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888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96F0B-EFA5-42E9-A775-011AFA926B06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285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hart" Target="../charts/char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7651" y="2008686"/>
            <a:ext cx="10616697" cy="209703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br>
              <a:rPr lang="ru-RU" sz="4400" b="1" dirty="0"/>
            </a:br>
            <a:r>
              <a:rPr lang="ru-RU" sz="4400" b="1" dirty="0">
                <a:solidFill>
                  <a:srgbClr val="373C59"/>
                </a:solidFill>
              </a:rPr>
              <a:t>Эффективная начальная школа – возможности повышения качества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810991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4075B94-9CA2-44F4-BC69-5B684C060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9362" y="5081385"/>
            <a:ext cx="3466292" cy="104759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767E0BA-9403-4F6B-B2E0-0D4B31363F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5" t="2557" r="29932"/>
          <a:stretch/>
        </p:blipFill>
        <p:spPr>
          <a:xfrm>
            <a:off x="0" y="0"/>
            <a:ext cx="2741636" cy="22987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5BBFF62-4D45-43BD-BA5A-5594FD561F4C}"/>
              </a:ext>
            </a:extLst>
          </p:cNvPr>
          <p:cNvSpPr/>
          <p:nvPr/>
        </p:nvSpPr>
        <p:spPr>
          <a:xfrm>
            <a:off x="2563929" y="584907"/>
            <a:ext cx="70641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45818E"/>
              </a:buClr>
              <a:defRPr sz="1800"/>
            </a:pPr>
            <a:r>
              <a:rPr lang="ru-RU" sz="2000" b="1" kern="0" dirty="0">
                <a:solidFill>
                  <a:srgbClr val="1D315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КОНФЕРЕНЦИЯ УЧЕБНО-ИССЛЕДОВАТЕЛЬСКИХ И </a:t>
            </a:r>
          </a:p>
          <a:p>
            <a:pPr algn="ctr">
              <a:buClr>
                <a:srgbClr val="45818E"/>
              </a:buClr>
              <a:defRPr sz="1800"/>
            </a:pPr>
            <a:r>
              <a:rPr lang="ru-RU" sz="2000" b="1" kern="0" dirty="0">
                <a:solidFill>
                  <a:srgbClr val="1D315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ПРОЕКТНЫХ РАБОТ ОБУЧАЮЩИХСЯ «ЧТО, КАК И ПОЧЕМУ?»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437901F-8139-4D8D-A7AA-ABAEFC108C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8018" y="1448613"/>
            <a:ext cx="3248979" cy="3640278"/>
          </a:xfrm>
          <a:prstGeom prst="rect">
            <a:avLst/>
          </a:prstGeom>
        </p:spPr>
      </p:pic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FF835E21-853E-4F9D-BA2A-F113AE4FC0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527199"/>
              </p:ext>
            </p:extLst>
          </p:nvPr>
        </p:nvGraphicFramePr>
        <p:xfrm>
          <a:off x="624521" y="1919678"/>
          <a:ext cx="6881962" cy="3798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D29ECBC-BF78-4EF2-BC6E-F37F4807C3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21" y="2566573"/>
            <a:ext cx="1404357" cy="140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938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FAE453-9184-14CF-FFA2-DEE8EF9D5DCF}"/>
              </a:ext>
            </a:extLst>
          </p:cNvPr>
          <p:cNvSpPr txBox="1"/>
          <p:nvPr/>
        </p:nvSpPr>
        <p:spPr>
          <a:xfrm>
            <a:off x="418454" y="1301858"/>
            <a:ext cx="11530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325792"/>
                </a:solidFill>
              </a:rPr>
              <a:t>Вызов 4 – Единство обучения и воспитания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7D33D7-ED39-27FC-14CD-E7E8C9055EDF}"/>
              </a:ext>
            </a:extLst>
          </p:cNvPr>
          <p:cNvSpPr txBox="1"/>
          <p:nvPr/>
        </p:nvSpPr>
        <p:spPr>
          <a:xfrm>
            <a:off x="457200" y="3758339"/>
            <a:ext cx="10817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E15434"/>
                </a:solidFill>
              </a:rPr>
              <a:t>Выход – Система тематических недель и ключевых событий</a:t>
            </a:r>
          </a:p>
        </p:txBody>
      </p:sp>
    </p:spTree>
    <p:extLst>
      <p:ext uri="{BB962C8B-B14F-4D97-AF65-F5344CB8AC3E}">
        <p14:creationId xmlns:p14="http://schemas.microsoft.com/office/powerpoint/2010/main" val="4115122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805600" y="1055417"/>
            <a:ext cx="9697643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cs typeface="Calibri Light" panose="020F0302020204030204" pitchFamily="34" charset="0"/>
              <a:sym typeface="Calibri"/>
            </a:endParaRP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C47871AE-6FB6-42F4-88DD-E736501DAE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130195"/>
              </p:ext>
            </p:extLst>
          </p:nvPr>
        </p:nvGraphicFramePr>
        <p:xfrm>
          <a:off x="522365" y="2693623"/>
          <a:ext cx="8848533" cy="3108960"/>
        </p:xfrm>
        <a:graphic>
          <a:graphicData uri="http://schemas.openxmlformats.org/drawingml/2006/table">
            <a:tbl>
              <a:tblPr firstRow="1" bandRow="1"/>
              <a:tblGrid>
                <a:gridCol w="2949511">
                  <a:extLst>
                    <a:ext uri="{9D8B030D-6E8A-4147-A177-3AD203B41FA5}">
                      <a16:colId xmlns:a16="http://schemas.microsoft.com/office/drawing/2014/main" val="3159705823"/>
                    </a:ext>
                  </a:extLst>
                </a:gridCol>
                <a:gridCol w="2949511">
                  <a:extLst>
                    <a:ext uri="{9D8B030D-6E8A-4147-A177-3AD203B41FA5}">
                      <a16:colId xmlns:a16="http://schemas.microsoft.com/office/drawing/2014/main" val="2799958307"/>
                    </a:ext>
                  </a:extLst>
                </a:gridCol>
                <a:gridCol w="2949511">
                  <a:extLst>
                    <a:ext uri="{9D8B030D-6E8A-4147-A177-3AD203B41FA5}">
                      <a16:colId xmlns:a16="http://schemas.microsoft.com/office/drawing/2014/main" val="671762061"/>
                    </a:ext>
                  </a:extLst>
                </a:gridCol>
              </a:tblGrid>
              <a:tr h="2491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Сентябрь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579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Октябрь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579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Ноябрь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57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819545"/>
                  </a:ext>
                </a:extLst>
              </a:tr>
              <a:tr h="4152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27 сентября – Международный день туризма. Игры, викторины, спортивные соревнования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Calibri Light" panose="020F0302020204030204" pitchFamily="34" charset="0"/>
                        </a:rPr>
                        <a:t>4 октября – Международный день животных. Конкурс плакатов</a:t>
                      </a: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Calibri Light" panose="020F0302020204030204" pitchFamily="34" charset="0"/>
                        </a:rPr>
                        <a:t>9 ноября – День рождения русского писателя </a:t>
                      </a:r>
                      <a:r>
                        <a:rPr lang="ru-RU" sz="14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Л.Н. Толстого</a:t>
                      </a:r>
                      <a:r>
                        <a:rPr lang="ru-RU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Calibri Light" panose="020F0302020204030204" pitchFamily="34" charset="0"/>
                        </a:rPr>
                        <a:t>.  Клуб художественного чтения</a:t>
                      </a: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734305"/>
                  </a:ext>
                </a:extLst>
              </a:tr>
              <a:tr h="2491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Calibri Light" panose="020F0302020204030204" pitchFamily="34" charset="0"/>
                          <a:sym typeface="Calibri"/>
                        </a:rPr>
                        <a:t>Декабрь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C1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Calibri Light" panose="020F0302020204030204" pitchFamily="34" charset="0"/>
                          <a:sym typeface="Calibri"/>
                        </a:rPr>
                        <a:t>Январь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C1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Calibri Light" panose="020F0302020204030204" pitchFamily="34" charset="0"/>
                          <a:sym typeface="Calibri"/>
                        </a:rPr>
                        <a:t>Февраль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C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528291"/>
                  </a:ext>
                </a:extLst>
              </a:tr>
              <a:tr h="5813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Calibri Light" panose="020F0302020204030204" pitchFamily="34" charset="0"/>
                        </a:rPr>
                        <a:t>9 декабря – День героев Отечества. Конкурс рисунков</a:t>
                      </a: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Calibri Light" panose="020F0302020204030204" pitchFamily="34" charset="0"/>
                        </a:rPr>
                        <a:t>13 января – День российской печати. Конкурс сочинений и каллиграфии</a:t>
                      </a: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Calibri Light" panose="020F0302020204030204" pitchFamily="34" charset="0"/>
                        </a:rPr>
                        <a:t>8 февраля – День российской науки. Экспериментариум «Научные открытия русских ученых»</a:t>
                      </a: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744638"/>
                  </a:ext>
                </a:extLst>
              </a:tr>
              <a:tr h="2491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Март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92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Апрель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92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Май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92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87120"/>
                  </a:ext>
                </a:extLst>
              </a:tr>
              <a:tr h="4152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Calibri Light" panose="020F0302020204030204" pitchFamily="34" charset="0"/>
                        </a:rPr>
                        <a:t>27 марта – Всемирный день театра. Фестиваль театрализованных постановок</a:t>
                      </a: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Calibri Light" panose="020F0302020204030204" pitchFamily="34" charset="0"/>
                        </a:rPr>
                        <a:t>12 апреля – День космонавтики. Конкурс рассказов о космосе</a:t>
                      </a: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Calibri Light" panose="020F0302020204030204" pitchFamily="34" charset="0"/>
                        </a:rPr>
                        <a:t>18 мая – Международный день музеев. Конкурс проектных идей</a:t>
                      </a: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236710"/>
                  </a:ext>
                </a:extLst>
              </a:tr>
            </a:tbl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3249C6A-5F87-489F-BDFB-F71ADA1A3F44}"/>
              </a:ext>
            </a:extLst>
          </p:cNvPr>
          <p:cNvSpPr/>
          <p:nvPr/>
        </p:nvSpPr>
        <p:spPr>
          <a:xfrm>
            <a:off x="1849678" y="470643"/>
            <a:ext cx="82987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45818E"/>
              </a:buClr>
              <a:defRPr sz="1800"/>
            </a:pPr>
            <a:r>
              <a:rPr lang="ru-RU" sz="2000" b="1" kern="0" dirty="0">
                <a:solidFill>
                  <a:srgbClr val="1D315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ТЕМАТИЧЕСКИЕ НЕДЕЛИ, КЛЮЧЕВЫЕ СОБЫТИЯ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B34FF4-01D9-45B7-9F6C-8072C384D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77" y="1113172"/>
            <a:ext cx="9165511" cy="139785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C090330-F11D-4C7F-83CE-B61FBD100F17}"/>
              </a:ext>
            </a:extLst>
          </p:cNvPr>
          <p:cNvSpPr/>
          <p:nvPr/>
        </p:nvSpPr>
        <p:spPr>
          <a:xfrm>
            <a:off x="9500697" y="1552833"/>
            <a:ext cx="2405015" cy="191638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D5DDB4D-236A-488A-AED4-A2D5AE75F2E1}"/>
              </a:ext>
            </a:extLst>
          </p:cNvPr>
          <p:cNvSpPr/>
          <p:nvPr/>
        </p:nvSpPr>
        <p:spPr>
          <a:xfrm>
            <a:off x="9453531" y="1599592"/>
            <a:ext cx="2484518" cy="646331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Публикация отчетов о проведении тематических недель и ключевых событий</a:t>
            </a: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03CE676E-F999-47DC-A3DE-F86DC963CC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3182164"/>
              </p:ext>
            </p:extLst>
          </p:nvPr>
        </p:nvGraphicFramePr>
        <p:xfrm>
          <a:off x="9485284" y="1980016"/>
          <a:ext cx="2376907" cy="1530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129F6C-4EFD-4BCD-AD83-4329F9FE5BA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854" y="3646945"/>
            <a:ext cx="2086024" cy="208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668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76FA54-F123-4005-A665-DAD70F3B5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0103" y="1460115"/>
            <a:ext cx="2392694" cy="4644024"/>
          </a:xfrm>
          <a:prstGeom prst="rect">
            <a:avLst/>
          </a:prstGeom>
        </p:spPr>
      </p:pic>
      <p:sp>
        <p:nvSpPr>
          <p:cNvPr id="56" name="Shape 56"/>
          <p:cNvSpPr/>
          <p:nvPr/>
        </p:nvSpPr>
        <p:spPr>
          <a:xfrm>
            <a:off x="805600" y="1055417"/>
            <a:ext cx="9697643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3249C6A-5F87-489F-BDFB-F71ADA1A3F44}"/>
              </a:ext>
            </a:extLst>
          </p:cNvPr>
          <p:cNvSpPr/>
          <p:nvPr/>
        </p:nvSpPr>
        <p:spPr>
          <a:xfrm>
            <a:off x="1946633" y="369609"/>
            <a:ext cx="82987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45818E"/>
              </a:buClr>
              <a:defRPr sz="1800"/>
            </a:pPr>
            <a:r>
              <a:rPr lang="ru-RU" b="1" kern="0" dirty="0">
                <a:solidFill>
                  <a:srgbClr val="1D315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ПУБЛИКАЦИЯ МЕРОПРИЯТИЙ В РАМКАХ ТЕМАТИЧЕСКИХ НЕДЕЛЬ, </a:t>
            </a:r>
          </a:p>
          <a:p>
            <a:pPr algn="ctr">
              <a:buClr>
                <a:srgbClr val="45818E"/>
              </a:buClr>
              <a:defRPr sz="1800"/>
            </a:pPr>
            <a:r>
              <a:rPr lang="ru-RU" b="1" kern="0" dirty="0">
                <a:solidFill>
                  <a:srgbClr val="1D315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КЛЮЧЕВЫХ СОБЫТИЙ</a:t>
            </a:r>
          </a:p>
          <a:p>
            <a:pPr algn="ctr">
              <a:buClr>
                <a:srgbClr val="45818E"/>
              </a:buClr>
              <a:defRPr sz="1800"/>
            </a:pPr>
            <a:endParaRPr lang="ru-RU" b="1" kern="0" dirty="0">
              <a:solidFill>
                <a:srgbClr val="1D315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84FEC7D-D663-4BEE-9BA7-0F6D54EEC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51" y="1320801"/>
            <a:ext cx="3556928" cy="479156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0C813F4-449F-4413-BD3E-D1D1965949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834" y="5236010"/>
            <a:ext cx="868129" cy="86812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599DB32-3EB8-4B54-96C7-DC47C29E6E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0271" y="1424745"/>
            <a:ext cx="3841498" cy="464402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4AC7BA7-4332-4FC1-A22D-23CAA558A4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170" y="5236010"/>
            <a:ext cx="868129" cy="86812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CEA5DA1-EDF2-4D54-8FB9-9CD8FBDA92F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668" y="5236009"/>
            <a:ext cx="868129" cy="868129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84A1B6C-F24D-48EC-863B-B3C332EF7F7B}"/>
              </a:ext>
            </a:extLst>
          </p:cNvPr>
          <p:cNvSpPr/>
          <p:nvPr/>
        </p:nvSpPr>
        <p:spPr>
          <a:xfrm>
            <a:off x="675153" y="1086783"/>
            <a:ext cx="34258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kern="0" dirty="0"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Сайт КУРО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3C55654-D1FA-4785-A633-96874997A351}"/>
              </a:ext>
            </a:extLst>
          </p:cNvPr>
          <p:cNvSpPr/>
          <p:nvPr/>
        </p:nvSpPr>
        <p:spPr>
          <a:xfrm>
            <a:off x="4692278" y="1087508"/>
            <a:ext cx="34258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Сайт ЦНППМ КУРО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4DD7396-E75D-4CC0-AE9C-FBFEB7F345ED}"/>
              </a:ext>
            </a:extLst>
          </p:cNvPr>
          <p:cNvSpPr/>
          <p:nvPr/>
        </p:nvSpPr>
        <p:spPr>
          <a:xfrm>
            <a:off x="8532462" y="1090787"/>
            <a:ext cx="34258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Телеграм канал КУРО</a:t>
            </a:r>
          </a:p>
        </p:txBody>
      </p:sp>
    </p:spTree>
    <p:extLst>
      <p:ext uri="{BB962C8B-B14F-4D97-AF65-F5344CB8AC3E}">
        <p14:creationId xmlns:p14="http://schemas.microsoft.com/office/powerpoint/2010/main" val="2538423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8A2BB3-73AC-7539-B88E-11969194DCF6}"/>
              </a:ext>
            </a:extLst>
          </p:cNvPr>
          <p:cNvSpPr txBox="1"/>
          <p:nvPr/>
        </p:nvSpPr>
        <p:spPr>
          <a:xfrm>
            <a:off x="418454" y="1301858"/>
            <a:ext cx="11530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325792"/>
                </a:solidFill>
              </a:rPr>
              <a:t>Вызов 5 – Системные профессиональные дефициты педагогов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732DA9-F222-DDA5-01B7-53F15121BA2E}"/>
              </a:ext>
            </a:extLst>
          </p:cNvPr>
          <p:cNvSpPr txBox="1"/>
          <p:nvPr/>
        </p:nvSpPr>
        <p:spPr>
          <a:xfrm>
            <a:off x="457200" y="3758339"/>
            <a:ext cx="10817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E15434"/>
                </a:solidFill>
              </a:rPr>
              <a:t>Выход – Еженедельные тренинги с системой обратной связи</a:t>
            </a:r>
          </a:p>
        </p:txBody>
      </p:sp>
    </p:spTree>
    <p:extLst>
      <p:ext uri="{BB962C8B-B14F-4D97-AF65-F5344CB8AC3E}">
        <p14:creationId xmlns:p14="http://schemas.microsoft.com/office/powerpoint/2010/main" val="3169026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5BBFF62-4D45-43BD-BA5A-5594FD561F4C}"/>
              </a:ext>
            </a:extLst>
          </p:cNvPr>
          <p:cNvSpPr/>
          <p:nvPr/>
        </p:nvSpPr>
        <p:spPr>
          <a:xfrm>
            <a:off x="2866571" y="639004"/>
            <a:ext cx="64588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45818E"/>
              </a:buClr>
              <a:defRPr sz="1800"/>
            </a:pPr>
            <a:r>
              <a:rPr lang="ru-RU" sz="2000" b="1" kern="0" dirty="0">
                <a:solidFill>
                  <a:srgbClr val="1D315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ВЕБИНАРЫ ДЛЯ ПЕДАГОГОВ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BAD31600-7E1D-4944-A08E-136E562D96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3037366"/>
              </p:ext>
            </p:extLst>
          </p:nvPr>
        </p:nvGraphicFramePr>
        <p:xfrm>
          <a:off x="733753" y="4303055"/>
          <a:ext cx="8029624" cy="1769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8" name="Picture 4" descr="Идеальный вебинар по электронному обучению | СмартВебинар">
            <a:extLst>
              <a:ext uri="{FF2B5EF4-FFF2-40B4-BE49-F238E27FC236}">
                <a16:creationId xmlns:a16="http://schemas.microsoft.com/office/drawing/2014/main" id="{6506DD50-6039-4E94-9176-2216F4596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377" y="4419805"/>
            <a:ext cx="3072841" cy="153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hape 57">
            <a:extLst>
              <a:ext uri="{FF2B5EF4-FFF2-40B4-BE49-F238E27FC236}">
                <a16:creationId xmlns:a16="http://schemas.microsoft.com/office/drawing/2014/main" id="{0579B67E-9D85-4E8E-B985-7C750058B266}"/>
              </a:ext>
            </a:extLst>
          </p:cNvPr>
          <p:cNvSpPr/>
          <p:nvPr/>
        </p:nvSpPr>
        <p:spPr>
          <a:xfrm>
            <a:off x="733754" y="1215006"/>
            <a:ext cx="9049074" cy="2394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spcBef>
                <a:spcPts val="600"/>
              </a:spcBef>
              <a:defRPr/>
            </a:pPr>
            <a:r>
              <a:rPr lang="ru-RU" b="1" kern="0" dirty="0">
                <a:solidFill>
                  <a:srgbClr val="1D315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 неделя 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– 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Преподавание предмета русский язык при реализации ускоренного обучения в начальном общем образовании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  <a:p>
            <a:pPr lvl="0">
              <a:spcBef>
                <a:spcPts val="600"/>
              </a:spcBef>
              <a:defRPr/>
            </a:pPr>
            <a:r>
              <a:rPr lang="ru-RU" b="1" kern="0" dirty="0">
                <a:solidFill>
                  <a:srgbClr val="1D315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 неделя 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– 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Творческая лаборатория «Учим мыслить и рассуждать, а также оформлять свои мысли устно и письменно» 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  <a:p>
            <a:pPr lvl="0">
              <a:spcBef>
                <a:spcPts val="600"/>
              </a:spcBef>
              <a:defRPr/>
            </a:pPr>
            <a:r>
              <a:rPr lang="ru-RU" b="1" kern="0" dirty="0">
                <a:solidFill>
                  <a:srgbClr val="1D315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 неделя 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– 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Преподавание предмета математика при реализации ускоренного обучения в начальном общем образовании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  <a:p>
            <a:pPr lvl="0">
              <a:spcBef>
                <a:spcPts val="600"/>
              </a:spcBef>
              <a:defRPr/>
            </a:pPr>
            <a:r>
              <a:rPr lang="ru-RU" b="1" kern="0" dirty="0">
                <a:solidFill>
                  <a:srgbClr val="1D315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 неделя 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– 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Преподавание предмета окружающий мир при реализации ускоренного обучения в начальном общем образовании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  <a:p>
            <a:pPr lvl="0">
              <a:spcBef>
                <a:spcPts val="600"/>
              </a:spcBef>
              <a:defRPr/>
            </a:pPr>
            <a:r>
              <a:rPr lang="ru-RU" b="1" kern="0" dirty="0">
                <a:solidFill>
                  <a:srgbClr val="1D315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 неделя 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– 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Эффективные приемы формирования читательской грамотности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EC273B-EA64-43DC-B63F-2BE440C393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506" y="1723385"/>
            <a:ext cx="1377740" cy="137774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0BE17A22-0AB7-41C3-9231-4F917D3C17AD}"/>
              </a:ext>
            </a:extLst>
          </p:cNvPr>
          <p:cNvSpPr/>
          <p:nvPr/>
        </p:nvSpPr>
        <p:spPr>
          <a:xfrm>
            <a:off x="733753" y="3726254"/>
            <a:ext cx="8591675" cy="408618"/>
          </a:xfrm>
          <a:prstGeom prst="roundRect">
            <a:avLst/>
          </a:prstGeom>
          <a:noFill/>
          <a:ln w="25400" cap="flat">
            <a:solidFill>
              <a:srgbClr val="9EC1DE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ctr" latinLnBrk="1" hangingPunct="0"/>
            <a:r>
              <a:rPr lang="ru-RU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Педагоги выступают в качестве спикеров, представляют лучшие практики</a:t>
            </a:r>
          </a:p>
        </p:txBody>
      </p:sp>
    </p:spTree>
    <p:extLst>
      <p:ext uri="{BB962C8B-B14F-4D97-AF65-F5344CB8AC3E}">
        <p14:creationId xmlns:p14="http://schemas.microsoft.com/office/powerpoint/2010/main" val="3345260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A89F44-DC01-6516-7329-17DA04518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1844DB-E9ED-49D9-85D9-4EFEB3A31A28}"/>
              </a:ext>
            </a:extLst>
          </p:cNvPr>
          <p:cNvSpPr txBox="1"/>
          <p:nvPr/>
        </p:nvSpPr>
        <p:spPr>
          <a:xfrm>
            <a:off x="418454" y="1301858"/>
            <a:ext cx="11530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325792"/>
                </a:solidFill>
              </a:rPr>
              <a:t>Вызов 6 – Системные профессиональные дефициты управленцев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506927-ACF7-A224-4E16-29F1B9A68ED9}"/>
              </a:ext>
            </a:extLst>
          </p:cNvPr>
          <p:cNvSpPr txBox="1"/>
          <p:nvPr/>
        </p:nvSpPr>
        <p:spPr>
          <a:xfrm>
            <a:off x="457200" y="3758339"/>
            <a:ext cx="108178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E15434"/>
                </a:solidFill>
              </a:rPr>
              <a:t>Выход – Ежемесячные тренинги, организация аналитической деятельности с системой обратной связи</a:t>
            </a:r>
          </a:p>
        </p:txBody>
      </p:sp>
    </p:spTree>
    <p:extLst>
      <p:ext uri="{BB962C8B-B14F-4D97-AF65-F5344CB8AC3E}">
        <p14:creationId xmlns:p14="http://schemas.microsoft.com/office/powerpoint/2010/main" val="3058583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674969" y="1225752"/>
            <a:ext cx="10842057" cy="2308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7C3C"/>
              </a:buClr>
              <a:buSzTx/>
              <a:buFontTx/>
              <a:buNone/>
              <a:tabLst/>
              <a:defRPr sz="1800"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Вебинары: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Arial" panose="020B0604020202020204" pitchFamily="34" charset="0"/>
              <a:buChar char="•"/>
              <a:tabLst/>
              <a:defRPr sz="1800"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Октябрь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«Психолого-педагогическое сопровождение проекта «Эффективная начальная школа»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Arial" panose="020B0604020202020204" pitchFamily="34" charset="0"/>
              <a:buChar char="•"/>
              <a:tabLst/>
              <a:defRPr sz="1800"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Февраль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«Лучшие практики психолого-педагогического сопровождения проекта «Эффективная начальная школа»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Arial" panose="020B0604020202020204" pitchFamily="34" charset="0"/>
              <a:buChar char="•"/>
              <a:tabLst/>
              <a:defRPr sz="1800"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Апрель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«Взаимодействие с семьями по профилактике рисков школьной неуспешности. Рекомендации педагогам ДОО и НОО»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CF574DB-2547-419E-A014-D0131027E225}"/>
              </a:ext>
            </a:extLst>
          </p:cNvPr>
          <p:cNvSpPr/>
          <p:nvPr/>
        </p:nvSpPr>
        <p:spPr>
          <a:xfrm>
            <a:off x="2776019" y="548869"/>
            <a:ext cx="66399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>
                <a:solidFill>
                  <a:srgbClr val="1D315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ПСИХОЛОГО-ПЕДАГОГИЧЕСКОЕ СОПРОВОЖДЕНИЕ ПРОЕКТА </a:t>
            </a:r>
          </a:p>
        </p:txBody>
      </p:sp>
      <p:pic>
        <p:nvPicPr>
          <p:cNvPr id="1026" name="Picture 2" descr="Как создавать успешные вебинары. Советы и хитрости | СмартВебинар">
            <a:extLst>
              <a:ext uri="{FF2B5EF4-FFF2-40B4-BE49-F238E27FC236}">
                <a16:creationId xmlns:a16="http://schemas.microsoft.com/office/drawing/2014/main" id="{8DB63F1B-073E-4FFC-A512-1370301829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9" r="15124"/>
          <a:stretch/>
        </p:blipFill>
        <p:spPr bwMode="auto">
          <a:xfrm>
            <a:off x="9415978" y="4289715"/>
            <a:ext cx="2101048" cy="15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2B039AD-D2AE-43ED-8047-B39182903329}"/>
              </a:ext>
            </a:extLst>
          </p:cNvPr>
          <p:cNvSpPr/>
          <p:nvPr/>
        </p:nvSpPr>
        <p:spPr>
          <a:xfrm>
            <a:off x="674969" y="3534072"/>
            <a:ext cx="106025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b="1" kern="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Общегородские родительские собрания </a:t>
            </a:r>
          </a:p>
          <a:p>
            <a:pPr marL="285750" indent="-285750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«Готовность ребенка к школе»</a:t>
            </a:r>
          </a:p>
          <a:p>
            <a:pPr marL="285750" indent="-285750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«Адаптационный период»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8A073EC1-08EF-45FD-B29D-B7792EA2E9AC}"/>
              </a:ext>
            </a:extLst>
          </p:cNvPr>
          <p:cNvSpPr/>
          <p:nvPr/>
        </p:nvSpPr>
        <p:spPr>
          <a:xfrm>
            <a:off x="3366513" y="5274705"/>
            <a:ext cx="5458967" cy="715085"/>
          </a:xfrm>
          <a:prstGeom prst="roundRect">
            <a:avLst/>
          </a:prstGeom>
          <a:noFill/>
          <a:ln w="25400" cap="flat">
            <a:solidFill>
              <a:srgbClr val="9EC1DE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ctr" latinLnBrk="1" hangingPunct="0"/>
            <a:r>
              <a:rPr lang="ru-RU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Изучение мотивации обучения обучающихся 5 классов, выпускников ЭНШ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7E7DCFE3-998D-461E-8F6E-93B9C3D8E81F}"/>
              </a:ext>
            </a:extLst>
          </p:cNvPr>
          <p:cNvCxnSpPr>
            <a:cxnSpLocks/>
          </p:cNvCxnSpPr>
          <p:nvPr/>
        </p:nvCxnSpPr>
        <p:spPr>
          <a:xfrm flipH="1">
            <a:off x="674969" y="3534072"/>
            <a:ext cx="39426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7EE9FF2F-DBB5-4418-B6EA-2EC5C0CBAD66}"/>
              </a:ext>
            </a:extLst>
          </p:cNvPr>
          <p:cNvSpPr/>
          <p:nvPr/>
        </p:nvSpPr>
        <p:spPr>
          <a:xfrm rot="5400000">
            <a:off x="5714133" y="4658365"/>
            <a:ext cx="524184" cy="430034"/>
          </a:xfrm>
          <a:prstGeom prst="rightArrow">
            <a:avLst/>
          </a:prstGeom>
          <a:solidFill>
            <a:srgbClr val="A7A7A7">
              <a:lumMod val="60000"/>
              <a:lumOff val="40000"/>
            </a:srgbClr>
          </a:solidFill>
          <a:ln w="25400" cap="flat">
            <a:noFill/>
            <a:prstDash val="solid"/>
            <a:bevel/>
          </a:ln>
          <a:effectLst/>
        </p:spPr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lvl="0" indent="0" defTabSz="91440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+mj-ea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00427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5BBFF62-4D45-43BD-BA5A-5594FD561F4C}"/>
              </a:ext>
            </a:extLst>
          </p:cNvPr>
          <p:cNvSpPr/>
          <p:nvPr/>
        </p:nvSpPr>
        <p:spPr>
          <a:xfrm>
            <a:off x="2866571" y="639005"/>
            <a:ext cx="64588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45818E"/>
              </a:buClr>
              <a:defRPr sz="1800"/>
            </a:pPr>
            <a:r>
              <a:rPr lang="ru-RU" sz="2000" b="1" kern="0" dirty="0">
                <a:solidFill>
                  <a:srgbClr val="1D315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ВЕБИНАРЫ ДЛЯ ЗАМЕСТИТЕЛЕЙ ДИРЕКТОРОВ ПО УВР</a:t>
            </a:r>
          </a:p>
        </p:txBody>
      </p:sp>
      <p:sp>
        <p:nvSpPr>
          <p:cNvPr id="6" name="Shape 57">
            <a:extLst>
              <a:ext uri="{FF2B5EF4-FFF2-40B4-BE49-F238E27FC236}">
                <a16:creationId xmlns:a16="http://schemas.microsoft.com/office/drawing/2014/main" id="{8347527B-C3E4-4A65-8C94-16BEC04A1AF2}"/>
              </a:ext>
            </a:extLst>
          </p:cNvPr>
          <p:cNvSpPr/>
          <p:nvPr/>
        </p:nvSpPr>
        <p:spPr>
          <a:xfrm>
            <a:off x="647704" y="1297834"/>
            <a:ext cx="5023820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45818E"/>
              </a:buClr>
              <a:buFont typeface="Arial"/>
              <a:buNone/>
              <a:defRPr sz="1800"/>
            </a:pPr>
            <a:r>
              <a:rPr lang="ru-RU" b="1" kern="0" dirty="0">
                <a:solidFill>
                  <a:srgbClr val="1D3152"/>
                </a:solidFill>
                <a:latin typeface="+mj-lt"/>
                <a:cs typeface="Calibri Light" panose="020F0302020204030204" pitchFamily="34" charset="0"/>
              </a:rPr>
              <a:t>Тематика вебинаров: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CEF0BE74-6A0E-43B4-AF33-7E0C637F27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688642"/>
              </p:ext>
            </p:extLst>
          </p:nvPr>
        </p:nvGraphicFramePr>
        <p:xfrm>
          <a:off x="647704" y="1925882"/>
          <a:ext cx="8315893" cy="37541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271248">
                  <a:extLst>
                    <a:ext uri="{9D8B030D-6E8A-4147-A177-3AD203B41FA5}">
                      <a16:colId xmlns:a16="http://schemas.microsoft.com/office/drawing/2014/main" val="3223016874"/>
                    </a:ext>
                  </a:extLst>
                </a:gridCol>
                <a:gridCol w="7044645">
                  <a:extLst>
                    <a:ext uri="{9D8B030D-6E8A-4147-A177-3AD203B41FA5}">
                      <a16:colId xmlns:a16="http://schemas.microsoft.com/office/drawing/2014/main" val="4002237858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j-lt"/>
                        </a:rPr>
                        <a:t>Сроки проведения</a:t>
                      </a:r>
                      <a:endParaRPr lang="ru-RU" sz="1600" b="1" dirty="0"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j-lt"/>
                        </a:rPr>
                        <a:t>Тема</a:t>
                      </a:r>
                      <a:endParaRPr lang="ru-RU" sz="1600" b="1" dirty="0"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381175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/>
                      <a:r>
                        <a:rPr lang="ru-RU" sz="1600" dirty="0">
                          <a:latin typeface="+mj-lt"/>
                        </a:rPr>
                        <a:t>Сентябрь</a:t>
                      </a:r>
                      <a:endParaRPr lang="ru-RU" sz="1600" dirty="0"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lvl="0" algn="l">
                        <a:defRPr sz="1800"/>
                      </a:pPr>
                      <a:r>
                        <a:rPr lang="ru-RU" sz="1600" dirty="0">
                          <a:latin typeface="+mj-lt"/>
                        </a:rPr>
                        <a:t>Организация стартовой диагностики и адаптационного периода в 1 классе</a:t>
                      </a:r>
                      <a:endParaRPr lang="ru-RU" sz="1600" dirty="0"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550268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/>
                      <a:r>
                        <a:rPr lang="ru-RU" sz="1600" dirty="0">
                          <a:latin typeface="+mj-lt"/>
                        </a:rPr>
                        <a:t>Октябрь</a:t>
                      </a:r>
                      <a:endParaRPr lang="ru-RU" sz="1600" dirty="0"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>
                          <a:latin typeface="+mj-lt"/>
                        </a:rPr>
                        <a:t>School</a:t>
                      </a:r>
                      <a:r>
                        <a:rPr lang="ru-RU" sz="1600" dirty="0">
                          <a:latin typeface="+mj-lt"/>
                        </a:rPr>
                        <a:t> </a:t>
                      </a:r>
                      <a:r>
                        <a:rPr lang="ru-RU" sz="1600" dirty="0" err="1">
                          <a:latin typeface="+mj-lt"/>
                        </a:rPr>
                        <a:t>report</a:t>
                      </a:r>
                      <a:r>
                        <a:rPr lang="ru-RU" sz="1600" dirty="0">
                          <a:latin typeface="+mj-lt"/>
                        </a:rPr>
                        <a:t> как форма учета личностных достижений обучающихся.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+mj-lt"/>
                        </a:rPr>
                        <a:t>Организация проектной деятельности</a:t>
                      </a:r>
                      <a:endParaRPr lang="ru-RU" sz="1400" dirty="0"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756600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/>
                      <a:r>
                        <a:rPr lang="ru-RU" sz="1600" dirty="0">
                          <a:latin typeface="+mj-lt"/>
                        </a:rPr>
                        <a:t>Ноябрь</a:t>
                      </a:r>
                      <a:endParaRPr lang="ru-RU" sz="1600" dirty="0"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+mj-lt"/>
                        </a:rPr>
                        <a:t>Организация промежуточной аттестации в 1 классе</a:t>
                      </a:r>
                      <a:endParaRPr lang="ru-RU" sz="1600" dirty="0"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56184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/>
                      <a:r>
                        <a:rPr lang="ru-RU" sz="1600" dirty="0">
                          <a:latin typeface="+mj-lt"/>
                        </a:rPr>
                        <a:t>Декабрь</a:t>
                      </a:r>
                      <a:endParaRPr lang="ru-RU" sz="1600" dirty="0"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/>
                      <a:r>
                        <a:rPr lang="ru-RU" sz="1600" dirty="0">
                          <a:latin typeface="+mj-lt"/>
                        </a:rPr>
                        <a:t>Особенности организации и проведения ВПР</a:t>
                      </a:r>
                      <a:endParaRPr lang="ru-RU" sz="1600" dirty="0"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0098599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/>
                      <a:r>
                        <a:rPr lang="ru-RU" sz="1600" dirty="0">
                          <a:latin typeface="+mj-lt"/>
                        </a:rPr>
                        <a:t>Февраль</a:t>
                      </a:r>
                      <a:endParaRPr lang="ru-RU" sz="1600" dirty="0"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/>
                      <a:r>
                        <a:rPr lang="ru-RU" sz="1600" dirty="0">
                          <a:latin typeface="+mj-lt"/>
                        </a:rPr>
                        <a:t>Аспектный анализ посещения урока</a:t>
                      </a:r>
                      <a:endParaRPr lang="ru-RU" sz="1600" dirty="0"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33922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/>
                      <a:r>
                        <a:rPr lang="ru-RU" sz="1600" dirty="0">
                          <a:latin typeface="+mj-lt"/>
                        </a:rPr>
                        <a:t>Март</a:t>
                      </a:r>
                      <a:endParaRPr lang="ru-RU" sz="1600" dirty="0"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/>
                      <a:r>
                        <a:rPr lang="ru-RU" sz="1600" dirty="0">
                          <a:latin typeface="+mj-lt"/>
                        </a:rPr>
                        <a:t>Управленческие решения и этапы открытия 1 класса (ускоренное обучение)</a:t>
                      </a:r>
                      <a:endParaRPr lang="ru-RU" sz="1600" dirty="0"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54513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/>
                      <a:r>
                        <a:rPr lang="ru-RU" sz="1600" dirty="0">
                          <a:latin typeface="+mj-lt"/>
                        </a:rPr>
                        <a:t>Апрель</a:t>
                      </a:r>
                      <a:endParaRPr lang="ru-RU" sz="1600" dirty="0"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/>
                      <a:r>
                        <a:rPr lang="ru-RU" sz="1600" dirty="0">
                          <a:latin typeface="+mj-lt"/>
                        </a:rPr>
                        <a:t>Организация промежуточной аттестации в 2-4 классах</a:t>
                      </a:r>
                      <a:endParaRPr lang="ru-RU" sz="1600" dirty="0"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500952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/>
                      <a:r>
                        <a:rPr lang="ru-RU" sz="1600" dirty="0">
                          <a:latin typeface="+mj-lt"/>
                        </a:rPr>
                        <a:t>Май</a:t>
                      </a:r>
                      <a:endParaRPr lang="ru-RU" sz="1600" dirty="0"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/>
                      <a:r>
                        <a:rPr lang="ru-RU" sz="1600" dirty="0">
                          <a:latin typeface="+mj-lt"/>
                        </a:rPr>
                        <a:t>Анализ эффективности реализации ускоренного обучения</a:t>
                      </a:r>
                      <a:endParaRPr lang="ru-RU" sz="1600" dirty="0"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549570"/>
                  </a:ext>
                </a:extLst>
              </a:tr>
            </a:tbl>
          </a:graphicData>
        </a:graphic>
      </p:graphicFrame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58FEE4EF-FFF0-40F4-9496-3AFB155A1D0A}"/>
              </a:ext>
            </a:extLst>
          </p:cNvPr>
          <p:cNvGrpSpPr/>
          <p:nvPr/>
        </p:nvGrpSpPr>
        <p:grpSpPr>
          <a:xfrm>
            <a:off x="9306396" y="3295110"/>
            <a:ext cx="2237898" cy="1015663"/>
            <a:chOff x="1988335" y="1675142"/>
            <a:chExt cx="1832955" cy="532138"/>
          </a:xfrm>
          <a:noFill/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A1CDCA4E-19D4-4231-9D5A-56CB863A0B62}"/>
                </a:ext>
              </a:extLst>
            </p:cNvPr>
            <p:cNvSpPr/>
            <p:nvPr/>
          </p:nvSpPr>
          <p:spPr>
            <a:xfrm>
              <a:off x="1988335" y="1675142"/>
              <a:ext cx="1832955" cy="532138"/>
            </a:xfrm>
            <a:prstGeom prst="roundRect">
              <a:avLst>
                <a:gd name="adj" fmla="val 10000"/>
              </a:avLst>
            </a:prstGeom>
            <a:grpFill/>
            <a:ln w="28575">
              <a:solidFill>
                <a:srgbClr val="5B9BD5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Прямоугольник: скругленные углы 4">
              <a:extLst>
                <a:ext uri="{FF2B5EF4-FFF2-40B4-BE49-F238E27FC236}">
                  <a16:creationId xmlns:a16="http://schemas.microsoft.com/office/drawing/2014/main" id="{53A04938-E27C-407D-BCDA-1A0F96243389}"/>
                </a:ext>
              </a:extLst>
            </p:cNvPr>
            <p:cNvSpPr txBox="1"/>
            <p:nvPr/>
          </p:nvSpPr>
          <p:spPr>
            <a:xfrm>
              <a:off x="2003921" y="1690728"/>
              <a:ext cx="1801783" cy="500966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ru-RU" sz="2400" b="1" kern="1200" dirty="0">
                  <a:solidFill>
                    <a:srgbClr val="373C59"/>
                  </a:solidFill>
                </a:rPr>
                <a:t>224 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kern="1200" dirty="0">
                  <a:solidFill>
                    <a:srgbClr val="373C59"/>
                  </a:solidFill>
                </a:rPr>
                <a:t>среднее количество слушателей онлайн</a:t>
              </a:r>
            </a:p>
          </p:txBody>
        </p:sp>
      </p:grpSp>
      <p:pic>
        <p:nvPicPr>
          <p:cNvPr id="11" name="Picture 2" descr="Тенденции роста популярности вебинаров | СмартВебинар">
            <a:extLst>
              <a:ext uri="{FF2B5EF4-FFF2-40B4-BE49-F238E27FC236}">
                <a16:creationId xmlns:a16="http://schemas.microsoft.com/office/drawing/2014/main" id="{EC87B4A0-8B4C-46EA-9506-6A56923D5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909" y="4583087"/>
            <a:ext cx="2694869" cy="134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7B6B27-78F8-4028-9032-F5AAF1E6D5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762" y="1482498"/>
            <a:ext cx="1667162" cy="166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900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5BBFF62-4D45-43BD-BA5A-5594FD561F4C}"/>
              </a:ext>
            </a:extLst>
          </p:cNvPr>
          <p:cNvSpPr/>
          <p:nvPr/>
        </p:nvSpPr>
        <p:spPr>
          <a:xfrm>
            <a:off x="2866571" y="639005"/>
            <a:ext cx="64588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45818E"/>
              </a:buClr>
              <a:defRPr sz="1800"/>
            </a:pPr>
            <a:r>
              <a:rPr lang="ru-RU" sz="2000" b="1" kern="0" dirty="0">
                <a:solidFill>
                  <a:srgbClr val="1D315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ЭФФЕКТИВНОСТЬ РЕАЛИЗАЦИИ ПРОЕКТА</a:t>
            </a:r>
          </a:p>
        </p:txBody>
      </p:sp>
      <p:sp>
        <p:nvSpPr>
          <p:cNvPr id="3" name="Shape 57">
            <a:extLst>
              <a:ext uri="{FF2B5EF4-FFF2-40B4-BE49-F238E27FC236}">
                <a16:creationId xmlns:a16="http://schemas.microsoft.com/office/drawing/2014/main" id="{F66DF922-89A4-4ADF-AD9F-48B9722995F2}"/>
              </a:ext>
            </a:extLst>
          </p:cNvPr>
          <p:cNvSpPr/>
          <p:nvPr/>
        </p:nvSpPr>
        <p:spPr>
          <a:xfrm>
            <a:off x="525369" y="1530552"/>
            <a:ext cx="5120864" cy="3970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180975" indent="-180975">
              <a:lnSpc>
                <a:spcPct val="100000"/>
              </a:lnSpc>
              <a:spcBef>
                <a:spcPts val="0"/>
              </a:spcBef>
              <a:buClr>
                <a:srgbClr val="45818E"/>
              </a:buClr>
              <a:buFont typeface="Arial" panose="020B0604020202020204" pitchFamily="34" charset="0"/>
              <a:buChar char="•"/>
              <a:defRPr sz="1800"/>
            </a:pPr>
            <a:r>
              <a:rPr lang="ru-RU" b="1" kern="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ЕЖЕНЕДЕЛЬНО</a:t>
            </a:r>
            <a:r>
              <a:rPr lang="ru-RU" kern="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– мониторинг проведения тематических недель/ ключевых событий</a:t>
            </a:r>
          </a:p>
          <a:p>
            <a:pPr marL="180975" indent="-180975">
              <a:lnSpc>
                <a:spcPct val="100000"/>
              </a:lnSpc>
              <a:spcBef>
                <a:spcPts val="0"/>
              </a:spcBef>
              <a:buClr>
                <a:srgbClr val="45818E"/>
              </a:buClr>
              <a:buFont typeface="Arial" panose="020B0604020202020204" pitchFamily="34" charset="0"/>
              <a:buChar char="•"/>
              <a:defRPr sz="1800"/>
            </a:pPr>
            <a:r>
              <a:rPr lang="ru-RU" b="1" kern="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Сентябрь</a:t>
            </a:r>
            <a:r>
              <a:rPr lang="ru-RU" kern="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– мониторинг проведения стартовой диагностики</a:t>
            </a:r>
          </a:p>
          <a:p>
            <a:pPr marL="180975" indent="-180975">
              <a:lnSpc>
                <a:spcPct val="100000"/>
              </a:lnSpc>
              <a:spcBef>
                <a:spcPts val="0"/>
              </a:spcBef>
              <a:buClr>
                <a:srgbClr val="45818E"/>
              </a:buClr>
              <a:buFont typeface="Arial" panose="020B0604020202020204" pitchFamily="34" charset="0"/>
              <a:buChar char="•"/>
              <a:defRPr sz="1800"/>
            </a:pPr>
            <a:r>
              <a:rPr lang="ru-RU" b="1" kern="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Октябрь - ноябрь </a:t>
            </a:r>
            <a:r>
              <a:rPr lang="ru-RU" kern="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– мониторинг программ внеурочной деятельности</a:t>
            </a:r>
          </a:p>
          <a:p>
            <a:pPr marL="180975" indent="-180975">
              <a:lnSpc>
                <a:spcPct val="100000"/>
              </a:lnSpc>
              <a:spcBef>
                <a:spcPts val="0"/>
              </a:spcBef>
              <a:buClr>
                <a:srgbClr val="45818E"/>
              </a:buClr>
              <a:buFont typeface="Arial" panose="020B0604020202020204" pitchFamily="34" charset="0"/>
              <a:buChar char="•"/>
              <a:defRPr sz="1800"/>
            </a:pPr>
            <a:r>
              <a:rPr lang="ru-RU" b="1" kern="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Декабрь - январь </a:t>
            </a:r>
            <a:r>
              <a:rPr lang="ru-RU" kern="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– мониторинг проведения промежуточной аттестации в 1 классе</a:t>
            </a:r>
          </a:p>
          <a:p>
            <a:pPr marL="180975" indent="-180975">
              <a:lnSpc>
                <a:spcPct val="100000"/>
              </a:lnSpc>
              <a:spcBef>
                <a:spcPts val="0"/>
              </a:spcBef>
              <a:buClr>
                <a:srgbClr val="45818E"/>
              </a:buClr>
              <a:buFont typeface="Arial" panose="020B0604020202020204" pitchFamily="34" charset="0"/>
              <a:buChar char="•"/>
              <a:defRPr sz="1800"/>
            </a:pPr>
            <a:r>
              <a:rPr lang="ru-RU" b="1" kern="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Февраль</a:t>
            </a:r>
            <a:r>
              <a:rPr lang="ru-RU" kern="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– мониторинг проведения аудита/ </a:t>
            </a:r>
            <a:r>
              <a:rPr lang="ru-RU" kern="0" dirty="0" err="1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самоаудита</a:t>
            </a:r>
            <a:r>
              <a:rPr lang="ru-RU" kern="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урока</a:t>
            </a:r>
          </a:p>
          <a:p>
            <a:pPr marL="180975" indent="-180975">
              <a:lnSpc>
                <a:spcPct val="100000"/>
              </a:lnSpc>
              <a:spcBef>
                <a:spcPts val="0"/>
              </a:spcBef>
              <a:buClr>
                <a:srgbClr val="45818E"/>
              </a:buClr>
              <a:buFont typeface="Arial" panose="020B0604020202020204" pitchFamily="34" charset="0"/>
              <a:buChar char="•"/>
              <a:defRPr sz="1800"/>
            </a:pPr>
            <a:r>
              <a:rPr lang="ru-RU" b="1" kern="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Март - апрель </a:t>
            </a:r>
            <a:r>
              <a:rPr lang="ru-RU" kern="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– мониторинг сайтов, мониторинг показателей эффективности реализации проекта</a:t>
            </a:r>
          </a:p>
          <a:p>
            <a:pPr marL="180975" indent="-180975">
              <a:lnSpc>
                <a:spcPct val="100000"/>
              </a:lnSpc>
              <a:spcBef>
                <a:spcPts val="0"/>
              </a:spcBef>
              <a:buClr>
                <a:srgbClr val="45818E"/>
              </a:buClr>
              <a:buFont typeface="Arial" panose="020B0604020202020204" pitchFamily="34" charset="0"/>
              <a:buChar char="•"/>
              <a:defRPr sz="1800"/>
            </a:pPr>
            <a:r>
              <a:rPr lang="ru-RU" b="1" kern="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Май</a:t>
            </a:r>
            <a:r>
              <a:rPr lang="ru-RU" kern="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– мониторинг проведения промежуточной аттестации во 2-4 классах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8CDA88D3-3C77-44FE-9CD7-D7A2FD1741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7444698"/>
              </p:ext>
            </p:extLst>
          </p:nvPr>
        </p:nvGraphicFramePr>
        <p:xfrm>
          <a:off x="8015510" y="1161106"/>
          <a:ext cx="3573938" cy="2992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6EFDDF0-5974-40E8-BFD2-3A705F923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817823" y="2402652"/>
            <a:ext cx="3796896" cy="2052697"/>
          </a:xfrm>
          <a:prstGeom prst="rect">
            <a:avLst/>
          </a:prstGeom>
        </p:spPr>
      </p:pic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3FFA5B1F-DDD4-4E0E-A91F-699CC50E037D}"/>
              </a:ext>
            </a:extLst>
          </p:cNvPr>
          <p:cNvSpPr/>
          <p:nvPr/>
        </p:nvSpPr>
        <p:spPr>
          <a:xfrm rot="5400000">
            <a:off x="9540387" y="4153842"/>
            <a:ext cx="524184" cy="430034"/>
          </a:xfrm>
          <a:prstGeom prst="rightArrow">
            <a:avLst/>
          </a:prstGeom>
          <a:solidFill>
            <a:srgbClr val="A7A7A7">
              <a:lumMod val="60000"/>
              <a:lumOff val="40000"/>
            </a:srgbClr>
          </a:solidFill>
          <a:ln w="25400" cap="flat">
            <a:noFill/>
            <a:prstDash val="solid"/>
            <a:bevel/>
          </a:ln>
          <a:effectLst/>
        </p:spPr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lvl="0" indent="0" defTabSz="91440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+mj-ea"/>
              <a:cs typeface="+mj-cs"/>
              <a:sym typeface="Helvetica Neue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DBF356DA-31EA-4D93-BB7D-4C505D180D72}"/>
              </a:ext>
            </a:extLst>
          </p:cNvPr>
          <p:cNvSpPr/>
          <p:nvPr/>
        </p:nvSpPr>
        <p:spPr>
          <a:xfrm>
            <a:off x="7938328" y="4663439"/>
            <a:ext cx="3728303" cy="1328019"/>
          </a:xfrm>
          <a:prstGeom prst="roundRect">
            <a:avLst/>
          </a:prstGeom>
          <a:noFill/>
          <a:ln w="25400" cap="flat">
            <a:solidFill>
              <a:srgbClr val="9EC1DE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ctr" latinLnBrk="1" hangingPunct="0"/>
            <a:r>
              <a:rPr lang="ru-RU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Педагогический аудит </a:t>
            </a:r>
          </a:p>
          <a:p>
            <a:pPr algn="ctr" latinLnBrk="1" hangingPunct="0"/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образовательных организаций, </a:t>
            </a:r>
          </a:p>
          <a:p>
            <a:pPr algn="ctr" latinLnBrk="1" hangingPunct="0"/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показавших недостаточный уровень подготовки участия в проекте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559BF24-146F-49E1-BB63-0F5CB51BE6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359" y="3522696"/>
            <a:ext cx="1033272" cy="103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94E2B4-F823-433F-9258-6F42E772D508}"/>
              </a:ext>
            </a:extLst>
          </p:cNvPr>
          <p:cNvSpPr txBox="1"/>
          <p:nvPr/>
        </p:nvSpPr>
        <p:spPr>
          <a:xfrm>
            <a:off x="3415375" y="696397"/>
            <a:ext cx="4594335" cy="64633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600" dirty="0"/>
              <a:t>Качество образования</a:t>
            </a: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F7EE76A6-43AA-FDF6-0378-256AA639BC0E}"/>
              </a:ext>
            </a:extLst>
          </p:cNvPr>
          <p:cNvCxnSpPr>
            <a:cxnSpLocks/>
          </p:cNvCxnSpPr>
          <p:nvPr/>
        </p:nvCxnSpPr>
        <p:spPr>
          <a:xfrm flipH="1">
            <a:off x="2766447" y="1762444"/>
            <a:ext cx="790065" cy="872268"/>
          </a:xfrm>
          <a:prstGeom prst="straightConnector1">
            <a:avLst/>
          </a:prstGeom>
          <a:ln w="38100">
            <a:beve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624FC385-9C30-CC8E-7CC5-03B2CAAD0633}"/>
              </a:ext>
            </a:extLst>
          </p:cNvPr>
          <p:cNvCxnSpPr>
            <a:cxnSpLocks/>
          </p:cNvCxnSpPr>
          <p:nvPr/>
        </p:nvCxnSpPr>
        <p:spPr>
          <a:xfrm>
            <a:off x="5983508" y="1713743"/>
            <a:ext cx="0" cy="1990352"/>
          </a:xfrm>
          <a:prstGeom prst="straightConnector1">
            <a:avLst/>
          </a:prstGeom>
          <a:ln w="38100">
            <a:beve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EEDEC688-8EA2-2A72-68BA-67A75B5A7EA6}"/>
              </a:ext>
            </a:extLst>
          </p:cNvPr>
          <p:cNvCxnSpPr>
            <a:cxnSpLocks/>
          </p:cNvCxnSpPr>
          <p:nvPr/>
        </p:nvCxnSpPr>
        <p:spPr>
          <a:xfrm>
            <a:off x="7780732" y="1713743"/>
            <a:ext cx="820827" cy="920969"/>
          </a:xfrm>
          <a:prstGeom prst="straightConnector1">
            <a:avLst/>
          </a:prstGeom>
          <a:ln w="38100">
            <a:beve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FE720CA-28FC-260A-6C5F-E9B53497973C}"/>
              </a:ext>
            </a:extLst>
          </p:cNvPr>
          <p:cNvSpPr txBox="1"/>
          <p:nvPr/>
        </p:nvSpPr>
        <p:spPr>
          <a:xfrm>
            <a:off x="181524" y="2769486"/>
            <a:ext cx="3928821" cy="156966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Качество образовательных результатов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A24EF0-9CC9-F511-DBDF-F38C902CAAA0}"/>
              </a:ext>
            </a:extLst>
          </p:cNvPr>
          <p:cNvSpPr txBox="1"/>
          <p:nvPr/>
        </p:nvSpPr>
        <p:spPr>
          <a:xfrm>
            <a:off x="3992686" y="4473920"/>
            <a:ext cx="3928821" cy="156966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Качество образовательных процессов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E92840-EF71-CA57-130B-DF9CC2244487}"/>
              </a:ext>
            </a:extLst>
          </p:cNvPr>
          <p:cNvSpPr txBox="1"/>
          <p:nvPr/>
        </p:nvSpPr>
        <p:spPr>
          <a:xfrm>
            <a:off x="7856931" y="2764129"/>
            <a:ext cx="3928821" cy="107721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Качество условий реализации ОП НОО</a:t>
            </a:r>
          </a:p>
        </p:txBody>
      </p:sp>
    </p:spTree>
    <p:extLst>
      <p:ext uri="{BB962C8B-B14F-4D97-AF65-F5344CB8AC3E}">
        <p14:creationId xmlns:p14="http://schemas.microsoft.com/office/powerpoint/2010/main" val="1093824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543BAAE-7399-4D07-9C5B-4C1155AA737E}"/>
              </a:ext>
            </a:extLst>
          </p:cNvPr>
          <p:cNvSpPr/>
          <p:nvPr/>
        </p:nvSpPr>
        <p:spPr>
          <a:xfrm>
            <a:off x="2771954" y="347246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kern="0" dirty="0">
                <a:solidFill>
                  <a:srgbClr val="1D315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Helvetica Neue"/>
              </a:rPr>
              <a:t>РЕЗУЛЬТАТЫ ПОСТМОНИТОРИНГА ПРОЕКТА </a:t>
            </a:r>
            <a:br>
              <a:rPr lang="ru-RU" sz="2000" b="1" kern="0" dirty="0">
                <a:solidFill>
                  <a:srgbClr val="1D315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Helvetica Neue"/>
              </a:rPr>
            </a:br>
            <a:r>
              <a:rPr lang="ru-RU" sz="2000" b="1" kern="0" dirty="0">
                <a:solidFill>
                  <a:srgbClr val="1D315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Helvetica Neue"/>
              </a:rPr>
              <a:t>«ЭФФЕКТИВНАЯ НАЧАЛЬНАЯ ШКОЛА»</a:t>
            </a:r>
            <a:endParaRPr lang="ru-RU" sz="2000" b="1" kern="0" dirty="0">
              <a:solidFill>
                <a:srgbClr val="1D315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839A8F4-81F3-430A-A714-F9D18B59B087}"/>
              </a:ext>
            </a:extLst>
          </p:cNvPr>
          <p:cNvSpPr/>
          <p:nvPr/>
        </p:nvSpPr>
        <p:spPr>
          <a:xfrm>
            <a:off x="492805" y="1245260"/>
            <a:ext cx="45582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ea typeface="+mj-ea"/>
                <a:cs typeface="+mj-cs"/>
              </a:rPr>
              <a:t>213 выпускников ЭНШ обучается в 5 классах 10-ти образовательных организациях Московской области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9B1E21D3-6E95-4E9F-AB68-FF9BFA7770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6497347"/>
              </p:ext>
            </p:extLst>
          </p:nvPr>
        </p:nvGraphicFramePr>
        <p:xfrm>
          <a:off x="-925321" y="1583702"/>
          <a:ext cx="7394545" cy="4641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C85E43B2-02DF-4B90-8D33-B658E2D46F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1447015"/>
              </p:ext>
            </p:extLst>
          </p:nvPr>
        </p:nvGraphicFramePr>
        <p:xfrm>
          <a:off x="5144888" y="1846052"/>
          <a:ext cx="6138463" cy="3471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F60B942-643E-4B6A-8145-6AF13947762F}"/>
              </a:ext>
            </a:extLst>
          </p:cNvPr>
          <p:cNvSpPr/>
          <p:nvPr/>
        </p:nvSpPr>
        <p:spPr>
          <a:xfrm>
            <a:off x="4851399" y="5409836"/>
            <a:ext cx="576169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В 9 из 10 образовательных организаций доля обучающихся, успевающих на «отлично» и «хорошо», составляет 80% и выше. В МОУ «Гимназия №21» г.о. Электросталь средний уровень успеваемости – 66,7%. 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C17F9F42-FA88-4A34-AAA4-FC1EB1803C7E}"/>
              </a:ext>
            </a:extLst>
          </p:cNvPr>
          <p:cNvSpPr/>
          <p:nvPr/>
        </p:nvSpPr>
        <p:spPr>
          <a:xfrm>
            <a:off x="10549885" y="2170432"/>
            <a:ext cx="1495034" cy="1157759"/>
          </a:xfrm>
          <a:prstGeom prst="roundRect">
            <a:avLst/>
          </a:prstGeom>
          <a:noFill/>
          <a:ln w="25400" cap="flat">
            <a:solidFill>
              <a:srgbClr val="9EC1DE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ctr" latinLnBrk="1" hangingPunct="0"/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87,4% </a:t>
            </a:r>
          </a:p>
          <a:p>
            <a:pPr algn="ctr" latinLnBrk="1" hangingPunct="0"/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демонстрируют </a:t>
            </a:r>
          </a:p>
          <a:p>
            <a:pPr algn="ctr" latinLnBrk="1" hangingPunct="0"/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высокий уровень </a:t>
            </a:r>
          </a:p>
          <a:p>
            <a:pPr algn="ctr" latinLnBrk="1" hangingPunct="0"/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успеваемости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799142D-A81D-4A97-8713-2B781BC5B38B}"/>
              </a:ext>
            </a:extLst>
          </p:cNvPr>
          <p:cNvSpPr/>
          <p:nvPr/>
        </p:nvSpPr>
        <p:spPr>
          <a:xfrm>
            <a:off x="5144889" y="1384569"/>
            <a:ext cx="6554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0" dirty="0">
                <a:solidFill>
                  <a:srgbClr val="1D315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Доля обучающихся в ОО, успевающих на «отлично» и «хорошо»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8D769C3-F11A-4FB8-95D0-8B1D2704CB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096" y="5317503"/>
            <a:ext cx="1397538" cy="1397538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7CE71C0D-FBCE-4C3C-BA3C-B3F0757094F0}"/>
              </a:ext>
            </a:extLst>
          </p:cNvPr>
          <p:cNvSpPr/>
          <p:nvPr/>
        </p:nvSpPr>
        <p:spPr>
          <a:xfrm>
            <a:off x="10549885" y="3529810"/>
            <a:ext cx="1495034" cy="1157759"/>
          </a:xfrm>
          <a:prstGeom prst="roundRect">
            <a:avLst/>
          </a:prstGeom>
          <a:noFill/>
          <a:ln w="25400" cap="flat">
            <a:solidFill>
              <a:srgbClr val="B1B2BD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ctr" latinLnBrk="1" hangingPunct="0"/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90% </a:t>
            </a:r>
          </a:p>
          <a:p>
            <a:pPr algn="ctr" latinLnBrk="1" hangingPunct="0"/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индекс </a:t>
            </a:r>
          </a:p>
          <a:p>
            <a:pPr algn="ctr" latinLnBrk="1" hangingPunct="0"/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лояльности </a:t>
            </a:r>
          </a:p>
          <a:p>
            <a:pPr algn="ctr" latinLnBrk="1" hangingPunct="0"/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родителей </a:t>
            </a:r>
          </a:p>
        </p:txBody>
      </p:sp>
    </p:spTree>
    <p:extLst>
      <p:ext uri="{BB962C8B-B14F-4D97-AF65-F5344CB8AC3E}">
        <p14:creationId xmlns:p14="http://schemas.microsoft.com/office/powerpoint/2010/main" val="1146969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5BBFF62-4D45-43BD-BA5A-5594FD561F4C}"/>
              </a:ext>
            </a:extLst>
          </p:cNvPr>
          <p:cNvSpPr/>
          <p:nvPr/>
        </p:nvSpPr>
        <p:spPr>
          <a:xfrm>
            <a:off x="1712562" y="2782669"/>
            <a:ext cx="9174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45818E"/>
              </a:buClr>
              <a:defRPr sz="1800"/>
            </a:pPr>
            <a:r>
              <a:rPr lang="ru-RU" sz="3600" b="1" kern="0" dirty="0">
                <a:solidFill>
                  <a:srgbClr val="1D315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Спасибо за совместную реализацию проекта!</a:t>
            </a:r>
          </a:p>
        </p:txBody>
      </p:sp>
    </p:spTree>
    <p:extLst>
      <p:ext uri="{BB962C8B-B14F-4D97-AF65-F5344CB8AC3E}">
        <p14:creationId xmlns:p14="http://schemas.microsoft.com/office/powerpoint/2010/main" val="3532398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197C42-9138-901C-23CE-53C052D9F4C4}"/>
              </a:ext>
            </a:extLst>
          </p:cNvPr>
          <p:cNvSpPr txBox="1"/>
          <p:nvPr/>
        </p:nvSpPr>
        <p:spPr>
          <a:xfrm>
            <a:off x="650929" y="1728062"/>
            <a:ext cx="11391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325792"/>
                </a:solidFill>
              </a:rPr>
              <a:t>Вызов 1 - Преемственность дошкольного и начального образования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60AC03-07AF-0071-B4BB-53FFFC77CAAC}"/>
              </a:ext>
            </a:extLst>
          </p:cNvPr>
          <p:cNvSpPr txBox="1"/>
          <p:nvPr/>
        </p:nvSpPr>
        <p:spPr>
          <a:xfrm>
            <a:off x="457200" y="3758339"/>
            <a:ext cx="108178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E15434"/>
                </a:solidFill>
              </a:rPr>
              <a:t>Выход – Бесшовный переход через единство проектов «</a:t>
            </a:r>
            <a:r>
              <a:rPr lang="ru-RU" sz="2800" b="1" dirty="0" err="1">
                <a:solidFill>
                  <a:srgbClr val="E15434"/>
                </a:solidFill>
              </a:rPr>
              <a:t>Предшкола</a:t>
            </a:r>
            <a:r>
              <a:rPr lang="ru-RU" sz="2800" b="1" dirty="0">
                <a:solidFill>
                  <a:srgbClr val="E15434"/>
                </a:solidFill>
              </a:rPr>
              <a:t>: стандарт Подмосковья» и «ЭНШ»</a:t>
            </a:r>
          </a:p>
        </p:txBody>
      </p:sp>
    </p:spTree>
    <p:extLst>
      <p:ext uri="{BB962C8B-B14F-4D97-AF65-F5344CB8AC3E}">
        <p14:creationId xmlns:p14="http://schemas.microsoft.com/office/powerpoint/2010/main" val="2345476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0BC02C63-FF25-43C4-95E1-073AE6986B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3714596"/>
              </p:ext>
            </p:extLst>
          </p:nvPr>
        </p:nvGraphicFramePr>
        <p:xfrm>
          <a:off x="-5993699" y="2811826"/>
          <a:ext cx="19078179" cy="2346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1F6F3FA-04A6-45FA-A45B-7115B49DEE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421" y="5158587"/>
            <a:ext cx="3119269" cy="962467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0A9EE1C-C7E6-4C9E-A3A0-0609705212C7}"/>
              </a:ext>
            </a:extLst>
          </p:cNvPr>
          <p:cNvSpPr/>
          <p:nvPr/>
        </p:nvSpPr>
        <p:spPr>
          <a:xfrm>
            <a:off x="633421" y="1484414"/>
            <a:ext cx="582394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kern="0" dirty="0"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Цель проекта </a:t>
            </a:r>
            <a:r>
              <a:rPr lang="ru-RU" sz="1400" kern="0" dirty="0"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– организация сопровождения реализации образовательной программы начального общего образования в режиме ускоренного обучения в условиях реализации обновленных  ФГОС НОО, ФОП НОО в 100% образовательных организаций, являющихся участницами регионального проекта «Эффективная начальная школа».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DF4A41-4A30-4451-99E3-FF2290EFFC9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48"/>
          <a:stretch/>
        </p:blipFill>
        <p:spPr>
          <a:xfrm>
            <a:off x="6645896" y="1559515"/>
            <a:ext cx="3683262" cy="2346761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5F1028D-97F2-4B19-93FA-7D0330C39985}"/>
              </a:ext>
            </a:extLst>
          </p:cNvPr>
          <p:cNvGrpSpPr/>
          <p:nvPr/>
        </p:nvGrpSpPr>
        <p:grpSpPr>
          <a:xfrm>
            <a:off x="4055129" y="5334049"/>
            <a:ext cx="1413734" cy="736466"/>
            <a:chOff x="1988335" y="1675142"/>
            <a:chExt cx="1832955" cy="532138"/>
          </a:xfrm>
          <a:noFill/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E7D3F0D9-4782-4DF1-A195-9E33B2BA53F6}"/>
                </a:ext>
              </a:extLst>
            </p:cNvPr>
            <p:cNvSpPr/>
            <p:nvPr/>
          </p:nvSpPr>
          <p:spPr>
            <a:xfrm>
              <a:off x="1988335" y="1675142"/>
              <a:ext cx="1832955" cy="532138"/>
            </a:xfrm>
            <a:prstGeom prst="roundRect">
              <a:avLst>
                <a:gd name="adj" fmla="val 10000"/>
              </a:avLst>
            </a:prstGeom>
            <a:grpFill/>
            <a:ln w="28575">
              <a:solidFill>
                <a:srgbClr val="5B9BD5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Прямоугольник: скругленные углы 4">
              <a:extLst>
                <a:ext uri="{FF2B5EF4-FFF2-40B4-BE49-F238E27FC236}">
                  <a16:creationId xmlns:a16="http://schemas.microsoft.com/office/drawing/2014/main" id="{1B24C2A1-E921-4305-903D-1835689F7A2F}"/>
                </a:ext>
              </a:extLst>
            </p:cNvPr>
            <p:cNvSpPr txBox="1"/>
            <p:nvPr/>
          </p:nvSpPr>
          <p:spPr>
            <a:xfrm>
              <a:off x="2003921" y="1690728"/>
              <a:ext cx="1801783" cy="500966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ru-RU" sz="2400" b="1" kern="1200" dirty="0">
                  <a:solidFill>
                    <a:srgbClr val="373C59"/>
                  </a:solidFill>
                </a:rPr>
                <a:t>1548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ru-RU" sz="1600" kern="1200" dirty="0">
                  <a:solidFill>
                    <a:srgbClr val="373C59"/>
                  </a:solidFill>
                </a:rPr>
                <a:t>участников</a:t>
              </a:r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452E795-0011-473F-ACCD-E98D27E67D0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" b="45732"/>
          <a:stretch/>
        </p:blipFill>
        <p:spPr>
          <a:xfrm>
            <a:off x="4545715" y="295807"/>
            <a:ext cx="3100569" cy="89318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C1836EA-9783-4182-961C-7D7701FE6026}"/>
              </a:ext>
            </a:extLst>
          </p:cNvPr>
          <p:cNvSpPr/>
          <p:nvPr/>
        </p:nvSpPr>
        <p:spPr>
          <a:xfrm>
            <a:off x="6645896" y="5264748"/>
            <a:ext cx="51187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/>
              <a:t>Инструменты управления:</a:t>
            </a:r>
          </a:p>
          <a:p>
            <a:pPr lvl="0" indent="179388">
              <a:buClr>
                <a:srgbClr val="5B9BD5">
                  <a:lumMod val="60000"/>
                  <a:lumOff val="40000"/>
                </a:srgbClr>
              </a:buClr>
              <a:buFont typeface="+mj-lt"/>
              <a:buAutoNum type="arabicPeriod"/>
            </a:pPr>
            <a:r>
              <a:rPr lang="ru-RU" sz="1200" dirty="0">
                <a:solidFill>
                  <a:prstClr val="black"/>
                </a:solidFill>
              </a:rPr>
              <a:t>Демоверсии КИМ стартовой диагностики, промежуточной аттестации</a:t>
            </a:r>
          </a:p>
          <a:p>
            <a:pPr lvl="0" indent="179388">
              <a:buClr>
                <a:srgbClr val="5B9BD5">
                  <a:lumMod val="60000"/>
                  <a:lumOff val="40000"/>
                </a:srgbClr>
              </a:buClr>
              <a:buFont typeface="+mj-lt"/>
              <a:buAutoNum type="arabicPeriod"/>
            </a:pPr>
            <a:r>
              <a:rPr lang="ru-RU" sz="1200" dirty="0">
                <a:solidFill>
                  <a:prstClr val="black"/>
                </a:solidFill>
              </a:rPr>
              <a:t>Шаблоны чек-листов, аналитических справок</a:t>
            </a:r>
          </a:p>
          <a:p>
            <a:pPr lvl="0" indent="179388">
              <a:buClr>
                <a:srgbClr val="5B9BD5">
                  <a:lumMod val="60000"/>
                  <a:lumOff val="40000"/>
                </a:srgbClr>
              </a:buClr>
              <a:buFont typeface="+mj-lt"/>
              <a:buAutoNum type="arabicPeriod"/>
            </a:pPr>
            <a:r>
              <a:rPr lang="ru-RU" sz="1200" dirty="0">
                <a:solidFill>
                  <a:prstClr val="black"/>
                </a:solidFill>
              </a:rPr>
              <a:t>Формы опросов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54A26CD-FF2C-429A-9A16-F50C3B7CCEED}"/>
              </a:ext>
            </a:extLst>
          </p:cNvPr>
          <p:cNvSpPr/>
          <p:nvPr/>
        </p:nvSpPr>
        <p:spPr>
          <a:xfrm>
            <a:off x="6645896" y="4143640"/>
            <a:ext cx="51187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/>
              <a:t>Методология управления:</a:t>
            </a:r>
          </a:p>
          <a:p>
            <a:pPr lvl="0" indent="179388">
              <a:buClr>
                <a:srgbClr val="5B9BD5">
                  <a:lumMod val="60000"/>
                  <a:lumOff val="40000"/>
                </a:srgbClr>
              </a:buClr>
              <a:buFont typeface="+mj-lt"/>
              <a:buAutoNum type="arabicPeriod"/>
            </a:pPr>
            <a:r>
              <a:rPr lang="ru-RU" sz="1200" dirty="0">
                <a:solidFill>
                  <a:prstClr val="black"/>
                </a:solidFill>
              </a:rPr>
              <a:t>Стандарт проекта ЭНШ</a:t>
            </a:r>
          </a:p>
          <a:p>
            <a:pPr lvl="0" indent="179388">
              <a:buClr>
                <a:srgbClr val="5B9BD5">
                  <a:lumMod val="60000"/>
                  <a:lumOff val="40000"/>
                </a:srgbClr>
              </a:buClr>
              <a:buFont typeface="+mj-lt"/>
              <a:buAutoNum type="arabicPeriod"/>
            </a:pPr>
            <a:r>
              <a:rPr lang="ru-RU" sz="1200" dirty="0">
                <a:solidFill>
                  <a:prstClr val="black"/>
                </a:solidFill>
              </a:rPr>
              <a:t>Типовое положение об ускоренном обучении в пределах осваиваемой образовательной программы начального общего образования </a:t>
            </a:r>
          </a:p>
          <a:p>
            <a:pPr lvl="0" indent="179388">
              <a:buClr>
                <a:srgbClr val="5B9BD5">
                  <a:lumMod val="60000"/>
                  <a:lumOff val="40000"/>
                </a:srgbClr>
              </a:buClr>
              <a:buFont typeface="+mj-lt"/>
              <a:buAutoNum type="arabicPeriod"/>
            </a:pPr>
            <a:r>
              <a:rPr lang="ru-RU" sz="1200" dirty="0">
                <a:solidFill>
                  <a:prstClr val="black"/>
                </a:solidFill>
              </a:rPr>
              <a:t>Паспорт проекта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CAF2BE5-DBCD-49F6-A57A-8CAB1EA9B8F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928" y="2233959"/>
            <a:ext cx="1148651" cy="114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509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7F96DB-37CE-8674-5B8C-F67D84EB5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3287" y="2497079"/>
            <a:ext cx="3000237" cy="284288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B4950FE-4A24-CB8E-2D2C-72C0ACC40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1323" y="1670999"/>
            <a:ext cx="3414198" cy="306373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B46EC1-1146-C293-42E6-01B894B0AD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233" y="1475247"/>
            <a:ext cx="3000237" cy="284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02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BB6C1C-9D7E-C18E-719E-6215B7B5C648}"/>
              </a:ext>
            </a:extLst>
          </p:cNvPr>
          <p:cNvSpPr txBox="1"/>
          <p:nvPr/>
        </p:nvSpPr>
        <p:spPr>
          <a:xfrm>
            <a:off x="418454" y="1301858"/>
            <a:ext cx="115307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325792"/>
                </a:solidFill>
              </a:rPr>
              <a:t>Вызов 2 - </a:t>
            </a:r>
            <a:r>
              <a:rPr lang="ru-RU" sz="2800" b="1" dirty="0" err="1">
                <a:solidFill>
                  <a:srgbClr val="325792"/>
                </a:solidFill>
              </a:rPr>
              <a:t>Безотметочное</a:t>
            </a:r>
            <a:r>
              <a:rPr lang="ru-RU" sz="2800" b="1" dirty="0">
                <a:solidFill>
                  <a:srgbClr val="325792"/>
                </a:solidFill>
              </a:rPr>
              <a:t> обучение в 1 классе снижает уровень оценки образовательных результатов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9DBB86-2EC6-B8FA-320C-1911535C9CD4}"/>
              </a:ext>
            </a:extLst>
          </p:cNvPr>
          <p:cNvSpPr txBox="1"/>
          <p:nvPr/>
        </p:nvSpPr>
        <p:spPr>
          <a:xfrm>
            <a:off x="457200" y="3758339"/>
            <a:ext cx="108178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E15434"/>
                </a:solidFill>
              </a:rPr>
              <a:t>Выход – Система адресного сопровождения обучающихся при переходе из ДО в НОО</a:t>
            </a:r>
          </a:p>
        </p:txBody>
      </p:sp>
      <p:pic>
        <p:nvPicPr>
          <p:cNvPr id="4" name="Picture 4" descr="Повышение квалификации: векторные изображения и иллюстрации, которые можно  скачать бесплатно | Freepik">
            <a:extLst>
              <a:ext uri="{FF2B5EF4-FFF2-40B4-BE49-F238E27FC236}">
                <a16:creationId xmlns:a16="http://schemas.microsoft.com/office/drawing/2014/main" id="{D4D9CEE6-E51E-9DD0-F7D5-73A7713DA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401" y="4403132"/>
            <a:ext cx="2510936" cy="167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696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FC4E8DEC-9C6E-2BA3-CCAF-705F6705CE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541272"/>
              </p:ext>
            </p:extLst>
          </p:nvPr>
        </p:nvGraphicFramePr>
        <p:xfrm>
          <a:off x="302217" y="2001425"/>
          <a:ext cx="11375757" cy="27650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7558">
                  <a:extLst>
                    <a:ext uri="{9D8B030D-6E8A-4147-A177-3AD203B41FA5}">
                      <a16:colId xmlns:a16="http://schemas.microsoft.com/office/drawing/2014/main" val="380129326"/>
                    </a:ext>
                  </a:extLst>
                </a:gridCol>
                <a:gridCol w="1355642">
                  <a:extLst>
                    <a:ext uri="{9D8B030D-6E8A-4147-A177-3AD203B41FA5}">
                      <a16:colId xmlns:a16="http://schemas.microsoft.com/office/drawing/2014/main" val="2067099950"/>
                    </a:ext>
                  </a:extLst>
                </a:gridCol>
                <a:gridCol w="1952786">
                  <a:extLst>
                    <a:ext uri="{9D8B030D-6E8A-4147-A177-3AD203B41FA5}">
                      <a16:colId xmlns:a16="http://schemas.microsoft.com/office/drawing/2014/main" val="3512278652"/>
                    </a:ext>
                  </a:extLst>
                </a:gridCol>
                <a:gridCol w="1806729">
                  <a:extLst>
                    <a:ext uri="{9D8B030D-6E8A-4147-A177-3AD203B41FA5}">
                      <a16:colId xmlns:a16="http://schemas.microsoft.com/office/drawing/2014/main" val="4196082180"/>
                    </a:ext>
                  </a:extLst>
                </a:gridCol>
                <a:gridCol w="1533156">
                  <a:extLst>
                    <a:ext uri="{9D8B030D-6E8A-4147-A177-3AD203B41FA5}">
                      <a16:colId xmlns:a16="http://schemas.microsoft.com/office/drawing/2014/main" val="3251745802"/>
                    </a:ext>
                  </a:extLst>
                </a:gridCol>
                <a:gridCol w="2030278">
                  <a:extLst>
                    <a:ext uri="{9D8B030D-6E8A-4147-A177-3AD203B41FA5}">
                      <a16:colId xmlns:a16="http://schemas.microsoft.com/office/drawing/2014/main" val="904004621"/>
                    </a:ext>
                  </a:extLst>
                </a:gridCol>
                <a:gridCol w="1309608">
                  <a:extLst>
                    <a:ext uri="{9D8B030D-6E8A-4147-A177-3AD203B41FA5}">
                      <a16:colId xmlns:a16="http://schemas.microsoft.com/office/drawing/2014/main" val="1460662061"/>
                    </a:ext>
                  </a:extLst>
                </a:gridCol>
              </a:tblGrid>
              <a:tr h="280035">
                <a:tc>
                  <a:txBody>
                    <a:bodyPr/>
                    <a:lstStyle/>
                    <a:p>
                      <a:pPr marR="24765" indent="13970" algn="ctr">
                        <a:lnSpc>
                          <a:spcPct val="115000"/>
                        </a:lnSpc>
                        <a:spcAft>
                          <a:spcPts val="400"/>
                        </a:spcAft>
                        <a:buNone/>
                      </a:pPr>
                      <a:r>
                        <a:rPr lang="ru-RU" sz="1800">
                          <a:effectLst/>
                        </a:rPr>
                        <a:t>Уровень развития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4765" indent="13970" algn="ctr">
                        <a:lnSpc>
                          <a:spcPct val="115000"/>
                        </a:lnSpc>
                        <a:spcAft>
                          <a:spcPts val="400"/>
                        </a:spcAft>
                        <a:buNone/>
                      </a:pPr>
                      <a:r>
                        <a:rPr lang="ru-RU" sz="1800" dirty="0">
                          <a:effectLst/>
                        </a:rPr>
                        <a:t>Речевое развитие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4765" indent="13970" algn="ctr">
                        <a:lnSpc>
                          <a:spcPct val="115000"/>
                        </a:lnSpc>
                        <a:spcAft>
                          <a:spcPts val="400"/>
                        </a:spcAft>
                        <a:buNone/>
                      </a:pPr>
                      <a:r>
                        <a:rPr lang="ru-RU" sz="1800" dirty="0">
                          <a:effectLst/>
                        </a:rPr>
                        <a:t>Познавательное развитие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4765" indent="13970" algn="ctr">
                        <a:lnSpc>
                          <a:spcPct val="115000"/>
                        </a:lnSpc>
                        <a:spcAft>
                          <a:spcPts val="400"/>
                        </a:spcAft>
                        <a:buNone/>
                      </a:pPr>
                      <a:r>
                        <a:rPr lang="ru-RU" sz="1800" dirty="0">
                          <a:effectLst/>
                        </a:rPr>
                        <a:t>Художественно – эстетическое развитие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4765" indent="13970" algn="ctr">
                        <a:lnSpc>
                          <a:spcPct val="115000"/>
                        </a:lnSpc>
                        <a:spcAft>
                          <a:spcPts val="400"/>
                        </a:spcAft>
                        <a:buNone/>
                      </a:pPr>
                      <a:r>
                        <a:rPr lang="ru-RU" sz="1800" dirty="0">
                          <a:effectLst/>
                        </a:rPr>
                        <a:t>Физическое развитие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4765" indent="13970" algn="ctr">
                        <a:lnSpc>
                          <a:spcPct val="115000"/>
                        </a:lnSpc>
                        <a:spcAft>
                          <a:spcPts val="400"/>
                        </a:spcAft>
                        <a:buNone/>
                      </a:pPr>
                      <a:r>
                        <a:rPr lang="ru-RU" sz="1800" dirty="0">
                          <a:effectLst/>
                        </a:rPr>
                        <a:t>Социально – коммуникативное развитие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4765" indent="13970" algn="ctr">
                        <a:lnSpc>
                          <a:spcPct val="115000"/>
                        </a:lnSpc>
                        <a:spcAft>
                          <a:spcPts val="400"/>
                        </a:spcAft>
                        <a:buNone/>
                      </a:pPr>
                      <a:r>
                        <a:rPr lang="ru-RU" sz="1800" dirty="0">
                          <a:effectLst/>
                        </a:rPr>
                        <a:t>Среднее значение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84469866"/>
                  </a:ext>
                </a:extLst>
              </a:tr>
              <a:tr h="44450">
                <a:tc>
                  <a:txBody>
                    <a:bodyPr/>
                    <a:lstStyle/>
                    <a:p>
                      <a:pPr marR="24765" indent="13970">
                        <a:lnSpc>
                          <a:spcPct val="115000"/>
                        </a:lnSpc>
                        <a:spcAft>
                          <a:spcPts val="400"/>
                        </a:spcAft>
                        <a:buNone/>
                      </a:pPr>
                      <a:r>
                        <a:rPr lang="ru-RU" sz="1800">
                          <a:effectLst/>
                        </a:rPr>
                        <a:t>Высокий уровень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4765" indent="13970" algn="ctr">
                        <a:lnSpc>
                          <a:spcPct val="115000"/>
                        </a:lnSpc>
                        <a:spcAft>
                          <a:spcPts val="400"/>
                        </a:spcAft>
                        <a:buNone/>
                      </a:pPr>
                      <a:r>
                        <a:rPr lang="ru-RU" sz="1800">
                          <a:effectLst/>
                        </a:rPr>
                        <a:t>67,4%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4765" indent="13970" algn="ctr">
                        <a:lnSpc>
                          <a:spcPct val="115000"/>
                        </a:lnSpc>
                        <a:spcAft>
                          <a:spcPts val="400"/>
                        </a:spcAft>
                        <a:buNone/>
                      </a:pPr>
                      <a:r>
                        <a:rPr lang="ru-RU" sz="1800">
                          <a:effectLst/>
                        </a:rPr>
                        <a:t>72,0%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4765" indent="13970" algn="ctr">
                        <a:lnSpc>
                          <a:spcPct val="115000"/>
                        </a:lnSpc>
                        <a:spcAft>
                          <a:spcPts val="400"/>
                        </a:spcAft>
                        <a:buNone/>
                      </a:pPr>
                      <a:r>
                        <a:rPr lang="ru-RU" sz="1800">
                          <a:effectLst/>
                        </a:rPr>
                        <a:t>72,3%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4765" indent="13970" algn="ctr">
                        <a:lnSpc>
                          <a:spcPct val="115000"/>
                        </a:lnSpc>
                        <a:spcAft>
                          <a:spcPts val="400"/>
                        </a:spcAft>
                        <a:buNone/>
                      </a:pPr>
                      <a:r>
                        <a:rPr lang="ru-RU" sz="1800">
                          <a:effectLst/>
                        </a:rPr>
                        <a:t>79,3%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4765" indent="13970" algn="ctr">
                        <a:lnSpc>
                          <a:spcPct val="115000"/>
                        </a:lnSpc>
                        <a:spcAft>
                          <a:spcPts val="400"/>
                        </a:spcAft>
                        <a:buNone/>
                      </a:pPr>
                      <a:r>
                        <a:rPr lang="ru-RU" sz="1800">
                          <a:effectLst/>
                        </a:rPr>
                        <a:t>78,6%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4765" indent="13970" algn="ctr">
                        <a:lnSpc>
                          <a:spcPct val="115000"/>
                        </a:lnSpc>
                        <a:spcAft>
                          <a:spcPts val="400"/>
                        </a:spcAft>
                        <a:buNone/>
                      </a:pPr>
                      <a:r>
                        <a:rPr lang="ru-RU" sz="1800">
                          <a:effectLst/>
                        </a:rPr>
                        <a:t>73,9%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8449041"/>
                  </a:ext>
                </a:extLst>
              </a:tr>
              <a:tr h="44450">
                <a:tc>
                  <a:txBody>
                    <a:bodyPr/>
                    <a:lstStyle/>
                    <a:p>
                      <a:pPr marR="24765" indent="13970">
                        <a:lnSpc>
                          <a:spcPct val="115000"/>
                        </a:lnSpc>
                        <a:spcAft>
                          <a:spcPts val="400"/>
                        </a:spcAft>
                        <a:buNone/>
                      </a:pPr>
                      <a:r>
                        <a:rPr lang="ru-RU" sz="1800">
                          <a:effectLst/>
                        </a:rPr>
                        <a:t>Средний уровень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4765" indent="13970" algn="ctr">
                        <a:lnSpc>
                          <a:spcPct val="115000"/>
                        </a:lnSpc>
                        <a:spcAft>
                          <a:spcPts val="400"/>
                        </a:spcAft>
                        <a:buNone/>
                      </a:pPr>
                      <a:r>
                        <a:rPr lang="ru-RU" sz="1800">
                          <a:effectLst/>
                        </a:rPr>
                        <a:t>32,0%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4765" indent="13970" algn="ctr">
                        <a:lnSpc>
                          <a:spcPct val="115000"/>
                        </a:lnSpc>
                        <a:spcAft>
                          <a:spcPts val="400"/>
                        </a:spcAft>
                        <a:buNone/>
                      </a:pPr>
                      <a:r>
                        <a:rPr lang="ru-RU" sz="1800">
                          <a:effectLst/>
                        </a:rPr>
                        <a:t>27,4%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4765" indent="13970" algn="ctr">
                        <a:lnSpc>
                          <a:spcPct val="115000"/>
                        </a:lnSpc>
                        <a:spcAft>
                          <a:spcPts val="400"/>
                        </a:spcAft>
                        <a:buNone/>
                      </a:pPr>
                      <a:r>
                        <a:rPr lang="ru-RU" sz="1800">
                          <a:effectLst/>
                        </a:rPr>
                        <a:t>27,1%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4765" indent="13970" algn="ctr">
                        <a:lnSpc>
                          <a:spcPct val="115000"/>
                        </a:lnSpc>
                        <a:spcAft>
                          <a:spcPts val="400"/>
                        </a:spcAft>
                        <a:buNone/>
                      </a:pPr>
                      <a:r>
                        <a:rPr lang="ru-RU" sz="1800">
                          <a:effectLst/>
                        </a:rPr>
                        <a:t>20,1%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4765" indent="13970" algn="ctr">
                        <a:lnSpc>
                          <a:spcPct val="115000"/>
                        </a:lnSpc>
                        <a:spcAft>
                          <a:spcPts val="400"/>
                        </a:spcAft>
                        <a:buNone/>
                      </a:pPr>
                      <a:r>
                        <a:rPr lang="ru-RU" sz="1800">
                          <a:effectLst/>
                        </a:rPr>
                        <a:t>21,2%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4765" indent="13970" algn="ctr">
                        <a:lnSpc>
                          <a:spcPct val="115000"/>
                        </a:lnSpc>
                        <a:spcAft>
                          <a:spcPts val="400"/>
                        </a:spcAft>
                        <a:buNone/>
                      </a:pPr>
                      <a:r>
                        <a:rPr lang="ru-RU" sz="1800">
                          <a:effectLst/>
                        </a:rPr>
                        <a:t>25,6%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1829164"/>
                  </a:ext>
                </a:extLst>
              </a:tr>
              <a:tr h="44450">
                <a:tc>
                  <a:txBody>
                    <a:bodyPr/>
                    <a:lstStyle/>
                    <a:p>
                      <a:pPr marR="24765" indent="13970">
                        <a:lnSpc>
                          <a:spcPct val="115000"/>
                        </a:lnSpc>
                        <a:spcAft>
                          <a:spcPts val="400"/>
                        </a:spcAft>
                        <a:buNone/>
                      </a:pPr>
                      <a:r>
                        <a:rPr lang="ru-RU" sz="1800">
                          <a:effectLst/>
                        </a:rPr>
                        <a:t>Низкий уровень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4765" indent="13970" algn="ctr">
                        <a:lnSpc>
                          <a:spcPct val="115000"/>
                        </a:lnSpc>
                        <a:spcAft>
                          <a:spcPts val="400"/>
                        </a:spcAft>
                        <a:buNone/>
                      </a:pPr>
                      <a:r>
                        <a:rPr lang="ru-RU" sz="1800">
                          <a:effectLst/>
                        </a:rPr>
                        <a:t>0,6%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4765" indent="13970" algn="ctr">
                        <a:lnSpc>
                          <a:spcPct val="115000"/>
                        </a:lnSpc>
                        <a:spcAft>
                          <a:spcPts val="400"/>
                        </a:spcAft>
                        <a:buNone/>
                      </a:pPr>
                      <a:r>
                        <a:rPr lang="ru-RU" sz="1800">
                          <a:effectLst/>
                        </a:rPr>
                        <a:t>0,6%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4765" indent="13970" algn="ctr">
                        <a:lnSpc>
                          <a:spcPct val="115000"/>
                        </a:lnSpc>
                        <a:spcAft>
                          <a:spcPts val="400"/>
                        </a:spcAft>
                        <a:buNone/>
                      </a:pPr>
                      <a:r>
                        <a:rPr lang="ru-RU" sz="1800">
                          <a:effectLst/>
                        </a:rPr>
                        <a:t>0,6%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4765" indent="13970" algn="ctr">
                        <a:lnSpc>
                          <a:spcPct val="115000"/>
                        </a:lnSpc>
                        <a:spcAft>
                          <a:spcPts val="400"/>
                        </a:spcAft>
                        <a:buNone/>
                      </a:pPr>
                      <a:r>
                        <a:rPr lang="ru-RU" sz="1800">
                          <a:effectLst/>
                        </a:rPr>
                        <a:t>0,6%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4765" indent="13970" algn="ctr">
                        <a:lnSpc>
                          <a:spcPct val="115000"/>
                        </a:lnSpc>
                        <a:spcAft>
                          <a:spcPts val="400"/>
                        </a:spcAft>
                        <a:buNone/>
                      </a:pPr>
                      <a:r>
                        <a:rPr lang="ru-RU" sz="1800">
                          <a:effectLst/>
                        </a:rPr>
                        <a:t>0,2%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4765" indent="13970" algn="ctr">
                        <a:lnSpc>
                          <a:spcPct val="115000"/>
                        </a:lnSpc>
                        <a:spcAft>
                          <a:spcPts val="400"/>
                        </a:spcAft>
                        <a:buNone/>
                      </a:pPr>
                      <a:r>
                        <a:rPr lang="ru-RU" sz="1800" dirty="0">
                          <a:effectLst/>
                        </a:rPr>
                        <a:t>0,5%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946717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85D1A7C-99B1-A6BC-24E5-720745FB7B67}"/>
              </a:ext>
            </a:extLst>
          </p:cNvPr>
          <p:cNvSpPr txBox="1"/>
          <p:nvPr/>
        </p:nvSpPr>
        <p:spPr>
          <a:xfrm>
            <a:off x="2528160" y="579611"/>
            <a:ext cx="60947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Сводная таблица показателей выполнения стартовой диагностической работы</a:t>
            </a:r>
          </a:p>
        </p:txBody>
      </p:sp>
    </p:spTree>
    <p:extLst>
      <p:ext uri="{BB962C8B-B14F-4D97-AF65-F5344CB8AC3E}">
        <p14:creationId xmlns:p14="http://schemas.microsoft.com/office/powerpoint/2010/main" val="1668689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ECABC8-A30F-E9DE-C304-70CA60ABEE4B}"/>
              </a:ext>
            </a:extLst>
          </p:cNvPr>
          <p:cNvSpPr txBox="1"/>
          <p:nvPr/>
        </p:nvSpPr>
        <p:spPr>
          <a:xfrm>
            <a:off x="418454" y="1301858"/>
            <a:ext cx="115307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325792"/>
                </a:solidFill>
              </a:rPr>
              <a:t>Вызов 3 – Системно-деятельностный подход к оценке образовательных результатов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01CEBF-554E-8E9D-6445-998A86D58B47}"/>
              </a:ext>
            </a:extLst>
          </p:cNvPr>
          <p:cNvSpPr txBox="1"/>
          <p:nvPr/>
        </p:nvSpPr>
        <p:spPr>
          <a:xfrm>
            <a:off x="457200" y="3758339"/>
            <a:ext cx="108178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E15434"/>
                </a:solidFill>
              </a:rPr>
              <a:t>Выход – Единые материалы для организации промежуточной аттестации. Ступенчатая организация проектной и учебно-исследовательской деятельности обучающихся.</a:t>
            </a:r>
          </a:p>
        </p:txBody>
      </p:sp>
    </p:spTree>
    <p:extLst>
      <p:ext uri="{BB962C8B-B14F-4D97-AF65-F5344CB8AC3E}">
        <p14:creationId xmlns:p14="http://schemas.microsoft.com/office/powerpoint/2010/main" val="2869897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D57A2F-EA49-9F26-FD79-2477789FF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597" y="1214323"/>
            <a:ext cx="9200826" cy="488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70372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2340</TotalTime>
  <Words>890</Words>
  <Application>Microsoft Office PowerPoint</Application>
  <PresentationFormat>Широкоэкранный</PresentationFormat>
  <Paragraphs>167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Helvetica Neue</vt:lpstr>
      <vt:lpstr>1_Тема Office</vt:lpstr>
      <vt:lpstr> Эффективная начальная школа – возможности повышения качества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«Повышение интереса к учебному процессу путем предоставления оригинального учебного материала»</dc:title>
  <dc:creator>сканирование</dc:creator>
  <cp:lastModifiedBy>Лариса Кудрова</cp:lastModifiedBy>
  <cp:revision>171</cp:revision>
  <dcterms:created xsi:type="dcterms:W3CDTF">2024-05-27T10:13:25Z</dcterms:created>
  <dcterms:modified xsi:type="dcterms:W3CDTF">2025-06-16T19:57:49Z</dcterms:modified>
</cp:coreProperties>
</file>