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7" r:id="rId2"/>
    <p:sldId id="261" r:id="rId3"/>
    <p:sldId id="335" r:id="rId4"/>
    <p:sldId id="337" r:id="rId5"/>
    <p:sldId id="348" r:id="rId6"/>
    <p:sldId id="349" r:id="rId7"/>
    <p:sldId id="351" r:id="rId8"/>
    <p:sldId id="353" r:id="rId9"/>
    <p:sldId id="352" r:id="rId10"/>
    <p:sldId id="350" r:id="rId11"/>
    <p:sldId id="358" r:id="rId12"/>
    <p:sldId id="359" r:id="rId13"/>
    <p:sldId id="355" r:id="rId14"/>
    <p:sldId id="356" r:id="rId15"/>
    <p:sldId id="360" r:id="rId16"/>
    <p:sldId id="361" r:id="rId17"/>
    <p:sldId id="362" r:id="rId18"/>
    <p:sldId id="357" r:id="rId19"/>
    <p:sldId id="364" r:id="rId20"/>
    <p:sldId id="363" r:id="rId21"/>
    <p:sldId id="365" r:id="rId22"/>
    <p:sldId id="382" r:id="rId23"/>
    <p:sldId id="354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4" r:id="rId32"/>
    <p:sldId id="373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3" r:id="rId41"/>
    <p:sldId id="384" r:id="rId42"/>
    <p:sldId id="385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2T19:13:02.3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1 444 24575,'74'368'0,"362"1589"0,-420-1891 0,53 174 0,-66-231 0,1-1 0,-1 0 0,2 1 0,4 7 0,-8-15 0,-1-1 0,1 1 0,0 0 0,-1 0 0,1 0 0,0 0 0,-1-1 0,1 1 0,0 0 0,0-1 0,-1 1 0,1 0 0,0-1 0,0 1 0,0-1 0,0 0 0,0 1 0,0-1 0,0 0 0,0 1 0,0-1 0,0 0 0,0 0 0,0 0 0,0 0 0,0 0 0,0 0 0,0 0 0,0 0 0,0 0 0,0-1 0,0 1 0,0 0 0,0-1 0,0 1 0,0-1 0,0 1 0,0-1 0,0 1 0,0-1 0,1-1 0,4-5 0,-1-1 0,1 1 0,-1-1 0,-1-1 0,1 1 0,-1-1 0,-1 1 0,0-1 0,3-10 0,0 0 0,340-829 0,-263 657 0,-58 135 0,150-390 0,0-118 0,-11 130 0,-85 238 0,23-63-1365,-90 233-5461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4F57A-7C9A-41BE-A3A4-17B9E650B5AD}" type="datetimeFigureOut">
              <a:rPr lang="ru-RU" smtClean="0"/>
              <a:t>15.01.2025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5D1A9-F599-48DF-9624-D7D2197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1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5D1A9-F599-48DF-9624-D7D21977511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967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5D1A9-F599-48DF-9624-D7D21977511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6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5D1A9-F599-48DF-9624-D7D21977511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307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5D1A9-F599-48DF-9624-D7D21977511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47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5D1A9-F599-48DF-9624-D7D21977511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39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5D1A9-F599-48DF-9624-D7D21977511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444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Образец подзаголовка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87804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98401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77378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400414"/>
            <a:ext cx="2743200" cy="27699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63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06612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3425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85512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Образец текста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8920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05581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79006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90115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2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3929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40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Образец текста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302302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6"/>
            <a:ext cx="10515600" cy="159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14760"/>
            <a:ext cx="2743200" cy="24830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59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/>
  <p:txStyles>
    <p:titleStyle>
      <a:lvl1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1pPr>
      <a:lvl2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2pPr>
      <a:lvl3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3pPr>
      <a:lvl4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4pPr>
      <a:lvl5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5pPr>
      <a:lvl6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6pPr>
      <a:lvl7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7pPr>
      <a:lvl8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8pPr>
      <a:lvl9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8" indent="-320038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C:\Documents\&#208;&#159;&#208;&#158;&#208;&#146;&#208;&#171;&#208;&#168;&#208;&#149;&#208;&#157;&#208;&#152;&#208;&#149;%20&#208;&#154;&#208;&#146;&#208;&#144;&#208;&#155;&#208;&#152;&#208;&#164;&#208;&#152;&#208;&#154;&#208;&#144;&#208;&#166;&#208;&#152;&#208;&#152;\2024\&#208;&#159;&#208;&#190;&#208;&#180;&#208;&#179;&#208;&#190;&#209;&#130;&#208;&#190;&#208;&#178;&#208;&#186;&#208;&#176;%20&#208;&#186;%20&#208;&#146;&#208;&#159;&#208;&#160;\vpr_okr-4_opisanie_2023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9">
            <a:extLst>
              <a:ext uri="{FF2B5EF4-FFF2-40B4-BE49-F238E27FC236}">
                <a16:creationId xmlns:a16="http://schemas.microsoft.com/office/drawing/2014/main" id="{9D2E1906-F34C-484E-A910-DA5D827A4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2850" y="895052"/>
            <a:ext cx="5850293" cy="165576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>
              <a:defRPr sz="5400" b="1">
                <a:solidFill>
                  <a:srgbClr val="1D3152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5400" b="1" dirty="0">
                <a:solidFill>
                  <a:srgbClr val="1D3152"/>
                </a:solidFill>
              </a:rPr>
              <a:t>«Подготовка младших школьников к ВПР по окружающему миру </a:t>
            </a:r>
            <a:endParaRPr sz="5400" b="1" dirty="0">
              <a:solidFill>
                <a:srgbClr val="1D3152"/>
              </a:solidFill>
            </a:endParaRPr>
          </a:p>
        </p:txBody>
      </p:sp>
      <p:sp>
        <p:nvSpPr>
          <p:cNvPr id="9" name="Shape 50">
            <a:extLst>
              <a:ext uri="{FF2B5EF4-FFF2-40B4-BE49-F238E27FC236}">
                <a16:creationId xmlns:a16="http://schemas.microsoft.com/office/drawing/2014/main" id="{4D486BDC-03EA-4299-9E76-0E8CDBBE17B8}"/>
              </a:ext>
            </a:extLst>
          </p:cNvPr>
          <p:cNvSpPr/>
          <p:nvPr/>
        </p:nvSpPr>
        <p:spPr>
          <a:xfrm>
            <a:off x="5812971" y="3614884"/>
            <a:ext cx="5610052" cy="142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/>
            </a:lvl1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sym typeface="Helvetica Neue"/>
              </a:rPr>
              <a:t>Мошнина Рауза Шамилевна –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sym typeface="Helvetica Neue"/>
              </a:rPr>
              <a:t>к.п.н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 Neue"/>
                <a:sym typeface="Helvetica Neue"/>
              </a:rPr>
              <a:t>., профессор, заведующий кафедрой естественно-математических дисциплин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077179-F2D4-33D1-FF6E-668CE1EAB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2" t="18367" r="27602" b="45306"/>
          <a:stretch/>
        </p:blipFill>
        <p:spPr>
          <a:xfrm>
            <a:off x="984744" y="2547257"/>
            <a:ext cx="10085662" cy="4180114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2ABA120-D478-A9CD-FAFD-E04D4D1E4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730245"/>
              </p:ext>
            </p:extLst>
          </p:nvPr>
        </p:nvGraphicFramePr>
        <p:xfrm>
          <a:off x="755781" y="239420"/>
          <a:ext cx="10739534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505">
                  <a:extLst>
                    <a:ext uri="{9D8B030D-6E8A-4147-A177-3AD203B41FA5}">
                      <a16:colId xmlns:a16="http://schemas.microsoft.com/office/drawing/2014/main" val="1820119643"/>
                    </a:ext>
                  </a:extLst>
                </a:gridCol>
                <a:gridCol w="3825551">
                  <a:extLst>
                    <a:ext uri="{9D8B030D-6E8A-4147-A177-3AD203B41FA5}">
                      <a16:colId xmlns:a16="http://schemas.microsoft.com/office/drawing/2014/main" val="1166025966"/>
                    </a:ext>
                  </a:extLst>
                </a:gridCol>
                <a:gridCol w="2845836">
                  <a:extLst>
                    <a:ext uri="{9D8B030D-6E8A-4147-A177-3AD203B41FA5}">
                      <a16:colId xmlns:a16="http://schemas.microsoft.com/office/drawing/2014/main" val="1881771026"/>
                    </a:ext>
                  </a:extLst>
                </a:gridCol>
                <a:gridCol w="1035698">
                  <a:extLst>
                    <a:ext uri="{9D8B030D-6E8A-4147-A177-3AD203B41FA5}">
                      <a16:colId xmlns:a16="http://schemas.microsoft.com/office/drawing/2014/main" val="4028136027"/>
                    </a:ext>
                  </a:extLst>
                </a:gridCol>
                <a:gridCol w="1156996">
                  <a:extLst>
                    <a:ext uri="{9D8B030D-6E8A-4147-A177-3AD203B41FA5}">
                      <a16:colId xmlns:a16="http://schemas.microsoft.com/office/drawing/2014/main" val="3001426461"/>
                    </a:ext>
                  </a:extLst>
                </a:gridCol>
                <a:gridCol w="1324948">
                  <a:extLst>
                    <a:ext uri="{9D8B030D-6E8A-4147-A177-3AD203B41FA5}">
                      <a16:colId xmlns:a16="http://schemas.microsoft.com/office/drawing/2014/main" val="4178660736"/>
                    </a:ext>
                  </a:extLst>
                </a:gridCol>
              </a:tblGrid>
              <a:tr h="98289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Проверяемые требования</a:t>
                      </a:r>
                    </a:p>
                    <a:p>
                      <a:pPr algn="ctr"/>
                      <a:r>
                        <a:rPr lang="ru-RU" dirty="0"/>
                        <a:t>(умения) ФГОС НОО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Блоки ФОП НОО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Уровень</a:t>
                      </a:r>
                    </a:p>
                    <a:p>
                      <a:pPr algn="ctr"/>
                      <a:r>
                        <a:rPr lang="ru-RU" dirty="0"/>
                        <a:t>сложности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Мах</a:t>
                      </a:r>
                    </a:p>
                    <a:p>
                      <a:pPr algn="ctr"/>
                      <a:r>
                        <a:rPr lang="ru-RU" dirty="0"/>
                        <a:t>балл за</a:t>
                      </a:r>
                    </a:p>
                    <a:p>
                      <a:pPr algn="ctr"/>
                      <a:r>
                        <a:rPr lang="ru-RU" dirty="0"/>
                        <a:t>выполнение</a:t>
                      </a:r>
                    </a:p>
                    <a:p>
                      <a:pPr algn="ctr"/>
                      <a:r>
                        <a:rPr lang="ru-RU" dirty="0"/>
                        <a:t>задания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Примерное</a:t>
                      </a:r>
                    </a:p>
                    <a:p>
                      <a:pPr algn="ctr"/>
                      <a:r>
                        <a:rPr lang="ru-RU" dirty="0"/>
                        <a:t>время</a:t>
                      </a:r>
                    </a:p>
                    <a:p>
                      <a:pPr algn="ctr"/>
                      <a:r>
                        <a:rPr lang="ru-RU" dirty="0"/>
                        <a:t>выполнения</a:t>
                      </a:r>
                    </a:p>
                    <a:p>
                      <a:pPr algn="ctr"/>
                      <a:r>
                        <a:rPr lang="ru-RU" dirty="0"/>
                        <a:t>задания</a:t>
                      </a:r>
                    </a:p>
                    <a:p>
                      <a:pPr algn="ctr"/>
                      <a:r>
                        <a:rPr lang="ru-RU" dirty="0"/>
                        <a:t>(в минутах)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6767415"/>
                  </a:ext>
                </a:extLst>
              </a:tr>
              <a:tr h="50661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Освоение элементарных правил нравственного поведения в мире природы и людей; использование знаково-символических средств представления информации для создания моделей изучаемых объектов и процессов; осознанно строить речевое высказывание в соответствии с задачами коммуникации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Использовать знаково-символические средства, в том числе модели, для решения задач / выполнять правила безопасного поведения в доме, на улице, в природной среде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074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682068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6B9683-B4CD-989A-072B-05AAD252F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64" t="26621" r="27258" b="15412"/>
          <a:stretch/>
        </p:blipFill>
        <p:spPr>
          <a:xfrm>
            <a:off x="1641987" y="364577"/>
            <a:ext cx="9340645" cy="645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7384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077179-F2D4-33D1-FF6E-668CE1EAB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2" t="18367" r="27602" b="50691"/>
          <a:stretch/>
        </p:blipFill>
        <p:spPr>
          <a:xfrm>
            <a:off x="583913" y="2359568"/>
            <a:ext cx="11018152" cy="3889680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2ABA120-D478-A9CD-FAFD-E04D4D1E457F}"/>
              </a:ext>
            </a:extLst>
          </p:cNvPr>
          <p:cNvGraphicFramePr>
            <a:graphicFrameLocks noGrp="1"/>
          </p:cNvGraphicFramePr>
          <p:nvPr/>
        </p:nvGraphicFramePr>
        <p:xfrm>
          <a:off x="755781" y="239420"/>
          <a:ext cx="10739534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505">
                  <a:extLst>
                    <a:ext uri="{9D8B030D-6E8A-4147-A177-3AD203B41FA5}">
                      <a16:colId xmlns:a16="http://schemas.microsoft.com/office/drawing/2014/main" val="1820119643"/>
                    </a:ext>
                  </a:extLst>
                </a:gridCol>
                <a:gridCol w="3825551">
                  <a:extLst>
                    <a:ext uri="{9D8B030D-6E8A-4147-A177-3AD203B41FA5}">
                      <a16:colId xmlns:a16="http://schemas.microsoft.com/office/drawing/2014/main" val="1166025966"/>
                    </a:ext>
                  </a:extLst>
                </a:gridCol>
                <a:gridCol w="2845836">
                  <a:extLst>
                    <a:ext uri="{9D8B030D-6E8A-4147-A177-3AD203B41FA5}">
                      <a16:colId xmlns:a16="http://schemas.microsoft.com/office/drawing/2014/main" val="1881771026"/>
                    </a:ext>
                  </a:extLst>
                </a:gridCol>
                <a:gridCol w="1035698">
                  <a:extLst>
                    <a:ext uri="{9D8B030D-6E8A-4147-A177-3AD203B41FA5}">
                      <a16:colId xmlns:a16="http://schemas.microsoft.com/office/drawing/2014/main" val="4028136027"/>
                    </a:ext>
                  </a:extLst>
                </a:gridCol>
                <a:gridCol w="1156996">
                  <a:extLst>
                    <a:ext uri="{9D8B030D-6E8A-4147-A177-3AD203B41FA5}">
                      <a16:colId xmlns:a16="http://schemas.microsoft.com/office/drawing/2014/main" val="3001426461"/>
                    </a:ext>
                  </a:extLst>
                </a:gridCol>
                <a:gridCol w="1324948">
                  <a:extLst>
                    <a:ext uri="{9D8B030D-6E8A-4147-A177-3AD203B41FA5}">
                      <a16:colId xmlns:a16="http://schemas.microsoft.com/office/drawing/2014/main" val="4178660736"/>
                    </a:ext>
                  </a:extLst>
                </a:gridCol>
              </a:tblGrid>
              <a:tr h="98289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Проверяемые требования</a:t>
                      </a:r>
                    </a:p>
                    <a:p>
                      <a:pPr algn="ctr"/>
                      <a:r>
                        <a:rPr lang="ru-RU" dirty="0"/>
                        <a:t>(умения) ФГОС НОО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Блоки ФОП НОО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Уровень</a:t>
                      </a:r>
                    </a:p>
                    <a:p>
                      <a:pPr algn="ctr"/>
                      <a:r>
                        <a:rPr lang="ru-RU" dirty="0"/>
                        <a:t>сложности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Мах</a:t>
                      </a:r>
                    </a:p>
                    <a:p>
                      <a:pPr algn="ctr"/>
                      <a:r>
                        <a:rPr lang="ru-RU" dirty="0"/>
                        <a:t>балл за</a:t>
                      </a:r>
                    </a:p>
                    <a:p>
                      <a:pPr algn="ctr"/>
                      <a:r>
                        <a:rPr lang="ru-RU" dirty="0"/>
                        <a:t>выполнение</a:t>
                      </a:r>
                    </a:p>
                    <a:p>
                      <a:pPr algn="ctr"/>
                      <a:r>
                        <a:rPr lang="ru-RU" dirty="0"/>
                        <a:t>задания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Примерное</a:t>
                      </a:r>
                    </a:p>
                    <a:p>
                      <a:pPr algn="ctr"/>
                      <a:r>
                        <a:rPr lang="ru-RU" dirty="0"/>
                        <a:t>время</a:t>
                      </a:r>
                    </a:p>
                    <a:p>
                      <a:pPr algn="ctr"/>
                      <a:r>
                        <a:rPr lang="ru-RU" dirty="0"/>
                        <a:t>выполнения</a:t>
                      </a:r>
                    </a:p>
                    <a:p>
                      <a:pPr algn="ctr"/>
                      <a:r>
                        <a:rPr lang="ru-RU" dirty="0"/>
                        <a:t>задания</a:t>
                      </a:r>
                    </a:p>
                    <a:p>
                      <a:pPr algn="ctr"/>
                      <a:r>
                        <a:rPr lang="ru-RU" dirty="0"/>
                        <a:t>(в минутах)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6767415"/>
                  </a:ext>
                </a:extLst>
              </a:tr>
              <a:tr h="50661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Освоение элементарных правил нравственного поведения в мире природы и людей; использование знаково-символических средств представления информации для создания моделей изучаемых объектов и процессов; осознанно строить речевое высказывание в соответствии с задачами коммуникации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Использовать знаково-символические средства, в том числе модели, для решения задач / выполнять правила безопасного поведения в доме, на улице, в природной среде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07425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0864B80-3AC9-82AD-5302-CB7708782BCC}"/>
              </a:ext>
            </a:extLst>
          </p:cNvPr>
          <p:cNvSpPr txBox="1"/>
          <p:nvPr/>
        </p:nvSpPr>
        <p:spPr>
          <a:xfrm>
            <a:off x="914401" y="6249248"/>
            <a:ext cx="94488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/>
              <a:t>7.2. Какие правила отражают два других знака? Запиши ответы в таблицу. </a:t>
            </a:r>
          </a:p>
        </p:txBody>
      </p:sp>
    </p:spTree>
    <p:extLst>
      <p:ext uri="{BB962C8B-B14F-4D97-AF65-F5344CB8AC3E}">
        <p14:creationId xmlns:p14="http://schemas.microsoft.com/office/powerpoint/2010/main" val="28080586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077179-F2D4-33D1-FF6E-668CE1EAB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2" t="26820" r="27602" b="51156"/>
          <a:stretch/>
        </p:blipFill>
        <p:spPr>
          <a:xfrm>
            <a:off x="1049930" y="147483"/>
            <a:ext cx="9591869" cy="2410189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D415F76-8352-23C3-2520-F56A6781FEEE}"/>
              </a:ext>
            </a:extLst>
          </p:cNvPr>
          <p:cNvGraphicFramePr>
            <a:graphicFrameLocks noGrp="1"/>
          </p:cNvGraphicFramePr>
          <p:nvPr/>
        </p:nvGraphicFramePr>
        <p:xfrm>
          <a:off x="1231641" y="19649268"/>
          <a:ext cx="9591869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861">
                  <a:extLst>
                    <a:ext uri="{9D8B030D-6E8A-4147-A177-3AD203B41FA5}">
                      <a16:colId xmlns:a16="http://schemas.microsoft.com/office/drawing/2014/main" val="1263467929"/>
                    </a:ext>
                  </a:extLst>
                </a:gridCol>
                <a:gridCol w="2556588">
                  <a:extLst>
                    <a:ext uri="{9D8B030D-6E8A-4147-A177-3AD203B41FA5}">
                      <a16:colId xmlns:a16="http://schemas.microsoft.com/office/drawing/2014/main" val="3983686358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3960946878"/>
                    </a:ext>
                  </a:extLst>
                </a:gridCol>
                <a:gridCol w="1278293">
                  <a:extLst>
                    <a:ext uri="{9D8B030D-6E8A-4147-A177-3AD203B41FA5}">
                      <a16:colId xmlns:a16="http://schemas.microsoft.com/office/drawing/2014/main" val="1428906367"/>
                    </a:ext>
                  </a:extLst>
                </a:gridCol>
                <a:gridCol w="1101013">
                  <a:extLst>
                    <a:ext uri="{9D8B030D-6E8A-4147-A177-3AD203B41FA5}">
                      <a16:colId xmlns:a16="http://schemas.microsoft.com/office/drawing/2014/main" val="779442899"/>
                    </a:ext>
                  </a:extLst>
                </a:gridCol>
                <a:gridCol w="1380930">
                  <a:extLst>
                    <a:ext uri="{9D8B030D-6E8A-4147-A177-3AD203B41FA5}">
                      <a16:colId xmlns:a16="http://schemas.microsoft.com/office/drawing/2014/main" val="265561988"/>
                    </a:ext>
                  </a:extLst>
                </a:gridCol>
                <a:gridCol w="1278294">
                  <a:extLst>
                    <a:ext uri="{9D8B030D-6E8A-4147-A177-3AD203B41FA5}">
                      <a16:colId xmlns:a16="http://schemas.microsoft.com/office/drawing/2014/main" val="2192947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Проверяемые требования</a:t>
                      </a:r>
                    </a:p>
                    <a:p>
                      <a:r>
                        <a:rPr lang="ru-RU" dirty="0"/>
                        <a:t>(умения) ФГОС НОО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Блоки ФОП НОО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Код КЭС</a:t>
                      </a:r>
                    </a:p>
                    <a:p>
                      <a:r>
                        <a:rPr lang="ru-RU" dirty="0"/>
                        <a:t>/ 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Уровень</a:t>
                      </a:r>
                    </a:p>
                    <a:p>
                      <a:r>
                        <a:rPr lang="ru-RU" dirty="0"/>
                        <a:t>сложности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Максимальный</a:t>
                      </a:r>
                    </a:p>
                    <a:p>
                      <a:r>
                        <a:rPr lang="ru-RU" dirty="0"/>
                        <a:t>балл за</a:t>
                      </a:r>
                    </a:p>
                    <a:p>
                      <a:r>
                        <a:rPr lang="ru-RU" dirty="0"/>
                        <a:t>выполнение</a:t>
                      </a:r>
                    </a:p>
                    <a:p>
                      <a:r>
                        <a:rPr lang="ru-RU" dirty="0"/>
                        <a:t>задания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Примерное</a:t>
                      </a:r>
                    </a:p>
                    <a:p>
                      <a:r>
                        <a:rPr lang="ru-RU" dirty="0"/>
                        <a:t>время</a:t>
                      </a:r>
                    </a:p>
                    <a:p>
                      <a:r>
                        <a:rPr lang="ru-RU" dirty="0"/>
                        <a:t>выполнения</a:t>
                      </a:r>
                    </a:p>
                    <a:p>
                      <a:r>
                        <a:rPr lang="ru-RU" dirty="0"/>
                        <a:t>задания</a:t>
                      </a:r>
                    </a:p>
                    <a:p>
                      <a:r>
                        <a:rPr lang="ru-RU" dirty="0"/>
                        <a:t>обучающимся</a:t>
                      </a:r>
                    </a:p>
                    <a:p>
                      <a:r>
                        <a:rPr lang="ru-RU" dirty="0"/>
                        <a:t>(в минутах)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9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847526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018B4E-A586-A6A4-9642-D911B491E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33" t="46595" r="27338" b="12258"/>
          <a:stretch/>
        </p:blipFill>
        <p:spPr>
          <a:xfrm>
            <a:off x="1877961" y="2569564"/>
            <a:ext cx="8544233" cy="42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6440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D415F76-8352-23C3-2520-F56A6781FEEE}"/>
              </a:ext>
            </a:extLst>
          </p:cNvPr>
          <p:cNvGraphicFramePr>
            <a:graphicFrameLocks noGrp="1"/>
          </p:cNvGraphicFramePr>
          <p:nvPr/>
        </p:nvGraphicFramePr>
        <p:xfrm>
          <a:off x="1231641" y="19649268"/>
          <a:ext cx="9591869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861">
                  <a:extLst>
                    <a:ext uri="{9D8B030D-6E8A-4147-A177-3AD203B41FA5}">
                      <a16:colId xmlns:a16="http://schemas.microsoft.com/office/drawing/2014/main" val="1263467929"/>
                    </a:ext>
                  </a:extLst>
                </a:gridCol>
                <a:gridCol w="2556588">
                  <a:extLst>
                    <a:ext uri="{9D8B030D-6E8A-4147-A177-3AD203B41FA5}">
                      <a16:colId xmlns:a16="http://schemas.microsoft.com/office/drawing/2014/main" val="3983686358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3960946878"/>
                    </a:ext>
                  </a:extLst>
                </a:gridCol>
                <a:gridCol w="1278293">
                  <a:extLst>
                    <a:ext uri="{9D8B030D-6E8A-4147-A177-3AD203B41FA5}">
                      <a16:colId xmlns:a16="http://schemas.microsoft.com/office/drawing/2014/main" val="1428906367"/>
                    </a:ext>
                  </a:extLst>
                </a:gridCol>
                <a:gridCol w="1101013">
                  <a:extLst>
                    <a:ext uri="{9D8B030D-6E8A-4147-A177-3AD203B41FA5}">
                      <a16:colId xmlns:a16="http://schemas.microsoft.com/office/drawing/2014/main" val="779442899"/>
                    </a:ext>
                  </a:extLst>
                </a:gridCol>
                <a:gridCol w="1380930">
                  <a:extLst>
                    <a:ext uri="{9D8B030D-6E8A-4147-A177-3AD203B41FA5}">
                      <a16:colId xmlns:a16="http://schemas.microsoft.com/office/drawing/2014/main" val="265561988"/>
                    </a:ext>
                  </a:extLst>
                </a:gridCol>
                <a:gridCol w="1278294">
                  <a:extLst>
                    <a:ext uri="{9D8B030D-6E8A-4147-A177-3AD203B41FA5}">
                      <a16:colId xmlns:a16="http://schemas.microsoft.com/office/drawing/2014/main" val="2192947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Проверяемые требования</a:t>
                      </a:r>
                    </a:p>
                    <a:p>
                      <a:r>
                        <a:rPr lang="ru-RU" dirty="0"/>
                        <a:t>(умения) ФГОС НОО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Блоки ФОП НОО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Код КЭС</a:t>
                      </a:r>
                    </a:p>
                    <a:p>
                      <a:r>
                        <a:rPr lang="ru-RU" dirty="0"/>
                        <a:t>/ 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Уровень</a:t>
                      </a:r>
                    </a:p>
                    <a:p>
                      <a:r>
                        <a:rPr lang="ru-RU" dirty="0"/>
                        <a:t>сложности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Максимальный</a:t>
                      </a:r>
                    </a:p>
                    <a:p>
                      <a:r>
                        <a:rPr lang="ru-RU" dirty="0"/>
                        <a:t>балл за</a:t>
                      </a:r>
                    </a:p>
                    <a:p>
                      <a:r>
                        <a:rPr lang="ru-RU" dirty="0"/>
                        <a:t>выполнение</a:t>
                      </a:r>
                    </a:p>
                    <a:p>
                      <a:r>
                        <a:rPr lang="ru-RU" dirty="0"/>
                        <a:t>задания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Примерное</a:t>
                      </a:r>
                    </a:p>
                    <a:p>
                      <a:r>
                        <a:rPr lang="ru-RU" dirty="0"/>
                        <a:t>время</a:t>
                      </a:r>
                    </a:p>
                    <a:p>
                      <a:r>
                        <a:rPr lang="ru-RU" dirty="0"/>
                        <a:t>выполнения</a:t>
                      </a:r>
                    </a:p>
                    <a:p>
                      <a:r>
                        <a:rPr lang="ru-RU" dirty="0"/>
                        <a:t>задания</a:t>
                      </a:r>
                    </a:p>
                    <a:p>
                      <a:r>
                        <a:rPr lang="ru-RU" dirty="0"/>
                        <a:t>обучающимся</a:t>
                      </a:r>
                    </a:p>
                    <a:p>
                      <a:r>
                        <a:rPr lang="ru-RU" dirty="0"/>
                        <a:t>(в минутах)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9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847526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2ABA120-D478-A9CD-FAFD-E04D4D1E4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373554"/>
              </p:ext>
            </p:extLst>
          </p:nvPr>
        </p:nvGraphicFramePr>
        <p:xfrm>
          <a:off x="755781" y="239420"/>
          <a:ext cx="10739534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505">
                  <a:extLst>
                    <a:ext uri="{9D8B030D-6E8A-4147-A177-3AD203B41FA5}">
                      <a16:colId xmlns:a16="http://schemas.microsoft.com/office/drawing/2014/main" val="1820119643"/>
                    </a:ext>
                  </a:extLst>
                </a:gridCol>
                <a:gridCol w="3825551">
                  <a:extLst>
                    <a:ext uri="{9D8B030D-6E8A-4147-A177-3AD203B41FA5}">
                      <a16:colId xmlns:a16="http://schemas.microsoft.com/office/drawing/2014/main" val="1166025966"/>
                    </a:ext>
                  </a:extLst>
                </a:gridCol>
                <a:gridCol w="2845836">
                  <a:extLst>
                    <a:ext uri="{9D8B030D-6E8A-4147-A177-3AD203B41FA5}">
                      <a16:colId xmlns:a16="http://schemas.microsoft.com/office/drawing/2014/main" val="1881771026"/>
                    </a:ext>
                  </a:extLst>
                </a:gridCol>
                <a:gridCol w="1035698">
                  <a:extLst>
                    <a:ext uri="{9D8B030D-6E8A-4147-A177-3AD203B41FA5}">
                      <a16:colId xmlns:a16="http://schemas.microsoft.com/office/drawing/2014/main" val="4028136027"/>
                    </a:ext>
                  </a:extLst>
                </a:gridCol>
                <a:gridCol w="1156996">
                  <a:extLst>
                    <a:ext uri="{9D8B030D-6E8A-4147-A177-3AD203B41FA5}">
                      <a16:colId xmlns:a16="http://schemas.microsoft.com/office/drawing/2014/main" val="3001426461"/>
                    </a:ext>
                  </a:extLst>
                </a:gridCol>
                <a:gridCol w="1324948">
                  <a:extLst>
                    <a:ext uri="{9D8B030D-6E8A-4147-A177-3AD203B41FA5}">
                      <a16:colId xmlns:a16="http://schemas.microsoft.com/office/drawing/2014/main" val="4178660736"/>
                    </a:ext>
                  </a:extLst>
                </a:gridCol>
              </a:tblGrid>
              <a:tr h="98289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Проверяемые требования</a:t>
                      </a:r>
                    </a:p>
                    <a:p>
                      <a:pPr algn="ctr"/>
                      <a:r>
                        <a:rPr lang="ru-RU" dirty="0"/>
                        <a:t>(умения) ФГОС НОО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Блоки ФОП НОО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Уровень</a:t>
                      </a:r>
                    </a:p>
                    <a:p>
                      <a:pPr algn="ctr"/>
                      <a:r>
                        <a:rPr lang="ru-RU" dirty="0"/>
                        <a:t>сложности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Мах</a:t>
                      </a:r>
                    </a:p>
                    <a:p>
                      <a:pPr algn="ctr"/>
                      <a:r>
                        <a:rPr lang="ru-RU" dirty="0"/>
                        <a:t>балл за</a:t>
                      </a:r>
                    </a:p>
                    <a:p>
                      <a:pPr algn="ctr"/>
                      <a:r>
                        <a:rPr lang="ru-RU" dirty="0"/>
                        <a:t>выполнение</a:t>
                      </a:r>
                    </a:p>
                    <a:p>
                      <a:pPr algn="ctr"/>
                      <a:r>
                        <a:rPr lang="ru-RU" dirty="0"/>
                        <a:t>задания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Примерное</a:t>
                      </a:r>
                    </a:p>
                    <a:p>
                      <a:pPr algn="ctr"/>
                      <a:r>
                        <a:rPr lang="ru-RU" dirty="0"/>
                        <a:t>время</a:t>
                      </a:r>
                    </a:p>
                    <a:p>
                      <a:pPr algn="ctr"/>
                      <a:r>
                        <a:rPr lang="ru-RU" dirty="0"/>
                        <a:t>выполнения</a:t>
                      </a:r>
                    </a:p>
                    <a:p>
                      <a:pPr algn="ctr"/>
                      <a:r>
                        <a:rPr lang="ru-RU" dirty="0"/>
                        <a:t>задания</a:t>
                      </a:r>
                    </a:p>
                    <a:p>
                      <a:pPr algn="ctr"/>
                      <a:r>
                        <a:rPr lang="ru-RU" dirty="0"/>
                        <a:t>(в минутах)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6767415"/>
                  </a:ext>
                </a:extLst>
              </a:tr>
              <a:tr h="50661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Овладение начальными сведениями о сущности и особенностях объектов, процессов и явлений действительности (социальных); осознанно строить речевое высказывание в соответствии с задачами коммуникации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оценивать характер</a:t>
                      </a:r>
                    </a:p>
                    <a:p>
                      <a:pPr algn="just"/>
                      <a:r>
                        <a:rPr lang="ru-RU" dirty="0"/>
                        <a:t>взаимоотношений людей в различных социальных группа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07425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6D7BCD-9E75-94BB-F4D2-108D81680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45" t="45304" r="27742" b="16416"/>
          <a:stretch/>
        </p:blipFill>
        <p:spPr>
          <a:xfrm>
            <a:off x="1143324" y="2251100"/>
            <a:ext cx="9964447" cy="46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6330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87A7A4-D61E-33F9-6150-CB32D2C93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23" t="29104" r="27500" b="33907"/>
          <a:stretch/>
        </p:blipFill>
        <p:spPr>
          <a:xfrm>
            <a:off x="189102" y="875072"/>
            <a:ext cx="11659798" cy="514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2712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D7F7B8-331C-BD8D-4A8E-2D422F5DA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45" t="48173" r="28145" b="11541"/>
          <a:stretch/>
        </p:blipFill>
        <p:spPr>
          <a:xfrm>
            <a:off x="233177" y="530942"/>
            <a:ext cx="11268010" cy="55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9345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804642-842C-39ED-5E31-4C0D4F8B3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06" t="28100" r="27258" b="5663"/>
          <a:stretch/>
        </p:blipFill>
        <p:spPr>
          <a:xfrm>
            <a:off x="3084839" y="110612"/>
            <a:ext cx="7915288" cy="6636775"/>
          </a:xfrm>
          <a:prstGeom prst="rect">
            <a:avLst/>
          </a:prstGeom>
        </p:spPr>
      </p:pic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45F6D480-B944-4F77-078E-9A30D0EB26BE}"/>
              </a:ext>
            </a:extLst>
          </p:cNvPr>
          <p:cNvSpPr/>
          <p:nvPr/>
        </p:nvSpPr>
        <p:spPr>
          <a:xfrm>
            <a:off x="1191873" y="215217"/>
            <a:ext cx="648929" cy="562624"/>
          </a:xfrm>
          <a:prstGeom prst="flowChartConnector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8554813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D415F76-8352-23C3-2520-F56A6781FEEE}"/>
              </a:ext>
            </a:extLst>
          </p:cNvPr>
          <p:cNvGraphicFramePr>
            <a:graphicFrameLocks noGrp="1"/>
          </p:cNvGraphicFramePr>
          <p:nvPr/>
        </p:nvGraphicFramePr>
        <p:xfrm>
          <a:off x="1231641" y="19649268"/>
          <a:ext cx="9591869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861">
                  <a:extLst>
                    <a:ext uri="{9D8B030D-6E8A-4147-A177-3AD203B41FA5}">
                      <a16:colId xmlns:a16="http://schemas.microsoft.com/office/drawing/2014/main" val="1263467929"/>
                    </a:ext>
                  </a:extLst>
                </a:gridCol>
                <a:gridCol w="2556588">
                  <a:extLst>
                    <a:ext uri="{9D8B030D-6E8A-4147-A177-3AD203B41FA5}">
                      <a16:colId xmlns:a16="http://schemas.microsoft.com/office/drawing/2014/main" val="3983686358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3960946878"/>
                    </a:ext>
                  </a:extLst>
                </a:gridCol>
                <a:gridCol w="1278293">
                  <a:extLst>
                    <a:ext uri="{9D8B030D-6E8A-4147-A177-3AD203B41FA5}">
                      <a16:colId xmlns:a16="http://schemas.microsoft.com/office/drawing/2014/main" val="1428906367"/>
                    </a:ext>
                  </a:extLst>
                </a:gridCol>
                <a:gridCol w="1101013">
                  <a:extLst>
                    <a:ext uri="{9D8B030D-6E8A-4147-A177-3AD203B41FA5}">
                      <a16:colId xmlns:a16="http://schemas.microsoft.com/office/drawing/2014/main" val="779442899"/>
                    </a:ext>
                  </a:extLst>
                </a:gridCol>
                <a:gridCol w="1380930">
                  <a:extLst>
                    <a:ext uri="{9D8B030D-6E8A-4147-A177-3AD203B41FA5}">
                      <a16:colId xmlns:a16="http://schemas.microsoft.com/office/drawing/2014/main" val="265561988"/>
                    </a:ext>
                  </a:extLst>
                </a:gridCol>
                <a:gridCol w="1278294">
                  <a:extLst>
                    <a:ext uri="{9D8B030D-6E8A-4147-A177-3AD203B41FA5}">
                      <a16:colId xmlns:a16="http://schemas.microsoft.com/office/drawing/2014/main" val="2192947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Проверяемые требования</a:t>
                      </a:r>
                    </a:p>
                    <a:p>
                      <a:r>
                        <a:rPr lang="ru-RU" dirty="0"/>
                        <a:t>(умения) ФГОС НОО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Блоки ФОП НОО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Код КЭС</a:t>
                      </a:r>
                    </a:p>
                    <a:p>
                      <a:r>
                        <a:rPr lang="ru-RU" dirty="0"/>
                        <a:t>/ 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Уровень</a:t>
                      </a:r>
                    </a:p>
                    <a:p>
                      <a:r>
                        <a:rPr lang="ru-RU" dirty="0"/>
                        <a:t>сложности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Максимальный</a:t>
                      </a:r>
                    </a:p>
                    <a:p>
                      <a:r>
                        <a:rPr lang="ru-RU" dirty="0"/>
                        <a:t>балл за</a:t>
                      </a:r>
                    </a:p>
                    <a:p>
                      <a:r>
                        <a:rPr lang="ru-RU" dirty="0"/>
                        <a:t>выполнение</a:t>
                      </a:r>
                    </a:p>
                    <a:p>
                      <a:r>
                        <a:rPr lang="ru-RU" dirty="0"/>
                        <a:t>задания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Примерное</a:t>
                      </a:r>
                    </a:p>
                    <a:p>
                      <a:r>
                        <a:rPr lang="ru-RU" dirty="0"/>
                        <a:t>время</a:t>
                      </a:r>
                    </a:p>
                    <a:p>
                      <a:r>
                        <a:rPr lang="ru-RU" dirty="0"/>
                        <a:t>выполнения</a:t>
                      </a:r>
                    </a:p>
                    <a:p>
                      <a:r>
                        <a:rPr lang="ru-RU" dirty="0"/>
                        <a:t>задания</a:t>
                      </a:r>
                    </a:p>
                    <a:p>
                      <a:r>
                        <a:rPr lang="ru-RU" dirty="0"/>
                        <a:t>обучающимся</a:t>
                      </a:r>
                    </a:p>
                    <a:p>
                      <a:r>
                        <a:rPr lang="ru-RU" dirty="0"/>
                        <a:t>(в минутах)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9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847526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2ABA120-D478-A9CD-FAFD-E04D4D1E4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513941"/>
              </p:ext>
            </p:extLst>
          </p:nvPr>
        </p:nvGraphicFramePr>
        <p:xfrm>
          <a:off x="755781" y="239420"/>
          <a:ext cx="10739534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505">
                  <a:extLst>
                    <a:ext uri="{9D8B030D-6E8A-4147-A177-3AD203B41FA5}">
                      <a16:colId xmlns:a16="http://schemas.microsoft.com/office/drawing/2014/main" val="1820119643"/>
                    </a:ext>
                  </a:extLst>
                </a:gridCol>
                <a:gridCol w="3580346">
                  <a:extLst>
                    <a:ext uri="{9D8B030D-6E8A-4147-A177-3AD203B41FA5}">
                      <a16:colId xmlns:a16="http://schemas.microsoft.com/office/drawing/2014/main" val="1166025966"/>
                    </a:ext>
                  </a:extLst>
                </a:gridCol>
                <a:gridCol w="3156155">
                  <a:extLst>
                    <a:ext uri="{9D8B030D-6E8A-4147-A177-3AD203B41FA5}">
                      <a16:colId xmlns:a16="http://schemas.microsoft.com/office/drawing/2014/main" val="1881771026"/>
                    </a:ext>
                  </a:extLst>
                </a:gridCol>
                <a:gridCol w="970584">
                  <a:extLst>
                    <a:ext uri="{9D8B030D-6E8A-4147-A177-3AD203B41FA5}">
                      <a16:colId xmlns:a16="http://schemas.microsoft.com/office/drawing/2014/main" val="4028136027"/>
                    </a:ext>
                  </a:extLst>
                </a:gridCol>
                <a:gridCol w="1156996">
                  <a:extLst>
                    <a:ext uri="{9D8B030D-6E8A-4147-A177-3AD203B41FA5}">
                      <a16:colId xmlns:a16="http://schemas.microsoft.com/office/drawing/2014/main" val="3001426461"/>
                    </a:ext>
                  </a:extLst>
                </a:gridCol>
                <a:gridCol w="1324948">
                  <a:extLst>
                    <a:ext uri="{9D8B030D-6E8A-4147-A177-3AD203B41FA5}">
                      <a16:colId xmlns:a16="http://schemas.microsoft.com/office/drawing/2014/main" val="4178660736"/>
                    </a:ext>
                  </a:extLst>
                </a:gridCol>
              </a:tblGrid>
              <a:tr h="98289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Проверяемые требования</a:t>
                      </a:r>
                    </a:p>
                    <a:p>
                      <a:pPr algn="ctr"/>
                      <a:r>
                        <a:rPr lang="ru-RU" dirty="0"/>
                        <a:t>(умения) ФГОС НОО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Блоки ФОП НОО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Уровень</a:t>
                      </a:r>
                    </a:p>
                    <a:p>
                      <a:pPr algn="ctr"/>
                      <a:r>
                        <a:rPr lang="ru-RU" dirty="0"/>
                        <a:t>сложности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Мах</a:t>
                      </a:r>
                    </a:p>
                    <a:p>
                      <a:pPr algn="ctr"/>
                      <a:r>
                        <a:rPr lang="ru-RU" dirty="0"/>
                        <a:t>балл за</a:t>
                      </a:r>
                    </a:p>
                    <a:p>
                      <a:pPr algn="ctr"/>
                      <a:r>
                        <a:rPr lang="ru-RU" dirty="0"/>
                        <a:t>выполнение</a:t>
                      </a:r>
                    </a:p>
                    <a:p>
                      <a:pPr algn="ctr"/>
                      <a:r>
                        <a:rPr lang="ru-RU" dirty="0"/>
                        <a:t>задания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Примерное</a:t>
                      </a:r>
                    </a:p>
                    <a:p>
                      <a:pPr algn="ctr"/>
                      <a:r>
                        <a:rPr lang="ru-RU" dirty="0"/>
                        <a:t>время</a:t>
                      </a:r>
                    </a:p>
                    <a:p>
                      <a:pPr algn="ctr"/>
                      <a:r>
                        <a:rPr lang="ru-RU" dirty="0"/>
                        <a:t>выполнения</a:t>
                      </a:r>
                    </a:p>
                    <a:p>
                      <a:pPr algn="ctr"/>
                      <a:r>
                        <a:rPr lang="ru-RU" dirty="0"/>
                        <a:t>задания</a:t>
                      </a:r>
                    </a:p>
                    <a:p>
                      <a:pPr algn="ctr"/>
                      <a:r>
                        <a:rPr lang="ru-RU" dirty="0"/>
                        <a:t>(в минутах)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6767415"/>
                  </a:ext>
                </a:extLst>
              </a:tr>
              <a:tr h="50661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Сформированность уважительного отношения к России, своей семье, культуре нашей страны, её современной жизни; готовность излагать свое</a:t>
                      </a:r>
                    </a:p>
                    <a:p>
                      <a:pPr algn="just"/>
                      <a:r>
                        <a:rPr lang="ru-RU" dirty="0"/>
                        <a:t>мнение и аргументировать свою точку зрения; </a:t>
                      </a:r>
                    </a:p>
                    <a:p>
                      <a:pPr algn="just"/>
                      <a:r>
                        <a:rPr lang="ru-RU" dirty="0"/>
                        <a:t>осознанно строить речевое высказывание в соответствии с задачами коммуникации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[будут сформированы] основы гражданской идентичности, своей</a:t>
                      </a:r>
                    </a:p>
                    <a:p>
                      <a:pPr algn="just"/>
                      <a:r>
                        <a:rPr lang="ru-RU" dirty="0"/>
                        <a:t>этнической принадлежности в форме осознания «Я» как члена семьи, представителя народа, гражданина России / осознавать свою неразрывную связь с окружающими социальными группами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07425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725F80-779D-4581-3F6F-D2FFEB250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6" t="18925" r="27500" b="33405"/>
          <a:stretch/>
        </p:blipFill>
        <p:spPr>
          <a:xfrm>
            <a:off x="104901" y="2852689"/>
            <a:ext cx="7987047" cy="398155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1859E7-047C-252A-0B48-BBCC05911B3F}"/>
              </a:ext>
            </a:extLst>
          </p:cNvPr>
          <p:cNvSpPr/>
          <p:nvPr/>
        </p:nvSpPr>
        <p:spPr>
          <a:xfrm>
            <a:off x="8091948" y="3899606"/>
            <a:ext cx="3995151" cy="160043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Обведи эту дату в календаре.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400" dirty="0">
              <a:solidFill>
                <a:srgbClr val="000000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Запиши, на какое число приходится этот день в 2023 году.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rPr>
              <a:t>Как ты думаешь, почему этот день важен для каждого человека? (Напиши ответ объемом до пяти предложений.)</a:t>
            </a: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6206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07DDC7-EF4E-89D7-7301-6BF3EC2E2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06" t="16631" r="27097" b="23154"/>
          <a:stretch/>
        </p:blipFill>
        <p:spPr>
          <a:xfrm>
            <a:off x="2890684" y="273062"/>
            <a:ext cx="8780206" cy="6486615"/>
          </a:xfrm>
          <a:prstGeom prst="rect">
            <a:avLst/>
          </a:prstGeom>
        </p:spPr>
      </p:pic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337EC7A8-BD46-0724-9C2F-3EF5B1A62106}"/>
              </a:ext>
            </a:extLst>
          </p:cNvPr>
          <p:cNvSpPr/>
          <p:nvPr/>
        </p:nvSpPr>
        <p:spPr>
          <a:xfrm>
            <a:off x="1241035" y="411862"/>
            <a:ext cx="648929" cy="562624"/>
          </a:xfrm>
          <a:prstGeom prst="flowChartConnector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7927153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вебинаре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будут рассмотрены следующие вопросы: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Как подготовить учащихся к успешному выполнению второй части ВПР?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Как оценить сформированность у них универсальных учебных действий ценностных отношений?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Каковы особенности заданий, направленных на мониторинг формирования представлений учащихся о сущности социальных объектов, процессов и явлений?</a:t>
            </a:r>
          </a:p>
          <a:p>
            <a:endParaRPr lang="ru-RU" dirty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449356" y="415838"/>
            <a:ext cx="10224864" cy="1224136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2ABA120-D478-A9CD-FAFD-E04D4D1E4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581025"/>
              </p:ext>
            </p:extLst>
          </p:nvPr>
        </p:nvGraphicFramePr>
        <p:xfrm>
          <a:off x="755781" y="239420"/>
          <a:ext cx="10739534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505">
                  <a:extLst>
                    <a:ext uri="{9D8B030D-6E8A-4147-A177-3AD203B41FA5}">
                      <a16:colId xmlns:a16="http://schemas.microsoft.com/office/drawing/2014/main" val="1820119643"/>
                    </a:ext>
                  </a:extLst>
                </a:gridCol>
                <a:gridCol w="3825551">
                  <a:extLst>
                    <a:ext uri="{9D8B030D-6E8A-4147-A177-3AD203B41FA5}">
                      <a16:colId xmlns:a16="http://schemas.microsoft.com/office/drawing/2014/main" val="1166025966"/>
                    </a:ext>
                  </a:extLst>
                </a:gridCol>
                <a:gridCol w="2845836">
                  <a:extLst>
                    <a:ext uri="{9D8B030D-6E8A-4147-A177-3AD203B41FA5}">
                      <a16:colId xmlns:a16="http://schemas.microsoft.com/office/drawing/2014/main" val="1881771026"/>
                    </a:ext>
                  </a:extLst>
                </a:gridCol>
                <a:gridCol w="1035698">
                  <a:extLst>
                    <a:ext uri="{9D8B030D-6E8A-4147-A177-3AD203B41FA5}">
                      <a16:colId xmlns:a16="http://schemas.microsoft.com/office/drawing/2014/main" val="4028136027"/>
                    </a:ext>
                  </a:extLst>
                </a:gridCol>
                <a:gridCol w="1156996">
                  <a:extLst>
                    <a:ext uri="{9D8B030D-6E8A-4147-A177-3AD203B41FA5}">
                      <a16:colId xmlns:a16="http://schemas.microsoft.com/office/drawing/2014/main" val="3001426461"/>
                    </a:ext>
                  </a:extLst>
                </a:gridCol>
                <a:gridCol w="1324948">
                  <a:extLst>
                    <a:ext uri="{9D8B030D-6E8A-4147-A177-3AD203B41FA5}">
                      <a16:colId xmlns:a16="http://schemas.microsoft.com/office/drawing/2014/main" val="4178660736"/>
                    </a:ext>
                  </a:extLst>
                </a:gridCol>
              </a:tblGrid>
              <a:tr h="98289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Проверяемые требования</a:t>
                      </a:r>
                    </a:p>
                    <a:p>
                      <a:pPr algn="ctr"/>
                      <a:r>
                        <a:rPr lang="ru-RU" dirty="0"/>
                        <a:t>(умения) ФГОС НОО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Блоки ФОП НОО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Уровень</a:t>
                      </a:r>
                    </a:p>
                    <a:p>
                      <a:pPr algn="ctr"/>
                      <a:r>
                        <a:rPr lang="ru-RU" dirty="0"/>
                        <a:t>сложности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Мах</a:t>
                      </a:r>
                    </a:p>
                    <a:p>
                      <a:pPr algn="ctr"/>
                      <a:r>
                        <a:rPr lang="ru-RU" dirty="0"/>
                        <a:t>балл за</a:t>
                      </a:r>
                    </a:p>
                    <a:p>
                      <a:pPr algn="ctr"/>
                      <a:r>
                        <a:rPr lang="ru-RU" dirty="0"/>
                        <a:t>выполнение</a:t>
                      </a:r>
                    </a:p>
                    <a:p>
                      <a:pPr algn="ctr"/>
                      <a:r>
                        <a:rPr lang="ru-RU" dirty="0"/>
                        <a:t>задания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Примерное</a:t>
                      </a:r>
                    </a:p>
                    <a:p>
                      <a:pPr algn="ctr"/>
                      <a:r>
                        <a:rPr lang="ru-RU" dirty="0"/>
                        <a:t>время</a:t>
                      </a:r>
                    </a:p>
                    <a:p>
                      <a:pPr algn="ctr"/>
                      <a:r>
                        <a:rPr lang="ru-RU" dirty="0"/>
                        <a:t>выполнения</a:t>
                      </a:r>
                    </a:p>
                    <a:p>
                      <a:pPr algn="ctr"/>
                      <a:r>
                        <a:rPr lang="ru-RU" dirty="0"/>
                        <a:t>задания</a:t>
                      </a:r>
                    </a:p>
                    <a:p>
                      <a:pPr algn="ctr"/>
                      <a:r>
                        <a:rPr lang="ru-RU" dirty="0"/>
                        <a:t>(в минутах)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6767415"/>
                  </a:ext>
                </a:extLst>
              </a:tr>
              <a:tr h="50661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Сформированность уважительного отношения к родному краю; осознанно строить речевое</a:t>
                      </a:r>
                    </a:p>
                    <a:p>
                      <a:pPr algn="just"/>
                      <a:r>
                        <a:rPr lang="ru-RU" dirty="0"/>
                        <a:t>высказывание в соответствии с задачами коммуникации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[будут сформированы] основы гражданской идентичности, своей</a:t>
                      </a:r>
                    </a:p>
                    <a:p>
                      <a:pPr algn="just"/>
                      <a:r>
                        <a:rPr lang="ru-RU" dirty="0"/>
                        <a:t>Этнической принадлежности в форме осознания «Я» как члена</a:t>
                      </a:r>
                    </a:p>
                    <a:p>
                      <a:pPr algn="just"/>
                      <a:r>
                        <a:rPr lang="ru-RU" dirty="0"/>
                        <a:t>семьи, представителя народа, гражданина России; описывать достопримечательности столицы и</a:t>
                      </a:r>
                    </a:p>
                    <a:p>
                      <a:pPr algn="just"/>
                      <a:r>
                        <a:rPr lang="ru-RU" dirty="0"/>
                        <a:t>родного края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07425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5AF020-253A-20BA-5D83-B1D76FE84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88" t="50000" r="27258" b="23154"/>
          <a:stretch/>
        </p:blipFill>
        <p:spPr>
          <a:xfrm>
            <a:off x="523388" y="3026597"/>
            <a:ext cx="11145224" cy="35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2711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D415F76-8352-23C3-2520-F56A6781FEEE}"/>
              </a:ext>
            </a:extLst>
          </p:cNvPr>
          <p:cNvGraphicFramePr>
            <a:graphicFrameLocks noGrp="1"/>
          </p:cNvGraphicFramePr>
          <p:nvPr/>
        </p:nvGraphicFramePr>
        <p:xfrm>
          <a:off x="1231641" y="19649268"/>
          <a:ext cx="9591869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861">
                  <a:extLst>
                    <a:ext uri="{9D8B030D-6E8A-4147-A177-3AD203B41FA5}">
                      <a16:colId xmlns:a16="http://schemas.microsoft.com/office/drawing/2014/main" val="1263467929"/>
                    </a:ext>
                  </a:extLst>
                </a:gridCol>
                <a:gridCol w="2556588">
                  <a:extLst>
                    <a:ext uri="{9D8B030D-6E8A-4147-A177-3AD203B41FA5}">
                      <a16:colId xmlns:a16="http://schemas.microsoft.com/office/drawing/2014/main" val="3983686358"/>
                    </a:ext>
                  </a:extLst>
                </a:gridCol>
                <a:gridCol w="1520890">
                  <a:extLst>
                    <a:ext uri="{9D8B030D-6E8A-4147-A177-3AD203B41FA5}">
                      <a16:colId xmlns:a16="http://schemas.microsoft.com/office/drawing/2014/main" val="3960946878"/>
                    </a:ext>
                  </a:extLst>
                </a:gridCol>
                <a:gridCol w="1278293">
                  <a:extLst>
                    <a:ext uri="{9D8B030D-6E8A-4147-A177-3AD203B41FA5}">
                      <a16:colId xmlns:a16="http://schemas.microsoft.com/office/drawing/2014/main" val="1428906367"/>
                    </a:ext>
                  </a:extLst>
                </a:gridCol>
                <a:gridCol w="1101013">
                  <a:extLst>
                    <a:ext uri="{9D8B030D-6E8A-4147-A177-3AD203B41FA5}">
                      <a16:colId xmlns:a16="http://schemas.microsoft.com/office/drawing/2014/main" val="779442899"/>
                    </a:ext>
                  </a:extLst>
                </a:gridCol>
                <a:gridCol w="1380930">
                  <a:extLst>
                    <a:ext uri="{9D8B030D-6E8A-4147-A177-3AD203B41FA5}">
                      <a16:colId xmlns:a16="http://schemas.microsoft.com/office/drawing/2014/main" val="265561988"/>
                    </a:ext>
                  </a:extLst>
                </a:gridCol>
                <a:gridCol w="1278294">
                  <a:extLst>
                    <a:ext uri="{9D8B030D-6E8A-4147-A177-3AD203B41FA5}">
                      <a16:colId xmlns:a16="http://schemas.microsoft.com/office/drawing/2014/main" val="2192947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Проверяемые требования</a:t>
                      </a:r>
                    </a:p>
                    <a:p>
                      <a:r>
                        <a:rPr lang="ru-RU" dirty="0"/>
                        <a:t>(умения) ФГОС НОО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Блоки ФОП НОО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Код КЭС</a:t>
                      </a:r>
                    </a:p>
                    <a:p>
                      <a:r>
                        <a:rPr lang="ru-RU" dirty="0"/>
                        <a:t>/ 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Уровень</a:t>
                      </a:r>
                    </a:p>
                    <a:p>
                      <a:r>
                        <a:rPr lang="ru-RU" dirty="0"/>
                        <a:t>сложности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Максимальный</a:t>
                      </a:r>
                    </a:p>
                    <a:p>
                      <a:r>
                        <a:rPr lang="ru-RU" dirty="0"/>
                        <a:t>балл за</a:t>
                      </a:r>
                    </a:p>
                    <a:p>
                      <a:r>
                        <a:rPr lang="ru-RU" dirty="0"/>
                        <a:t>выполнение</a:t>
                      </a:r>
                    </a:p>
                    <a:p>
                      <a:r>
                        <a:rPr lang="ru-RU" dirty="0"/>
                        <a:t>задания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Примерное</a:t>
                      </a:r>
                    </a:p>
                    <a:p>
                      <a:r>
                        <a:rPr lang="ru-RU" dirty="0"/>
                        <a:t>время</a:t>
                      </a:r>
                    </a:p>
                    <a:p>
                      <a:r>
                        <a:rPr lang="ru-RU" dirty="0"/>
                        <a:t>выполнения</a:t>
                      </a:r>
                    </a:p>
                    <a:p>
                      <a:r>
                        <a:rPr lang="ru-RU" dirty="0"/>
                        <a:t>задания</a:t>
                      </a:r>
                    </a:p>
                    <a:p>
                      <a:r>
                        <a:rPr lang="ru-RU" dirty="0"/>
                        <a:t>обучающимся</a:t>
                      </a:r>
                    </a:p>
                    <a:p>
                      <a:r>
                        <a:rPr lang="ru-RU" dirty="0"/>
                        <a:t>(в минутах)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9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847526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2ABA120-D478-A9CD-FAFD-E04D4D1E4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712683"/>
              </p:ext>
            </p:extLst>
          </p:nvPr>
        </p:nvGraphicFramePr>
        <p:xfrm>
          <a:off x="726233" y="63909"/>
          <a:ext cx="10739534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4298">
                  <a:extLst>
                    <a:ext uri="{9D8B030D-6E8A-4147-A177-3AD203B41FA5}">
                      <a16:colId xmlns:a16="http://schemas.microsoft.com/office/drawing/2014/main" val="1820119643"/>
                    </a:ext>
                  </a:extLst>
                </a:gridCol>
                <a:gridCol w="3470966">
                  <a:extLst>
                    <a:ext uri="{9D8B030D-6E8A-4147-A177-3AD203B41FA5}">
                      <a16:colId xmlns:a16="http://schemas.microsoft.com/office/drawing/2014/main" val="1166025966"/>
                    </a:ext>
                  </a:extLst>
                </a:gridCol>
                <a:gridCol w="3603165">
                  <a:extLst>
                    <a:ext uri="{9D8B030D-6E8A-4147-A177-3AD203B41FA5}">
                      <a16:colId xmlns:a16="http://schemas.microsoft.com/office/drawing/2014/main" val="1881771026"/>
                    </a:ext>
                  </a:extLst>
                </a:gridCol>
                <a:gridCol w="1027828">
                  <a:extLst>
                    <a:ext uri="{9D8B030D-6E8A-4147-A177-3AD203B41FA5}">
                      <a16:colId xmlns:a16="http://schemas.microsoft.com/office/drawing/2014/main" val="4028136027"/>
                    </a:ext>
                  </a:extLst>
                </a:gridCol>
                <a:gridCol w="1052052">
                  <a:extLst>
                    <a:ext uri="{9D8B030D-6E8A-4147-A177-3AD203B41FA5}">
                      <a16:colId xmlns:a16="http://schemas.microsoft.com/office/drawing/2014/main" val="3001426461"/>
                    </a:ext>
                  </a:extLst>
                </a:gridCol>
                <a:gridCol w="1181225">
                  <a:extLst>
                    <a:ext uri="{9D8B030D-6E8A-4147-A177-3AD203B41FA5}">
                      <a16:colId xmlns:a16="http://schemas.microsoft.com/office/drawing/2014/main" val="4178660736"/>
                    </a:ext>
                  </a:extLst>
                </a:gridCol>
              </a:tblGrid>
              <a:tr h="98289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Проверяемые требования</a:t>
                      </a:r>
                    </a:p>
                    <a:p>
                      <a:pPr algn="ctr"/>
                      <a:r>
                        <a:rPr lang="ru-RU" dirty="0"/>
                        <a:t>(умения) ФГОС НОО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Блоки ФОП НОО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Уровень</a:t>
                      </a:r>
                    </a:p>
                    <a:p>
                      <a:pPr algn="ctr"/>
                      <a:r>
                        <a:rPr lang="ru-RU" dirty="0"/>
                        <a:t>сложности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Мах</a:t>
                      </a:r>
                    </a:p>
                    <a:p>
                      <a:pPr algn="ctr"/>
                      <a:r>
                        <a:rPr lang="ru-RU" dirty="0"/>
                        <a:t>балл за</a:t>
                      </a:r>
                    </a:p>
                    <a:p>
                      <a:pPr algn="ctr"/>
                      <a:r>
                        <a:rPr lang="ru-RU" dirty="0"/>
                        <a:t>выполнение</a:t>
                      </a:r>
                    </a:p>
                    <a:p>
                      <a:pPr algn="ctr"/>
                      <a:r>
                        <a:rPr lang="ru-RU" dirty="0"/>
                        <a:t>задания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Примерное</a:t>
                      </a:r>
                    </a:p>
                    <a:p>
                      <a:pPr algn="ctr"/>
                      <a:r>
                        <a:rPr lang="ru-RU" dirty="0"/>
                        <a:t>время</a:t>
                      </a:r>
                    </a:p>
                    <a:p>
                      <a:pPr algn="ctr"/>
                      <a:r>
                        <a:rPr lang="ru-RU" dirty="0"/>
                        <a:t>выполнения</a:t>
                      </a:r>
                    </a:p>
                    <a:p>
                      <a:pPr algn="ctr"/>
                      <a:r>
                        <a:rPr lang="ru-RU" dirty="0"/>
                        <a:t>задания</a:t>
                      </a:r>
                    </a:p>
                    <a:p>
                      <a:pPr algn="ctr"/>
                      <a:r>
                        <a:rPr lang="ru-RU" dirty="0"/>
                        <a:t>(в минутах)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6767415"/>
                  </a:ext>
                </a:extLst>
              </a:tr>
              <a:tr h="50661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Сформированность уважительного отношения к родному краю; осознанно строить речевое высказывание в соответствии с задачами коммуникации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основы гражданской идентичности, своей</a:t>
                      </a:r>
                    </a:p>
                    <a:p>
                      <a:pPr algn="just"/>
                      <a:r>
                        <a:rPr lang="ru-RU" dirty="0"/>
                        <a:t>этнической принадлежности в форме осознания «Я» как члена семьи, представителя народа, гражданина России; описывать достопримечательности столицы и родного края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07425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BEE6D3-142F-E0DA-A974-9D031F99B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90" t="32258" r="27419" b="9534"/>
          <a:stretch/>
        </p:blipFill>
        <p:spPr>
          <a:xfrm>
            <a:off x="1880570" y="2153265"/>
            <a:ext cx="9714579" cy="4704735"/>
          </a:xfrm>
          <a:prstGeom prst="rect">
            <a:avLst/>
          </a:prstGeom>
        </p:spPr>
      </p:pic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60CEA135-51F7-1C72-2F91-09D46E1985D6}"/>
              </a:ext>
            </a:extLst>
          </p:cNvPr>
          <p:cNvSpPr/>
          <p:nvPr/>
        </p:nvSpPr>
        <p:spPr>
          <a:xfrm>
            <a:off x="726233" y="2690533"/>
            <a:ext cx="648929" cy="562624"/>
          </a:xfrm>
          <a:prstGeom prst="flowChartConnector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rPr>
              <a:t>10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9762129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26398B-2A8A-4F07-7D8E-2D872A84C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55" t="18065" r="37823" b="19570"/>
          <a:stretch/>
        </p:blipFill>
        <p:spPr>
          <a:xfrm>
            <a:off x="5872458" y="1019861"/>
            <a:ext cx="3478020" cy="4818278"/>
          </a:xfrm>
          <a:prstGeom prst="rect">
            <a:avLst/>
          </a:prstGeom>
          <a:ln w="28575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isometricOffAxis1Righ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662174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9DCF49-1263-742F-8FE7-1CC1C40B8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2" t="16775" r="56936" b="70465"/>
          <a:stretch/>
        </p:blipFill>
        <p:spPr>
          <a:xfrm>
            <a:off x="1002890" y="206477"/>
            <a:ext cx="7046526" cy="13371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8E4800-AA82-A028-CD8E-F7454C1FC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3" t="29110" r="53629" b="40502"/>
          <a:stretch/>
        </p:blipFill>
        <p:spPr>
          <a:xfrm>
            <a:off x="658761" y="2035277"/>
            <a:ext cx="9901084" cy="413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30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84DB2C-0031-3633-AA87-92D120286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428" y="137652"/>
            <a:ext cx="8215919" cy="15578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1B247F-637B-9584-3EA8-6A113BDC4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64" t="21936" r="6875" b="41648"/>
          <a:stretch/>
        </p:blipFill>
        <p:spPr>
          <a:xfrm>
            <a:off x="904568" y="1504334"/>
            <a:ext cx="10449232" cy="53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8862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9162AD-47C6-9F5C-C924-0A74FD972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08" y="271009"/>
            <a:ext cx="8218120" cy="15546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6EF58B-B978-24E9-6C02-952F3B53B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6" t="57922" r="6875" b="10967"/>
          <a:stretch/>
        </p:blipFill>
        <p:spPr>
          <a:xfrm>
            <a:off x="106562" y="1963275"/>
            <a:ext cx="11978876" cy="2412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9AC279-EE1B-DC73-8E89-C287778BD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6" t="51470" r="7016" b="29318"/>
          <a:stretch/>
        </p:blipFill>
        <p:spPr>
          <a:xfrm>
            <a:off x="106562" y="4513005"/>
            <a:ext cx="11920763" cy="14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0322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85F65B-1167-7DF9-DE07-51569209C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4" t="22365" r="63871" b="62438"/>
          <a:stretch/>
        </p:blipFill>
        <p:spPr>
          <a:xfrm>
            <a:off x="934064" y="0"/>
            <a:ext cx="7155281" cy="19959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474490-F99B-A9B7-3CAD-664107828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9" t="38136" r="54032" b="25448"/>
          <a:stretch/>
        </p:blipFill>
        <p:spPr>
          <a:xfrm>
            <a:off x="737417" y="1979680"/>
            <a:ext cx="8750091" cy="448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2009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317BB1-6C75-73CE-1BE9-68F745AAF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49"/>
          <a:stretch/>
        </p:blipFill>
        <p:spPr>
          <a:xfrm>
            <a:off x="688258" y="19665"/>
            <a:ext cx="7157324" cy="16616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9FB8E1-2C5B-44EF-182B-F6E40736B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5" t="66523" r="53549" b="14408"/>
          <a:stretch/>
        </p:blipFill>
        <p:spPr>
          <a:xfrm>
            <a:off x="656907" y="1681317"/>
            <a:ext cx="8880384" cy="23341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A3909F-3C13-B75C-716B-E80F15CF0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68" t="27813" r="6774" b="60287"/>
          <a:stretch/>
        </p:blipFill>
        <p:spPr>
          <a:xfrm>
            <a:off x="656907" y="3784472"/>
            <a:ext cx="8634578" cy="13922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9B527A-678E-0568-6973-3FD87901F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05" t="38710" r="6613" b="45520"/>
          <a:stretch/>
        </p:blipFill>
        <p:spPr>
          <a:xfrm>
            <a:off x="688258" y="5051793"/>
            <a:ext cx="8603227" cy="18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358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A01494-77EB-64C1-FD48-3B86A1B7E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273"/>
            <a:ext cx="7157324" cy="16643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871F3A-4BC6-D5A7-1E23-4AD083935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90" t="54050" r="6875" b="14552"/>
          <a:stretch/>
        </p:blipFill>
        <p:spPr>
          <a:xfrm>
            <a:off x="838200" y="1897626"/>
            <a:ext cx="9908458" cy="44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2873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EECCB6-B2D5-3D7A-FB9D-E7FA12E4D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70" y="161272"/>
            <a:ext cx="7157324" cy="16643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7EA269-5FD6-B55D-9EE0-677A3BAE5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8" t="37132" r="53387" b="33907"/>
          <a:stretch/>
        </p:blipFill>
        <p:spPr>
          <a:xfrm>
            <a:off x="403402" y="2029644"/>
            <a:ext cx="10921196" cy="435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76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Сверим наши позиции</a:t>
            </a:r>
            <a:r>
              <a:rPr lang="ru-RU" dirty="0"/>
              <a:t>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Выберите одно верное с вашей точки зрения окончание фразы.</a:t>
            </a:r>
          </a:p>
          <a:p>
            <a:pPr>
              <a:buNone/>
            </a:pPr>
            <a:r>
              <a:rPr lang="ru-RU" dirty="0"/>
              <a:t>Главной целью начальной школы является: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обучение чтению, письму и счету.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формирование ЗУНов.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формирование учебной деятельности.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приучение к дисциплине.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34DB18-7DF3-BEFD-5C5C-1736547A5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42" t="50000" r="5161" b="13405"/>
          <a:stretch/>
        </p:blipFill>
        <p:spPr>
          <a:xfrm>
            <a:off x="342752" y="452284"/>
            <a:ext cx="1121998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8928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34DB18-7DF3-BEFD-5C5C-1736547A5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42" t="50000" r="14384" b="40950"/>
          <a:stretch/>
        </p:blipFill>
        <p:spPr>
          <a:xfrm>
            <a:off x="342752" y="452284"/>
            <a:ext cx="8761919" cy="13568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48C2F4-1EE3-48AB-8E16-0DCA29A8DB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7" t="79140" r="53951" b="7957"/>
          <a:stretch/>
        </p:blipFill>
        <p:spPr>
          <a:xfrm>
            <a:off x="796412" y="2030360"/>
            <a:ext cx="11395588" cy="20594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9C0CEB-C08A-F9FD-C5B8-5125B3A581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322" t="35555" r="7097" b="48961"/>
          <a:stretch/>
        </p:blipFill>
        <p:spPr>
          <a:xfrm>
            <a:off x="1366685" y="3923069"/>
            <a:ext cx="10652869" cy="24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1281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929E52-FEE0-90B4-423C-2B22359D6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74" b="66004"/>
          <a:stretch/>
        </p:blipFill>
        <p:spPr>
          <a:xfrm>
            <a:off x="486525" y="344129"/>
            <a:ext cx="10918894" cy="18877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840BE7-8CEB-68BA-67F9-DD0147E33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7" t="34839" r="52661" b="33190"/>
          <a:stretch/>
        </p:blipFill>
        <p:spPr>
          <a:xfrm>
            <a:off x="786581" y="2231923"/>
            <a:ext cx="9851924" cy="428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9165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DE3BCE-53A5-661B-2AFC-2BA352E1F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38" y="230186"/>
            <a:ext cx="8766808" cy="13595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0F58A8-297B-4870-E698-B71DFCDD9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613" t="-44298" r="3613" b="117559"/>
          <a:stretch/>
        </p:blipFill>
        <p:spPr>
          <a:xfrm>
            <a:off x="398794" y="2398686"/>
            <a:ext cx="11394412" cy="5509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6FDD31-8F6F-5933-B2D1-F0C52353B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261"/>
          <a:stretch/>
        </p:blipFill>
        <p:spPr>
          <a:xfrm>
            <a:off x="740986" y="1718703"/>
            <a:ext cx="11394412" cy="5509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9F1508-9026-07AF-9477-0984EA2D99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51" t="51326" r="6078" b="16129"/>
          <a:stretch/>
        </p:blipFill>
        <p:spPr>
          <a:xfrm>
            <a:off x="1101212" y="2417381"/>
            <a:ext cx="9193161" cy="42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1887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8E05A6-4B87-0ABD-229D-0CDA33C10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2944"/>
            <a:ext cx="10918876" cy="18899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55484C-FAB3-1596-0965-60F8ED879B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9" t="28768" r="53629" b="22151"/>
          <a:stretch/>
        </p:blipFill>
        <p:spPr>
          <a:xfrm>
            <a:off x="747252" y="1972867"/>
            <a:ext cx="8160774" cy="486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2353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37072E-5CD1-9CF6-CE0F-BA208A9D8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80" y="0"/>
            <a:ext cx="8766808" cy="13595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61F8EB-8ECA-02AE-B9FD-EC127E4E1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142" y="1085182"/>
            <a:ext cx="9960077" cy="5486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1F42F9-22BB-9932-00B1-F9EB49A581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29" t="46164" r="6875" b="7098"/>
          <a:stretch/>
        </p:blipFill>
        <p:spPr>
          <a:xfrm>
            <a:off x="914400" y="1826341"/>
            <a:ext cx="8493288" cy="487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3272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CB8950-B794-A1F7-EC65-1CF21B2745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4" t="37850" r="61936" b="48243"/>
          <a:stretch/>
        </p:blipFill>
        <p:spPr>
          <a:xfrm>
            <a:off x="730044" y="92533"/>
            <a:ext cx="7218237" cy="17330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2CED5A-2F78-F5DF-2131-417E169515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8" t="30394" r="53709" b="12115"/>
          <a:stretch/>
        </p:blipFill>
        <p:spPr>
          <a:xfrm>
            <a:off x="3089783" y="1451999"/>
            <a:ext cx="7538887" cy="533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532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321F86-C3DA-2AF1-AA6D-8CE602D06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867"/>
          <a:stretch/>
        </p:blipFill>
        <p:spPr>
          <a:xfrm>
            <a:off x="838200" y="230185"/>
            <a:ext cx="7218290" cy="13528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9F84EA-9C34-604D-5415-F66C5CED8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84" t="20788" r="6875" b="15268"/>
          <a:stretch/>
        </p:blipFill>
        <p:spPr>
          <a:xfrm>
            <a:off x="2379406" y="1394661"/>
            <a:ext cx="7433187" cy="523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7757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3E6CBB-E973-77D7-FB41-B1684A71F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39" y="94210"/>
            <a:ext cx="7218290" cy="17314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B45CBF-9B82-21EA-86F1-AFB0A238E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8" t="50000" r="53468" b="21864"/>
          <a:stretch/>
        </p:blipFill>
        <p:spPr>
          <a:xfrm>
            <a:off x="678426" y="1825624"/>
            <a:ext cx="10340402" cy="40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6083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262285-FBAF-BFAD-B7F4-3D5FA52D8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74" y="230185"/>
            <a:ext cx="7218290" cy="1353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2A6B1F-8DB4-CEBC-8931-1565545CE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61" t="20645" r="35162" b="74911"/>
          <a:stretch/>
        </p:blipFill>
        <p:spPr>
          <a:xfrm>
            <a:off x="2192593" y="1278813"/>
            <a:ext cx="3205778" cy="6581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CAB165-032E-7AAF-20F3-67FAC432D3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03" t="47885" r="6291" b="24014"/>
          <a:stretch/>
        </p:blipFill>
        <p:spPr>
          <a:xfrm>
            <a:off x="275303" y="2084438"/>
            <a:ext cx="11092494" cy="429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554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Сверим наши позиции</a:t>
            </a:r>
            <a:r>
              <a:rPr lang="ru-RU" dirty="0"/>
              <a:t>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>
                <a:highlight>
                  <a:srgbClr val="FFFF00"/>
                </a:highlight>
              </a:rPr>
              <a:t>Что по-вашему значит – уметь учиться?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highlight>
                  <a:srgbClr val="FFFF00"/>
                </a:highlight>
              </a:rPr>
              <a:t>Быть аккуратным и дисциплинированным.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highlight>
                  <a:srgbClr val="FFFF00"/>
                </a:highlight>
              </a:rPr>
              <a:t>Хорошо уметь читать, писать и считать.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highlight>
                  <a:srgbClr val="FFFF00"/>
                </a:highlight>
              </a:rPr>
              <a:t>Самостоятельно выполнять домашнее задание.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highlight>
                  <a:srgbClr val="FFFF00"/>
                </a:highlight>
              </a:rPr>
              <a:t>Самостоятельно ставить учебные цели, достигать их и оценивать результат.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FBA173-FABB-E64D-6CA0-42C848FCC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64" t="20215" r="52258" b="46237"/>
          <a:stretch/>
        </p:blipFill>
        <p:spPr>
          <a:xfrm>
            <a:off x="393290" y="132404"/>
            <a:ext cx="8750710" cy="661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3577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031A8E-69AA-3794-D993-3CD75C8D7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03" t="19785" r="58468" b="71757"/>
          <a:stretch/>
        </p:blipFill>
        <p:spPr>
          <a:xfrm>
            <a:off x="0" y="245898"/>
            <a:ext cx="4375357" cy="15541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153416-99CB-4A5B-9735-A7DB1B4C4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04" t="53620" r="52258" b="25735"/>
          <a:stretch/>
        </p:blipFill>
        <p:spPr>
          <a:xfrm>
            <a:off x="3411792" y="1192869"/>
            <a:ext cx="8780208" cy="39223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B351DE-BCE2-F566-CF27-348482AEDA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39" t="22652" r="26532" b="67169"/>
          <a:stretch/>
        </p:blipFill>
        <p:spPr>
          <a:xfrm>
            <a:off x="3893570" y="4842337"/>
            <a:ext cx="8466858" cy="20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7042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EA9365-6B6B-EF8F-3AA2-C68FBF886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30" y="124802"/>
            <a:ext cx="4377307" cy="15546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6E6E21-2462-37EA-1AA0-D5B9E71227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71" t="32545" r="26371" b="41936"/>
          <a:stretch/>
        </p:blipFill>
        <p:spPr>
          <a:xfrm>
            <a:off x="3504222" y="1366683"/>
            <a:ext cx="7655389" cy="493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845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E9F960-A99F-796A-8854-C9AFC35FE5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30" t="42585" r="37704" b="26395"/>
          <a:stretch/>
        </p:blipFill>
        <p:spPr>
          <a:xfrm>
            <a:off x="1351383" y="214605"/>
            <a:ext cx="9489233" cy="26312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398C10-89E1-4627-2326-6937F6B3EA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63" t="20816" r="36939" b="37551"/>
          <a:stretch/>
        </p:blipFill>
        <p:spPr>
          <a:xfrm>
            <a:off x="1257256" y="2563032"/>
            <a:ext cx="9583359" cy="42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711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C978C-E4EB-65BF-DBC5-9710807E2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6"/>
            <a:ext cx="10515600" cy="889487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Описание работы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4A260D-51EB-59F8-8B2A-F28173C21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19673"/>
            <a:ext cx="10515600" cy="573832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Задания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части 1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проверочной работы направлены, прежде всего, на выявление уровня владения обучающимися начальными сведениями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 сущности и особенностях природных объектов, процессов и явлений,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об элементарных нормах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здоровьесберегающего поведения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в природной и социальной среде, а также на освоение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умений анализировать информацию, представленную в разных формах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Golos"/>
              </a:rPr>
              <a:t>	Задания 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Golos"/>
              </a:rPr>
              <a:t>части 2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Golos"/>
              </a:rPr>
              <a:t> направлены, прежде всего, на выявление уровня владения обучающимися начальными сведениями 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Golos"/>
              </a:rPr>
              <a:t>о сущности и особенностях социальных объектов, процессов и явлений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Golos"/>
              </a:rPr>
              <a:t>, об элементарных 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Golos"/>
              </a:rPr>
              <a:t>нормах нравственного, здоровьесберегающего поведения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Golos"/>
              </a:rPr>
              <a:t> в природной и социальной среде, а также на освоение умения осознанно 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Golos"/>
              </a:rPr>
              <a:t>строить речевое высказывание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Golos"/>
              </a:rPr>
              <a:t> в соответствии с коммуникативной задачей. Все задания этой части </a:t>
            </a:r>
            <a:r>
              <a:rPr lang="ru-RU" b="1" i="0" dirty="0">
                <a:solidFill>
                  <a:schemeClr val="accent1">
                    <a:lumMod val="75000"/>
                  </a:schemeClr>
                </a:solidFill>
                <a:effectLst/>
                <a:latin typeface="Golos"/>
              </a:rPr>
              <a:t>требуют развернутого ответа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Golos"/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905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7440D02-FAC2-E710-A707-F6F0A8F4C1C9}"/>
              </a:ext>
            </a:extLst>
          </p:cNvPr>
          <p:cNvSpPr txBox="1"/>
          <p:nvPr/>
        </p:nvSpPr>
        <p:spPr>
          <a:xfrm>
            <a:off x="390731" y="483933"/>
            <a:ext cx="2100542" cy="2492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Кодификатор проверяемых требований к результатам</a:t>
            </a: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обучения </a:t>
            </a:r>
          </a:p>
          <a:p>
            <a:pPr algn="ctr"/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F65FF0BA-A860-EF92-31EF-EA8AE2D11129}"/>
                  </a:ext>
                </a:extLst>
              </p14:cNvPr>
              <p14:cNvContentPartPr/>
              <p14:nvPr/>
            </p14:nvContentPartPr>
            <p14:xfrm>
              <a:off x="5908610" y="5090272"/>
              <a:ext cx="674280" cy="113004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F65FF0BA-A860-EF92-31EF-EA8AE2D111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9970" y="5081272"/>
                <a:ext cx="691920" cy="11476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F40F002-429D-22E6-CD71-7A03BEE54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734400"/>
              </p:ext>
            </p:extLst>
          </p:nvPr>
        </p:nvGraphicFramePr>
        <p:xfrm>
          <a:off x="2631234" y="68605"/>
          <a:ext cx="9469536" cy="7213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844">
                  <a:extLst>
                    <a:ext uri="{9D8B030D-6E8A-4147-A177-3AD203B41FA5}">
                      <a16:colId xmlns:a16="http://schemas.microsoft.com/office/drawing/2014/main" val="3743070738"/>
                    </a:ext>
                  </a:extLst>
                </a:gridCol>
                <a:gridCol w="8662692">
                  <a:extLst>
                    <a:ext uri="{9D8B030D-6E8A-4147-A177-3AD203B41FA5}">
                      <a16:colId xmlns:a16="http://schemas.microsoft.com/office/drawing/2014/main" val="3061963567"/>
                    </a:ext>
                  </a:extLst>
                </a:gridCol>
              </a:tblGrid>
              <a:tr h="3575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Проверяемые единицы содержания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582050"/>
                  </a:ext>
                </a:extLst>
              </a:tr>
              <a:tr h="35757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Человек и общество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33830"/>
                  </a:ext>
                </a:extLst>
              </a:tr>
              <a:tr h="4743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Конституция – Основной закон Российской Федерации. Права и обязанности гражданина Российской Федерации. Президент Российской Федерации – глава государства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052573"/>
                  </a:ext>
                </a:extLst>
              </a:tr>
              <a:tr h="3575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Политико-административная карта России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414487"/>
                  </a:ext>
                </a:extLst>
              </a:tr>
              <a:tr h="4743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Общая характеристика родного края, важнейшие достопримечательности, знаменитые соотечественники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612830"/>
                  </a:ext>
                </a:extLst>
              </a:tr>
              <a:tr h="4743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Города России. Святыни городов России. Главный город родного края: достопримечательности, история и характеристика отдельных исторических событий, связанных с ним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299591"/>
                  </a:ext>
                </a:extLst>
              </a:tr>
              <a:tr h="104350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 Праздник в жизни общества как средство укрепления общественной солидарности и упрочения духовных связей между соотечественниками. Новый год, День защитника Отечества, Международный женский день, День весны и труда, День Победы, День России, День народного единства, День Конституции. Праздники и памятные даты своего региона. Уважение к культуре, истории, традициям своего народа и других народов, государственным символам России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691800"/>
                  </a:ext>
                </a:extLst>
              </a:tr>
              <a:tr h="3575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История Отечества. «Лента времени» и историческая карта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21457"/>
                  </a:ext>
                </a:extLst>
              </a:tr>
              <a:tr h="6640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Наиболее важные и яркие события общественной и культурной жизни страны в разные исторические периоды: государство Русь, Московское государство, Российская империя, СССР, Российская Федерация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298088"/>
                  </a:ext>
                </a:extLst>
              </a:tr>
              <a:tr h="4743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Картины быта, труда, духовно-нравственные и культурные традиции людей в разные исторические времена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603177"/>
                  </a:ext>
                </a:extLst>
              </a:tr>
              <a:tr h="35757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Выдающиеся люди разных эпох как носители базовых национальных ценностей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701965"/>
                  </a:ext>
                </a:extLst>
              </a:tr>
              <a:tr h="8537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Наиболее значимые объекты списка Всемирного культурного наследия в России и за рубежом. Охрана памятников истории и культуры. Посильное участие в охране памятников истории и культуры своего края. Личная ответственность каждого человека за сохранность историко-культурного наследия своего края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083589"/>
                  </a:ext>
                </a:extLst>
              </a:tr>
              <a:tr h="4743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1.11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/>
                        <a:t>Правила нравственного поведения в социуме; отношение к людям независимо от их национальности, социального статуса, религиозной принадлежности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978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0603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EB6D58-0A08-C359-BFB6-498DC5FED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24" t="69244" r="35276" b="9587"/>
          <a:stretch/>
        </p:blipFill>
        <p:spPr>
          <a:xfrm>
            <a:off x="-78658" y="1311360"/>
            <a:ext cx="11926597" cy="5546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440D02-FAC2-E710-A707-F6F0A8F4C1C9}"/>
              </a:ext>
            </a:extLst>
          </p:cNvPr>
          <p:cNvSpPr txBox="1"/>
          <p:nvPr/>
        </p:nvSpPr>
        <p:spPr>
          <a:xfrm>
            <a:off x="0" y="311086"/>
            <a:ext cx="11802246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Кодификатор проверяемых требований к результатам</a:t>
            </a: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обучения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2400" dirty="0">
                <a:hlinkClick r:id="rId4"/>
              </a:rPr>
              <a:t>vpr_okr-4_opisanie_202</a:t>
            </a:r>
            <a:r>
              <a:rPr lang="ru-RU" sz="2400" dirty="0">
                <a:hlinkClick r:id="rId4"/>
              </a:rPr>
              <a:t>5</a:t>
            </a:r>
            <a:r>
              <a:rPr lang="pl-PL" sz="2400" dirty="0">
                <a:hlinkClick r:id="rId4"/>
              </a:rPr>
              <a:t>.pdf</a:t>
            </a:r>
            <a:r>
              <a:rPr lang="ru-RU" sz="2400" dirty="0"/>
              <a:t>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3900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E684AE-02F1-66AF-B800-C72F76A9A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6" t="19593" r="34949" b="4489"/>
          <a:stretch/>
        </p:blipFill>
        <p:spPr>
          <a:xfrm>
            <a:off x="1354494" y="94965"/>
            <a:ext cx="4908654" cy="67630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6AD0D2-B14D-5735-EABA-83AC20D8F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62" t="17480" r="34184" b="5034"/>
          <a:stretch/>
        </p:blipFill>
        <p:spPr>
          <a:xfrm>
            <a:off x="6847026" y="0"/>
            <a:ext cx="4880534" cy="676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3849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1240</Words>
  <Application>Microsoft Office PowerPoint</Application>
  <PresentationFormat>Широкоэкранный</PresentationFormat>
  <Paragraphs>273</Paragraphs>
  <Slides>42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Golos</vt:lpstr>
      <vt:lpstr>Helvetica</vt:lpstr>
      <vt:lpstr>Helvetica Neue</vt:lpstr>
      <vt:lpstr>Times New Roman</vt:lpstr>
      <vt:lpstr>Default</vt:lpstr>
      <vt:lpstr>Презентация PowerPoint</vt:lpstr>
      <vt:lpstr>На вебинаре будут рассмотрены следующие вопросы: </vt:lpstr>
      <vt:lpstr>Сверим наши позиции.</vt:lpstr>
      <vt:lpstr>Сверим наши позиции.</vt:lpstr>
      <vt:lpstr>Презентация PowerPoint</vt:lpstr>
      <vt:lpstr>  Описание работы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Злобина</dc:creator>
  <cp:lastModifiedBy>User</cp:lastModifiedBy>
  <cp:revision>5</cp:revision>
  <dcterms:created xsi:type="dcterms:W3CDTF">2024-04-22T08:12:20Z</dcterms:created>
  <dcterms:modified xsi:type="dcterms:W3CDTF">2025-01-15T12:34:43Z</dcterms:modified>
</cp:coreProperties>
</file>