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06" r:id="rId3"/>
    <p:sldId id="462" r:id="rId4"/>
    <p:sldId id="483" r:id="rId5"/>
    <p:sldId id="489" r:id="rId6"/>
    <p:sldId id="486" r:id="rId7"/>
    <p:sldId id="487" r:id="rId8"/>
    <p:sldId id="488" r:id="rId9"/>
    <p:sldId id="490" r:id="rId10"/>
    <p:sldId id="482" r:id="rId11"/>
    <p:sldId id="485" r:id="rId12"/>
    <p:sldId id="389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15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 Задача. Составная (сложная) задача.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Янычева Галина Владимировна, учитель начальных классов, автор методических пособий по математике, член регионального методического актива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Формулирование текста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/>
          </a:p>
          <a:p>
            <a:r>
              <a:rPr lang="ru-RU" dirty="0"/>
              <a:t>                                                                                                                       </a:t>
            </a:r>
            <a:r>
              <a:rPr lang="ru-RU" b="1" dirty="0">
                <a:solidFill>
                  <a:srgbClr val="FF0000"/>
                </a:solidFill>
              </a:rPr>
              <a:t>Формулирование ТРЕБОВАНИЯ (ВОПРОСА)</a:t>
            </a:r>
          </a:p>
          <a:p>
            <a:endParaRPr lang="ru-RU" dirty="0"/>
          </a:p>
          <a:p>
            <a:r>
              <a:rPr lang="ru-RU" dirty="0"/>
              <a:t>                                                                                                       </a:t>
            </a:r>
          </a:p>
          <a:p>
            <a:r>
              <a:rPr lang="ru-RU" dirty="0"/>
              <a:t>                                                                                                                                       </a:t>
            </a:r>
            <a:r>
              <a:rPr lang="ru-RU" b="1" dirty="0">
                <a:solidFill>
                  <a:srgbClr val="FF0000"/>
                </a:solidFill>
              </a:rPr>
              <a:t>Формулирование УСЛОВИЯ</a:t>
            </a:r>
          </a:p>
          <a:p>
            <a:endParaRPr lang="ru-RU" dirty="0"/>
          </a:p>
          <a:p>
            <a:r>
              <a:rPr lang="ru-RU" dirty="0"/>
              <a:t>                                                                                                       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C632B2-03F3-45F2-9397-8882163AB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0971" y="1284336"/>
            <a:ext cx="3078533" cy="4598566"/>
          </a:xfrm>
          <a:prstGeom prst="rect">
            <a:avLst/>
          </a:prstGeom>
        </p:spPr>
      </p:pic>
      <p:cxnSp>
        <p:nvCxnSpPr>
          <p:cNvPr id="9" name="Соединитель: изогнутый 8">
            <a:extLst>
              <a:ext uri="{FF2B5EF4-FFF2-40B4-BE49-F238E27FC236}">
                <a16:creationId xmlns:a16="http://schemas.microsoft.com/office/drawing/2014/main" id="{7454F811-30B0-44E3-A4EC-077EE9512AF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34734" y="2575419"/>
            <a:ext cx="1619072" cy="38589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Соединитель: изогнутый 10">
            <a:extLst>
              <a:ext uri="{FF2B5EF4-FFF2-40B4-BE49-F238E27FC236}">
                <a16:creationId xmlns:a16="http://schemas.microsoft.com/office/drawing/2014/main" id="{3EB5782F-9A69-484C-BEEA-6B5478FD19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26936" y="3429000"/>
            <a:ext cx="2165770" cy="86768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75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Формулирование текста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4FABD3-FCD9-4976-9FE8-7D8A7087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41" y="1946289"/>
            <a:ext cx="3665989" cy="16373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F2C3D-D2D8-486D-8FDA-E18C90D39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10" y="4173756"/>
            <a:ext cx="4004657" cy="16373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D0D983-510A-4B42-A5A9-8F014930A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648" y="2343374"/>
            <a:ext cx="3734340" cy="2881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021AE1-7FD2-4DA4-A049-07E57679C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703" y="2288082"/>
            <a:ext cx="3557872" cy="169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5F2606-09E9-459E-8EC5-76BE52314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93" y="2707651"/>
            <a:ext cx="2765612" cy="276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68631" y="1245870"/>
            <a:ext cx="1107567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l"/>
            <a:r>
              <a:rPr lang="ru-RU" sz="2800" b="1" dirty="0">
                <a:solidFill>
                  <a:srgbClr val="FF0000"/>
                </a:solidFill>
              </a:rPr>
              <a:t>Составная (сложная) задача</a:t>
            </a:r>
            <a:r>
              <a:rPr lang="ru-RU" sz="2800" dirty="0"/>
              <a:t> — это 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Georgia" panose="02040502050405020303" pitchFamily="18" charset="0"/>
              </a:rPr>
              <a:t>задача, для  решения которой используют два или более действий. </a:t>
            </a:r>
          </a:p>
          <a:p>
            <a:pPr algn="l"/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Факт 1: 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Georgia" panose="02040502050405020303" pitchFamily="18" charset="0"/>
              </a:rPr>
              <a:t>если в задаче нельзя выделить другую задачу, то это простая задача, если можно – то составная (сложная) задача. </a:t>
            </a:r>
          </a:p>
          <a:p>
            <a:pPr algn="l"/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Факт 2: 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Georgia" panose="02040502050405020303" pitchFamily="18" charset="0"/>
              </a:rPr>
              <a:t>составную задачу можно разложить на простые или составные подзадачи, решение которых приводит к решению основной составной задачи. </a:t>
            </a:r>
          </a:p>
          <a:p>
            <a:r>
              <a:rPr lang="ru-RU" sz="2800" dirty="0">
                <a:solidFill>
                  <a:srgbClr val="FF0000"/>
                </a:solidFill>
                <a:latin typeface="Georgia" panose="02040502050405020303" pitchFamily="18" charset="0"/>
              </a:rPr>
              <a:t>Факт 3: </a:t>
            </a:r>
            <a:r>
              <a:rPr lang="ru-RU" sz="2800" dirty="0">
                <a:solidFill>
                  <a:srgbClr val="2A2723"/>
                </a:solidFill>
                <a:latin typeface="Georgia" panose="02040502050405020303" pitchFamily="18" charset="0"/>
              </a:rPr>
              <a:t>р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Georgia" panose="02040502050405020303" pitchFamily="18" charset="0"/>
              </a:rPr>
              <a:t>азложение составной задачи на простые не всегда однозначно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system-ui"/>
              </a:rPr>
              <a:t>, </a:t>
            </a:r>
            <a:r>
              <a:rPr lang="ru-RU" sz="2800" b="1" i="1" dirty="0">
                <a:solidFill>
                  <a:srgbClr val="2A2723"/>
                </a:solidFill>
              </a:rPr>
              <a:t>что позволяет</a:t>
            </a:r>
            <a:r>
              <a:rPr lang="ru-RU" sz="2800" b="1" i="1" u="none" strike="noStrike" dirty="0">
                <a:solidFill>
                  <a:srgbClr val="2A2723"/>
                </a:solidFill>
                <a:effectLst/>
              </a:rPr>
              <a:t> решать их различными способами.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Вариативность решения составных задач. 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3 часа с конвейера сошло 48 автомобилей. Сколько автомобилей сойдёт с конвейера за 12 ч работы с той же производительностью?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 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: 3 = 16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.\ч) – производительность конвейера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* 12 = 192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за 12 часов работы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192 автомобиля.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12 ч : 3 ч = 4 (раза) – разница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48 * 4 = 192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за 12 часов работы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192 автомобиля.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Вариативность решения составных задач. 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3 часа с конвейера сошло 48 автомобилей. Сколько автомобилей сойдёт с конвейера за 12 ч работы с той же производительностью?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 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: 3 = 16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.\ч) – производительность конвейера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* 12 = 192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за 12 часов работы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192 автомобиля.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12 ч : 3 ч = 4 (раза) – разница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48 * 4 = 192 (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– за 12 часов работы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192 автомобиля.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7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Краткая запись (словесная форма)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/>
            <a:endParaRPr lang="ru-RU" dirty="0"/>
          </a:p>
          <a:p>
            <a:pPr algn="r" fontAlgn="auto"/>
            <a:endParaRPr lang="ru-RU" dirty="0"/>
          </a:p>
          <a:p>
            <a:pPr algn="r" fontAlgn="auto"/>
            <a:endParaRPr lang="ru-RU" dirty="0"/>
          </a:p>
          <a:p>
            <a:pPr algn="r" fontAlgn="auto"/>
            <a:endParaRPr lang="ru-RU" dirty="0"/>
          </a:p>
          <a:p>
            <a:pPr algn="r" fontAlgn="auto"/>
            <a:endParaRPr lang="ru-RU" dirty="0"/>
          </a:p>
          <a:p>
            <a:pPr algn="r" fontAlgn="auto"/>
            <a:endParaRPr lang="ru-RU" dirty="0"/>
          </a:p>
          <a:p>
            <a:pPr fontAlgn="auto"/>
            <a:endParaRPr lang="ru-RU" dirty="0"/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30EDBC-8CA0-48E4-8721-457739985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99425" y="1992336"/>
            <a:ext cx="2496407" cy="39512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10DFF4-B722-43D5-9018-473B0E95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56703" y="1817084"/>
            <a:ext cx="1412324" cy="430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Линейная схема (дуговая)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986CEE-D559-4AFD-ACB6-B29B0815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183" y="1996580"/>
            <a:ext cx="2928712" cy="35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9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C027D2-D4D8-4DA2-9127-C1ADCF806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13277" y="2333629"/>
            <a:ext cx="5644412" cy="28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04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Таблица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23B081-FCA5-4692-833A-051970E5A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59523" y="2510755"/>
            <a:ext cx="4815281" cy="26205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09D49-F31B-41F3-B0A6-3718C0CDC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22422" y="2407732"/>
            <a:ext cx="5417847" cy="14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3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в виде отрезка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61DB57-0BCA-4BFF-A864-EFC4F74D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546" y="2950299"/>
            <a:ext cx="5796793" cy="19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4618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6583</TotalTime>
  <Words>388</Words>
  <Application>Microsoft Office PowerPoint</Application>
  <PresentationFormat>Широкоэкранный</PresentationFormat>
  <Paragraphs>119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Al Tarikh</vt:lpstr>
      <vt:lpstr>Arial</vt:lpstr>
      <vt:lpstr>Calibri</vt:lpstr>
      <vt:lpstr>Calibri Light</vt:lpstr>
      <vt:lpstr>Georgia</vt:lpstr>
      <vt:lpstr>Segoe UI</vt:lpstr>
      <vt:lpstr>system-ui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CNPPM-1</cp:lastModifiedBy>
  <cp:revision>116</cp:revision>
  <cp:lastPrinted>2022-01-13T14:31:19Z</cp:lastPrinted>
  <dcterms:created xsi:type="dcterms:W3CDTF">2022-01-13T13:40:39Z</dcterms:created>
  <dcterms:modified xsi:type="dcterms:W3CDTF">2025-04-25T08:38:01Z</dcterms:modified>
</cp:coreProperties>
</file>