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337" r:id="rId3"/>
    <p:sldId id="266" r:id="rId4"/>
    <p:sldId id="342" r:id="rId5"/>
    <p:sldId id="291" r:id="rId6"/>
    <p:sldId id="321" r:id="rId7"/>
    <p:sldId id="328" r:id="rId8"/>
    <p:sldId id="340" r:id="rId9"/>
    <p:sldId id="324" r:id="rId10"/>
    <p:sldId id="325" r:id="rId11"/>
    <p:sldId id="326" r:id="rId12"/>
    <p:sldId id="341" r:id="rId13"/>
    <p:sldId id="330" r:id="rId14"/>
    <p:sldId id="332" r:id="rId15"/>
    <p:sldId id="343" r:id="rId16"/>
    <p:sldId id="257" r:id="rId17"/>
    <p:sldId id="258" r:id="rId18"/>
    <p:sldId id="279" r:id="rId19"/>
    <p:sldId id="259" r:id="rId20"/>
    <p:sldId id="276" r:id="rId21"/>
    <p:sldId id="277" r:id="rId22"/>
    <p:sldId id="278" r:id="rId23"/>
    <p:sldId id="282" r:id="rId24"/>
    <p:sldId id="280" r:id="rId25"/>
    <p:sldId id="281" r:id="rId26"/>
    <p:sldId id="284" r:id="rId27"/>
    <p:sldId id="283" r:id="rId28"/>
    <p:sldId id="352" r:id="rId29"/>
    <p:sldId id="264" r:id="rId30"/>
    <p:sldId id="345" r:id="rId31"/>
    <p:sldId id="267" r:id="rId32"/>
    <p:sldId id="270" r:id="rId33"/>
    <p:sldId id="268" r:id="rId34"/>
    <p:sldId id="265" r:id="rId35"/>
    <p:sldId id="260" r:id="rId36"/>
    <p:sldId id="423" r:id="rId37"/>
    <p:sldId id="273" r:id="rId38"/>
    <p:sldId id="272" r:id="rId39"/>
    <p:sldId id="271" r:id="rId40"/>
    <p:sldId id="269" r:id="rId41"/>
    <p:sldId id="274" r:id="rId42"/>
    <p:sldId id="275" r:id="rId43"/>
    <p:sldId id="346" r:id="rId44"/>
    <p:sldId id="347" r:id="rId45"/>
    <p:sldId id="348" r:id="rId46"/>
    <p:sldId id="349" r:id="rId47"/>
    <p:sldId id="350" r:id="rId48"/>
    <p:sldId id="351" r:id="rId49"/>
    <p:sldId id="263" r:id="rId50"/>
    <p:sldId id="366" r:id="rId51"/>
    <p:sldId id="353" r:id="rId52"/>
    <p:sldId id="354" r:id="rId53"/>
    <p:sldId id="355" r:id="rId54"/>
    <p:sldId id="356" r:id="rId55"/>
    <p:sldId id="357" r:id="rId56"/>
    <p:sldId id="358" r:id="rId57"/>
    <p:sldId id="359" r:id="rId58"/>
    <p:sldId id="360" r:id="rId59"/>
    <p:sldId id="361" r:id="rId60"/>
    <p:sldId id="362" r:id="rId61"/>
    <p:sldId id="363" r:id="rId62"/>
    <p:sldId id="364" r:id="rId63"/>
    <p:sldId id="285" r:id="rId64"/>
    <p:sldId id="287" r:id="rId65"/>
    <p:sldId id="288" r:id="rId66"/>
    <p:sldId id="289" r:id="rId67"/>
    <p:sldId id="290" r:id="rId68"/>
    <p:sldId id="365" r:id="rId69"/>
    <p:sldId id="292" r:id="rId70"/>
    <p:sldId id="293" r:id="rId71"/>
    <p:sldId id="294" r:id="rId72"/>
    <p:sldId id="295" r:id="rId73"/>
    <p:sldId id="286" r:id="rId74"/>
    <p:sldId id="381" r:id="rId75"/>
    <p:sldId id="367" r:id="rId76"/>
    <p:sldId id="368" r:id="rId77"/>
    <p:sldId id="369" r:id="rId78"/>
    <p:sldId id="370" r:id="rId79"/>
    <p:sldId id="261" r:id="rId80"/>
    <p:sldId id="262" r:id="rId81"/>
    <p:sldId id="371" r:id="rId82"/>
    <p:sldId id="372" r:id="rId83"/>
    <p:sldId id="373" r:id="rId84"/>
    <p:sldId id="374" r:id="rId85"/>
    <p:sldId id="375" r:id="rId86"/>
    <p:sldId id="376" r:id="rId87"/>
    <p:sldId id="377" r:id="rId88"/>
    <p:sldId id="378" r:id="rId89"/>
    <p:sldId id="379" r:id="rId90"/>
    <p:sldId id="380" r:id="rId91"/>
    <p:sldId id="382" r:id="rId92"/>
    <p:sldId id="383" r:id="rId93"/>
    <p:sldId id="384" r:id="rId94"/>
    <p:sldId id="385" r:id="rId95"/>
    <p:sldId id="386" r:id="rId96"/>
    <p:sldId id="387" r:id="rId97"/>
    <p:sldId id="388" r:id="rId98"/>
    <p:sldId id="389" r:id="rId99"/>
    <p:sldId id="390" r:id="rId100"/>
    <p:sldId id="391" r:id="rId101"/>
    <p:sldId id="392" r:id="rId102"/>
    <p:sldId id="393" r:id="rId103"/>
    <p:sldId id="394" r:id="rId104"/>
    <p:sldId id="395" r:id="rId105"/>
    <p:sldId id="396" r:id="rId106"/>
    <p:sldId id="397" r:id="rId107"/>
    <p:sldId id="398" r:id="rId108"/>
    <p:sldId id="399" r:id="rId109"/>
    <p:sldId id="400" r:id="rId110"/>
    <p:sldId id="401" r:id="rId111"/>
    <p:sldId id="402" r:id="rId112"/>
    <p:sldId id="403" r:id="rId113"/>
    <p:sldId id="404" r:id="rId114"/>
    <p:sldId id="405" r:id="rId115"/>
    <p:sldId id="406" r:id="rId116"/>
    <p:sldId id="407" r:id="rId117"/>
    <p:sldId id="408" r:id="rId118"/>
    <p:sldId id="409" r:id="rId119"/>
    <p:sldId id="410" r:id="rId120"/>
    <p:sldId id="411" r:id="rId121"/>
    <p:sldId id="296" r:id="rId122"/>
    <p:sldId id="412" r:id="rId123"/>
    <p:sldId id="297" r:id="rId124"/>
    <p:sldId id="413" r:id="rId125"/>
    <p:sldId id="298" r:id="rId126"/>
    <p:sldId id="303" r:id="rId127"/>
    <p:sldId id="299" r:id="rId128"/>
    <p:sldId id="300" r:id="rId129"/>
    <p:sldId id="301" r:id="rId130"/>
    <p:sldId id="304" r:id="rId131"/>
    <p:sldId id="305" r:id="rId132"/>
    <p:sldId id="306" r:id="rId133"/>
    <p:sldId id="307" r:id="rId134"/>
    <p:sldId id="308" r:id="rId135"/>
    <p:sldId id="309" r:id="rId136"/>
    <p:sldId id="319" r:id="rId137"/>
    <p:sldId id="320" r:id="rId138"/>
    <p:sldId id="414" r:id="rId139"/>
    <p:sldId id="322" r:id="rId140"/>
    <p:sldId id="323" r:id="rId141"/>
    <p:sldId id="415" r:id="rId142"/>
    <p:sldId id="416" r:id="rId143"/>
    <p:sldId id="417" r:id="rId144"/>
    <p:sldId id="418" r:id="rId145"/>
    <p:sldId id="310" r:id="rId146"/>
    <p:sldId id="419" r:id="rId147"/>
    <p:sldId id="311" r:id="rId148"/>
    <p:sldId id="312" r:id="rId149"/>
    <p:sldId id="313" r:id="rId150"/>
    <p:sldId id="314" r:id="rId151"/>
    <p:sldId id="315" r:id="rId152"/>
    <p:sldId id="316" r:id="rId153"/>
    <p:sldId id="317" r:id="rId154"/>
    <p:sldId id="420" r:id="rId155"/>
    <p:sldId id="318" r:id="rId156"/>
    <p:sldId id="329" r:id="rId157"/>
    <p:sldId id="331" r:id="rId158"/>
    <p:sldId id="421" r:id="rId159"/>
    <p:sldId id="333" r:id="rId160"/>
    <p:sldId id="422" r:id="rId1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A89D84-B0AC-3C35-5113-805470D882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1B0E85-79D6-BA40-122F-4BFC29D86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F23E55-9E25-411E-162F-F12783B84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3CB-F590-4477-A202-F0C829A0F9B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2AABD-8FE7-65C0-0FEC-D3E6F541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E349E-F665-2495-7CC2-7255DBB6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0FE0-DE1A-4A92-8FB7-5EF141DE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653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36870-0DA5-365E-254E-1CCE1D46E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5E2723-4858-08C5-A2B5-98E255F97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C52CF8-697E-1F39-0636-3F98DA631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3CB-F590-4477-A202-F0C829A0F9B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FDB46B-E463-D406-2B1E-5C720BAF3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10A525-8574-7E7F-A8AC-C81E8928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0FE0-DE1A-4A92-8FB7-5EF141DE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663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93CFE0-87EF-8658-FF11-E9550D3F38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CC7F0F-6532-A7F3-56C7-05950DCA4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C6754-6DE9-69CE-3831-A43AA0234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3CB-F590-4477-A202-F0C829A0F9B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DD176F-AECF-D761-CBE7-549CBA805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66471C-5B5E-E540-F713-B24C4EEB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0FE0-DE1A-4A92-8FB7-5EF141DE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490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C6E2E-7DE8-4E5E-8564-BDBBCAA10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834" y="3102123"/>
            <a:ext cx="10515600" cy="98965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668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0" i="0">
                <a:solidFill>
                  <a:srgbClr val="1D3052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954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7575" y="1127061"/>
            <a:ext cx="6885305" cy="521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0" i="0">
                <a:solidFill>
                  <a:srgbClr val="1D3052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3/17/2025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147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D77D3-7162-4D8B-6101-28655925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6CF00D-2176-DB61-0070-C2BD4A3ED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1DE3DD-84E0-D1D6-2418-9CF96F45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3CB-F590-4477-A202-F0C829A0F9B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B89F23-09C8-D8BC-10EF-5F368158C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A62E0B-1703-1BA4-689C-207873AF5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0FE0-DE1A-4A92-8FB7-5EF141DE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19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94E0F5-07E2-E5B2-499D-A987066EC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74C844-6A5F-40E0-8954-3DBAE1C82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567F76-39D6-9AB9-BCF9-9A527745F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3CB-F590-4477-A202-F0C829A0F9B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61CFC0-7480-C105-5759-1D5AD0B9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C54E1-1CC3-4B4E-037B-E1510494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0FE0-DE1A-4A92-8FB7-5EF141DE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314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C646C-B6E2-ACFA-CC0C-867AB0EFC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21BCB-3643-2E3A-323E-31A23498F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809545-DCF4-E41A-0130-C9CDEAE556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F4C0A25-E92B-D8F6-211C-A6945C973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3CB-F590-4477-A202-F0C829A0F9B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4387E4-1BEC-980E-48E5-CDC4B9733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629AE2-C577-BB61-5165-ABCB7EC1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0FE0-DE1A-4A92-8FB7-5EF141DE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50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38F24-26F5-A3B0-2B13-52EF9E71F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AF7D40-9C0A-DF9A-E209-C7FD80EE5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BA0D52-EFA7-7381-2091-128FB3078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671C22-E9F8-1A96-754A-272AEDE7E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6D01BFB-3D85-0777-8741-4C32FBADA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34BF99-5368-5668-E0B1-18B1A31C6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3CB-F590-4477-A202-F0C829A0F9B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8139878-4FA9-9A2D-DB87-C47DC646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089082-125D-EC7B-53B7-8F01544A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0FE0-DE1A-4A92-8FB7-5EF141DE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79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9CA5D0-D0F8-4A6B-DBE3-F3B709A47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88B2840-1FE2-5DB5-3BD0-074B9DDA9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3CB-F590-4477-A202-F0C829A0F9B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677366-944C-1405-E29F-747D237B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274486-7463-72EA-EA3F-2AF4442F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0FE0-DE1A-4A92-8FB7-5EF141DE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07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FFE273D-1251-F5B4-0943-CFD2FF1B4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3CB-F590-4477-A202-F0C829A0F9B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4C4005-87AF-A9E9-D140-374FC1CF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6958BE-9598-F8A6-4437-7F65A4D76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0FE0-DE1A-4A92-8FB7-5EF141DE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6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F65DA1-E70B-92F3-1BED-69F132E73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7DA2A0-DE00-41EA-EC39-7BE52911B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6C20F-104F-471A-D232-989BBA8A7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667577-AEA8-2495-943B-0B729074F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3CB-F590-4477-A202-F0C829A0F9B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AEA2B7-2077-5B34-6E9F-750F7112C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3F8BE5-7173-74F1-AACC-60C892192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0FE0-DE1A-4A92-8FB7-5EF141DE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95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D7BE8-8BC4-98BD-9680-7050DB6A6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11986C5-EDEA-167C-B590-C3B3AE41A4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81F033-29B8-4326-66AE-653F45DA1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19E064-4194-D0F2-329E-AC18471B3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273CB-F590-4477-A202-F0C829A0F9B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B89D3A-74E6-4203-16A9-EA198521B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9D4F0D-E3FA-7B70-FCCA-A76D84DB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20FE0-DE1A-4A92-8FB7-5EF141DE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136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8DF42-8509-5FDF-3F77-B5D9C866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6FE848-8550-1D19-5068-D09FEBABA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98703C-A6E6-FC9A-A3DD-5A6BBC724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6273CB-F590-4477-A202-F0C829A0F9B0}" type="datetimeFigureOut">
              <a:rPr lang="ru-RU" smtClean="0"/>
              <a:t>17.03.2025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0C9B8-7ADF-AB43-704F-D4D4236DA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0EC44B-72AA-5B61-D999-5B9581765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F20FE0-DE1A-4A92-8FB7-5EF141DE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76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0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9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6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4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8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4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5" Type="http://schemas.openxmlformats.org/officeDocument/2006/relationships/image" Target="../media/image238.png"/><Relationship Id="rId4" Type="http://schemas.openxmlformats.org/officeDocument/2006/relationships/image" Target="../media/image237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0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5.png"/><Relationship Id="rId4" Type="http://schemas.openxmlformats.org/officeDocument/2006/relationships/image" Target="../media/image244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7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9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0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2.png"/><Relationship Id="rId4" Type="http://schemas.openxmlformats.org/officeDocument/2006/relationships/image" Target="../media/image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54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syncwoia.com/app/catalog" TargetMode="Externa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s://myschool.mos.ru/help/instructions/journal/workjournal/workingtasks/" TargetMode="External"/><Relationship Id="rId2" Type="http://schemas.openxmlformats.org/officeDocument/2006/relationships/hyperlink" Target="https://drive.google.com/drive/folders/1GCEHXNHF4Q0-VQbCk_06lZ3pQEcHcHLh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hyperlink" Target="https://drive.google.com/file/d/1wOJcOyoW0LFjUysooIGPmvXOoaR4wR58/view?usp=sharing" TargetMode="External"/><Relationship Id="rId4" Type="http://schemas.openxmlformats.org/officeDocument/2006/relationships/hyperlink" Target="https://myschool.mos.ru/help/instructions/journal/workjournal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jpeg"/><Relationship Id="rId7" Type="http://schemas.openxmlformats.org/officeDocument/2006/relationships/oleObject" Target="../embeddings/oleObject2.bin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image" Target="../media/image37.png"/><Relationship Id="rId3" Type="http://schemas.openxmlformats.org/officeDocument/2006/relationships/image" Target="../media/image54.jpe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9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8.emf"/><Relationship Id="rId4" Type="http://schemas.openxmlformats.org/officeDocument/2006/relationships/image" Target="../media/image55.jpeg"/><Relationship Id="rId9" Type="http://schemas.openxmlformats.org/officeDocument/2006/relationships/oleObject" Target="../embeddings/oleObject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3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emf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hyperlink" Target="https://obr.1c.ru/mapkit/geography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obr.1c.ru/mapkit/geography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9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112.png"/><Relationship Id="rId4" Type="http://schemas.openxmlformats.org/officeDocument/2006/relationships/hyperlink" Target="https://geomania.net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hyperlink" Target="https://geomania.net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8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eomania.net/" TargetMode="Externa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tlas.cid.harvard.edu/countries/77" TargetMode="External"/><Relationship Id="rId5" Type="http://schemas.openxmlformats.org/officeDocument/2006/relationships/image" Target="../media/image81.png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hyperlink" Target="https://atlas.cid.harvard.edu/countries/77" TargetMode="External"/><Relationship Id="rId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hyperlink" Target="https://ourworldindata.org/" TargetMode="External"/><Relationship Id="rId4" Type="http://schemas.openxmlformats.org/officeDocument/2006/relationships/image" Target="../media/image1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8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iercke.com/s" TargetMode="Externa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hyperlink" Target="http://img-fotki.yandex.ru/get/6825/39663434.691/0_9fa28_6c5eb512_XL.png" TargetMode="External"/><Relationship Id="rId7" Type="http://schemas.openxmlformats.org/officeDocument/2006/relationships/hyperlink" Target="http://minus-plus-mus.ucoz.ru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t-apple.ru/albums/userpics/10001/Earth-concept.jpg" TargetMode="External"/><Relationship Id="rId5" Type="http://schemas.openxmlformats.org/officeDocument/2006/relationships/hyperlink" Target="http://cliparts.co/cliparts/E8T/6Ma/E8T6ManiE.png" TargetMode="External"/><Relationship Id="rId4" Type="http://schemas.openxmlformats.org/officeDocument/2006/relationships/hyperlink" Target="https://static8.depositphotos.com/1072020/854/v/950/depositphotos_8540458-stock-illustration-grunge-vector-compass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4.png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9.png"/><Relationship Id="rId4" Type="http://schemas.microsoft.com/office/2007/relationships/hdphoto" Target="../media/hdphoto2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9.png"/><Relationship Id="rId4" Type="http://schemas.openxmlformats.org/officeDocument/2006/relationships/image" Target="../media/image14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9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school.infourok.ru/videouroki?predmet=himiya" TargetMode="External"/><Relationship Id="rId3" Type="http://schemas.openxmlformats.org/officeDocument/2006/relationships/hyperlink" Target="https://myschool.edu.ru/" TargetMode="External"/><Relationship Id="rId7" Type="http://schemas.openxmlformats.org/officeDocument/2006/relationships/hyperlink" Target="https://oge.fipi.ru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oblakoz.ru/" TargetMode="External"/><Relationship Id="rId5" Type="http://schemas.openxmlformats.org/officeDocument/2006/relationships/hyperlink" Target="https://chem-oge.sdamgia.ru/" TargetMode="External"/><Relationship Id="rId4" Type="http://schemas.openxmlformats.org/officeDocument/2006/relationships/hyperlink" Target="https://web.archive.org/" TargetMode="External"/><Relationship Id="rId9" Type="http://schemas.openxmlformats.org/officeDocument/2006/relationships/image" Target="../media/image12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7.jpeg"/><Relationship Id="rId4" Type="http://schemas.openxmlformats.org/officeDocument/2006/relationships/image" Target="../media/image15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7.jpeg"/><Relationship Id="rId4" Type="http://schemas.openxmlformats.org/officeDocument/2006/relationships/image" Target="../media/image16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7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7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3.jpeg"/><Relationship Id="rId4" Type="http://schemas.openxmlformats.org/officeDocument/2006/relationships/image" Target="../media/image157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8BE30-09BE-9C8E-C377-35DAD11C4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587" y="2303585"/>
            <a:ext cx="10695335" cy="284327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Эффективность использования цифровых образовательных ресурсов в современном педагогическом процессе: методы, приемы,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  практики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1059F-81D2-C025-F2DE-423516880C8C}"/>
              </a:ext>
            </a:extLst>
          </p:cNvPr>
          <p:cNvSpPr txBox="1"/>
          <p:nvPr/>
        </p:nvSpPr>
        <p:spPr>
          <a:xfrm>
            <a:off x="3191860" y="6077636"/>
            <a:ext cx="609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МБОУ ЦО №3 БОГОРОДСКИЙ ГОРОДСКОЙ ОКРУГ 18.03.2024г.</a:t>
            </a:r>
          </a:p>
        </p:txBody>
      </p:sp>
    </p:spTree>
    <p:extLst>
      <p:ext uri="{BB962C8B-B14F-4D97-AF65-F5344CB8AC3E}">
        <p14:creationId xmlns:p14="http://schemas.microsoft.com/office/powerpoint/2010/main" val="137942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E418B-628F-4FE0-9034-83803E9B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217"/>
            <a:ext cx="10515600" cy="146132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1D3152"/>
                </a:solidFill>
                <a:cs typeface="Calibri"/>
                <a:sym typeface="Helvetica Neue"/>
              </a:rPr>
              <a:t> </a:t>
            </a:r>
            <a:br>
              <a:rPr lang="ru-RU" sz="2800" b="1" dirty="0">
                <a:solidFill>
                  <a:srgbClr val="1D3152"/>
                </a:solidFill>
                <a:cs typeface="Calibri"/>
                <a:sym typeface="Helvetica Neue"/>
              </a:rPr>
            </a:br>
            <a:br>
              <a:rPr lang="ru-RU" sz="2800" b="1" dirty="0">
                <a:solidFill>
                  <a:srgbClr val="1D3152"/>
                </a:solidFill>
                <a:cs typeface="Calibri"/>
                <a:sym typeface="Helvetica Neue"/>
              </a:rPr>
            </a:br>
            <a:r>
              <a:rPr lang="ru-RU" sz="2800" b="1" dirty="0">
                <a:solidFill>
                  <a:srgbClr val="1D3152"/>
                </a:solidFill>
                <a:cs typeface="Calibri"/>
                <a:sym typeface="Helvetica Neue"/>
              </a:rPr>
              <a:t> </a:t>
            </a:r>
            <a:endParaRPr lang="ru-RU" sz="2000" b="1" dirty="0">
              <a:solidFill>
                <a:srgbClr val="1D3152"/>
              </a:solidFill>
              <a:cs typeface="Calibri"/>
              <a:sym typeface="Helvetica Neue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838200" y="1086678"/>
            <a:ext cx="10515600" cy="509028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391" y="1060174"/>
            <a:ext cx="2187546" cy="2464904"/>
          </a:xfrm>
          <a:prstGeom prst="rect">
            <a:avLst/>
          </a:prstGeom>
          <a:noFill/>
        </p:spPr>
      </p:pic>
      <p:pic>
        <p:nvPicPr>
          <p:cNvPr id="2051" name="Picture 3" descr="C:\Users\User\Desktop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7104" y="1046922"/>
            <a:ext cx="2111292" cy="2491408"/>
          </a:xfrm>
          <a:prstGeom prst="rect">
            <a:avLst/>
          </a:prstGeom>
          <a:noFill/>
        </p:spPr>
      </p:pic>
      <p:pic>
        <p:nvPicPr>
          <p:cNvPr id="2052" name="Picture 4" descr="C:\Users\User\Desktop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5340" y="1060174"/>
            <a:ext cx="2080590" cy="2480049"/>
          </a:xfrm>
          <a:prstGeom prst="rect">
            <a:avLst/>
          </a:prstGeom>
          <a:noFill/>
        </p:spPr>
      </p:pic>
      <p:pic>
        <p:nvPicPr>
          <p:cNvPr id="2053" name="Picture 5" descr="C:\Users\User\Desktop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09183" y="1101012"/>
            <a:ext cx="2190723" cy="2425959"/>
          </a:xfrm>
          <a:prstGeom prst="rect">
            <a:avLst/>
          </a:prstGeom>
          <a:noFill/>
        </p:spPr>
      </p:pic>
      <p:pic>
        <p:nvPicPr>
          <p:cNvPr id="2054" name="Picture 6" descr="C:\Users\User\Desktop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82539" y="1119673"/>
            <a:ext cx="1953208" cy="2388637"/>
          </a:xfrm>
          <a:prstGeom prst="rect">
            <a:avLst/>
          </a:prstGeom>
          <a:noFill/>
        </p:spPr>
      </p:pic>
      <p:pic>
        <p:nvPicPr>
          <p:cNvPr id="2055" name="Picture 7" descr="C:\Users\User\Desktop\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6546" y="3534815"/>
            <a:ext cx="2009245" cy="2667202"/>
          </a:xfrm>
          <a:prstGeom prst="rect">
            <a:avLst/>
          </a:prstGeom>
          <a:noFill/>
        </p:spPr>
      </p:pic>
      <p:pic>
        <p:nvPicPr>
          <p:cNvPr id="2056" name="Picture 8" descr="C:\Users\User\Desktop\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95791" y="3472070"/>
            <a:ext cx="1934818" cy="2729947"/>
          </a:xfrm>
          <a:prstGeom prst="rect">
            <a:avLst/>
          </a:prstGeom>
          <a:noFill/>
        </p:spPr>
      </p:pic>
      <p:pic>
        <p:nvPicPr>
          <p:cNvPr id="2057" name="Picture 9" descr="C:\Users\User\Desktop\photo_2025-03-09_11-53-38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63504" y="3415004"/>
            <a:ext cx="2252920" cy="2855167"/>
          </a:xfrm>
          <a:prstGeom prst="rect">
            <a:avLst/>
          </a:prstGeom>
          <a:noFill/>
        </p:spPr>
      </p:pic>
      <p:pic>
        <p:nvPicPr>
          <p:cNvPr id="2059" name="Picture 11" descr="C:\Users\User\Desktop\photo_2025-03-09_11-53-18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50498" y="3508687"/>
            <a:ext cx="2202024" cy="2705502"/>
          </a:xfrm>
          <a:prstGeom prst="rect">
            <a:avLst/>
          </a:prstGeom>
          <a:noFill/>
        </p:spPr>
      </p:pic>
      <p:pic>
        <p:nvPicPr>
          <p:cNvPr id="2060" name="Picture 12" descr="C:\Users\User\Desktop\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39110" y="3526972"/>
            <a:ext cx="2117247" cy="2743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48120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ПРОВЕРКА ЦДЗ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8AFFCF-F6F2-E903-8BF8-426FCF63A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6769"/>
            <a:ext cx="12192000" cy="532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ADA8641-6B2C-12FF-B2C1-B1948804BE73}"/>
              </a:ext>
            </a:extLst>
          </p:cNvPr>
          <p:cNvGrpSpPr/>
          <p:nvPr/>
        </p:nvGrpSpPr>
        <p:grpSpPr>
          <a:xfrm>
            <a:off x="6096000" y="973355"/>
            <a:ext cx="3943349" cy="1409360"/>
            <a:chOff x="6096000" y="973355"/>
            <a:chExt cx="3943349" cy="140936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8D5C8B5C-0BF4-C1B6-DF4F-FCED1F03A6C2}"/>
                </a:ext>
              </a:extLst>
            </p:cNvPr>
            <p:cNvSpPr/>
            <p:nvPr/>
          </p:nvSpPr>
          <p:spPr>
            <a:xfrm>
              <a:off x="9001124" y="973355"/>
              <a:ext cx="1038225" cy="27407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DF19248-C10C-61B6-C7D0-20435D112D63}"/>
                </a:ext>
              </a:extLst>
            </p:cNvPr>
            <p:cNvSpPr/>
            <p:nvPr/>
          </p:nvSpPr>
          <p:spPr>
            <a:xfrm>
              <a:off x="6096000" y="1993262"/>
              <a:ext cx="296008" cy="389453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49C56AEF-D962-A661-8E7A-1CF67BB3D363}"/>
              </a:ext>
            </a:extLst>
          </p:cNvPr>
          <p:cNvGrpSpPr/>
          <p:nvPr/>
        </p:nvGrpSpPr>
        <p:grpSpPr>
          <a:xfrm>
            <a:off x="2261513" y="944067"/>
            <a:ext cx="8135530" cy="5329697"/>
            <a:chOff x="2261513" y="944067"/>
            <a:chExt cx="8135530" cy="5329697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5037B843-A69B-59E9-6610-A434EFC3A8EB}"/>
                </a:ext>
              </a:extLst>
            </p:cNvPr>
            <p:cNvGrpSpPr/>
            <p:nvPr/>
          </p:nvGrpSpPr>
          <p:grpSpPr>
            <a:xfrm>
              <a:off x="2261513" y="944067"/>
              <a:ext cx="7828715" cy="5329697"/>
              <a:chOff x="2261513" y="944067"/>
              <a:chExt cx="7828715" cy="5329697"/>
            </a:xfrm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3D30FB50-A443-494A-BF24-6E13CCFCE8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61513" y="944067"/>
                <a:ext cx="7828715" cy="5329697"/>
              </a:xfrm>
              <a:prstGeom prst="rect">
                <a:avLst/>
              </a:prstGeom>
            </p:spPr>
          </p:pic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40DE6EE9-52A1-9824-B099-51AF562C856A}"/>
                  </a:ext>
                </a:extLst>
              </p:cNvPr>
              <p:cNvSpPr/>
              <p:nvPr/>
            </p:nvSpPr>
            <p:spPr>
              <a:xfrm>
                <a:off x="3974123" y="2628899"/>
                <a:ext cx="1081454" cy="34114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14" name="Стрелка: вправо 13">
              <a:extLst>
                <a:ext uri="{FF2B5EF4-FFF2-40B4-BE49-F238E27FC236}">
                  <a16:creationId xmlns:a16="http://schemas.microsoft.com/office/drawing/2014/main" id="{55813CFA-D088-1706-3355-A6E3DB782BC4}"/>
                </a:ext>
              </a:extLst>
            </p:cNvPr>
            <p:cNvSpPr/>
            <p:nvPr/>
          </p:nvSpPr>
          <p:spPr>
            <a:xfrm rot="13803439">
              <a:off x="9383635" y="1743602"/>
              <a:ext cx="1771177" cy="255639"/>
            </a:xfrm>
            <a:prstGeom prst="rightArrow">
              <a:avLst>
                <a:gd name="adj1" fmla="val 50000"/>
                <a:gd name="adj2" fmla="val 133518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Стрелка: вправо 14">
              <a:extLst>
                <a:ext uri="{FF2B5EF4-FFF2-40B4-BE49-F238E27FC236}">
                  <a16:creationId xmlns:a16="http://schemas.microsoft.com/office/drawing/2014/main" id="{76599DBB-B187-0854-849A-ACAA8DFDB6FD}"/>
                </a:ext>
              </a:extLst>
            </p:cNvPr>
            <p:cNvSpPr/>
            <p:nvPr/>
          </p:nvSpPr>
          <p:spPr>
            <a:xfrm rot="20293353">
              <a:off x="4389521" y="2413153"/>
              <a:ext cx="1771177" cy="224782"/>
            </a:xfrm>
            <a:prstGeom prst="rightArrow">
              <a:avLst>
                <a:gd name="adj1" fmla="val 50000"/>
                <a:gd name="adj2" fmla="val 133518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0115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AF0C49A-4927-29EA-43AA-B27E85F71942}"/>
              </a:ext>
            </a:extLst>
          </p:cNvPr>
          <p:cNvGrpSpPr/>
          <p:nvPr/>
        </p:nvGrpSpPr>
        <p:grpSpPr>
          <a:xfrm>
            <a:off x="2440662" y="924059"/>
            <a:ext cx="7912776" cy="5431879"/>
            <a:chOff x="2440662" y="924059"/>
            <a:chExt cx="7912776" cy="543187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90FE401-90DF-F186-4024-18D13EDCD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0662" y="924059"/>
              <a:ext cx="7646314" cy="5431879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E2109DE6-41CD-115B-CC99-ADACDC581470}"/>
                </a:ext>
              </a:extLst>
            </p:cNvPr>
            <p:cNvSpPr/>
            <p:nvPr/>
          </p:nvSpPr>
          <p:spPr>
            <a:xfrm>
              <a:off x="6762749" y="5933941"/>
              <a:ext cx="2705101" cy="339823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FA120C13-4A47-7ADD-ADE6-FA96744F3012}"/>
                </a:ext>
              </a:extLst>
            </p:cNvPr>
            <p:cNvSpPr/>
            <p:nvPr/>
          </p:nvSpPr>
          <p:spPr>
            <a:xfrm rot="8160058">
              <a:off x="8582261" y="5125532"/>
              <a:ext cx="1771177" cy="224782"/>
            </a:xfrm>
            <a:prstGeom prst="rightArrow">
              <a:avLst>
                <a:gd name="adj1" fmla="val 50000"/>
                <a:gd name="adj2" fmla="val 133518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91040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E811974C-6C7C-DEF6-E7BC-167914C97F3F}"/>
              </a:ext>
            </a:extLst>
          </p:cNvPr>
          <p:cNvGrpSpPr/>
          <p:nvPr/>
        </p:nvGrpSpPr>
        <p:grpSpPr>
          <a:xfrm>
            <a:off x="1047333" y="1063384"/>
            <a:ext cx="10097334" cy="5322439"/>
            <a:chOff x="1047333" y="1063384"/>
            <a:chExt cx="10097334" cy="532243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C9F45DD-F964-7390-AC20-B6CEDC14C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7333" y="1063384"/>
              <a:ext cx="10097334" cy="5322439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E95272F3-FC3C-C403-79D6-C7CC8E645699}"/>
                </a:ext>
              </a:extLst>
            </p:cNvPr>
            <p:cNvSpPr/>
            <p:nvPr/>
          </p:nvSpPr>
          <p:spPr>
            <a:xfrm>
              <a:off x="8916865" y="1816603"/>
              <a:ext cx="2143857" cy="627659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64088334-F915-03FE-1815-901741F3D085}"/>
                </a:ext>
              </a:extLst>
            </p:cNvPr>
            <p:cNvSpPr/>
            <p:nvPr/>
          </p:nvSpPr>
          <p:spPr>
            <a:xfrm rot="20293353">
              <a:off x="7323078" y="2450967"/>
              <a:ext cx="1771177" cy="224782"/>
            </a:xfrm>
            <a:prstGeom prst="rightArrow">
              <a:avLst>
                <a:gd name="adj1" fmla="val 50000"/>
                <a:gd name="adj2" fmla="val 133518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8089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6DBCF5A-B6D6-DA80-686B-84BB7695736D}"/>
              </a:ext>
            </a:extLst>
          </p:cNvPr>
          <p:cNvGrpSpPr/>
          <p:nvPr/>
        </p:nvGrpSpPr>
        <p:grpSpPr>
          <a:xfrm>
            <a:off x="1225934" y="1029764"/>
            <a:ext cx="9873481" cy="5277620"/>
            <a:chOff x="1225934" y="1029764"/>
            <a:chExt cx="9873481" cy="527762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D7D407A-A3DE-B53D-8B30-E1E69B050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5934" y="1029764"/>
              <a:ext cx="9873481" cy="527762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66B1B881-5D47-A143-7254-F41760A2BF79}"/>
                </a:ext>
              </a:extLst>
            </p:cNvPr>
            <p:cNvSpPr/>
            <p:nvPr/>
          </p:nvSpPr>
          <p:spPr>
            <a:xfrm>
              <a:off x="9191879" y="4287243"/>
              <a:ext cx="1728167" cy="42543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48A93CC5-E325-9949-931F-CD57F51D6675}"/>
                </a:ext>
              </a:extLst>
            </p:cNvPr>
            <p:cNvSpPr/>
            <p:nvPr/>
          </p:nvSpPr>
          <p:spPr>
            <a:xfrm rot="20293353">
              <a:off x="7630809" y="4820495"/>
              <a:ext cx="1771177" cy="224782"/>
            </a:xfrm>
            <a:prstGeom prst="rightArrow">
              <a:avLst>
                <a:gd name="adj1" fmla="val 50000"/>
                <a:gd name="adj2" fmla="val 133518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6269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4459287-91F5-9A4A-F463-D2A1F689829C}"/>
              </a:ext>
            </a:extLst>
          </p:cNvPr>
          <p:cNvGrpSpPr/>
          <p:nvPr/>
        </p:nvGrpSpPr>
        <p:grpSpPr>
          <a:xfrm>
            <a:off x="1084792" y="974831"/>
            <a:ext cx="10022416" cy="5298933"/>
            <a:chOff x="1084792" y="974831"/>
            <a:chExt cx="10022416" cy="529893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9FC8327-2E57-688F-5A2F-83DC84D3C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4792" y="974831"/>
              <a:ext cx="10022416" cy="5298933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F88FBADD-2404-9490-5064-86E401AA314D}"/>
                </a:ext>
              </a:extLst>
            </p:cNvPr>
            <p:cNvSpPr/>
            <p:nvPr/>
          </p:nvSpPr>
          <p:spPr>
            <a:xfrm>
              <a:off x="8936902" y="3706724"/>
              <a:ext cx="2170306" cy="57162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2DC1CC8B-C457-0E94-B423-AC9CD05BED3B}"/>
                </a:ext>
              </a:extLst>
            </p:cNvPr>
            <p:cNvSpPr/>
            <p:nvPr/>
          </p:nvSpPr>
          <p:spPr>
            <a:xfrm rot="20293353">
              <a:off x="7375831" y="4321040"/>
              <a:ext cx="1771177" cy="224782"/>
            </a:xfrm>
            <a:prstGeom prst="rightArrow">
              <a:avLst>
                <a:gd name="adj1" fmla="val 50000"/>
                <a:gd name="adj2" fmla="val 133518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5193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2F5F0EB-BBFC-C3C6-1EF6-5AD5FCBC1EAE}"/>
              </a:ext>
            </a:extLst>
          </p:cNvPr>
          <p:cNvGrpSpPr/>
          <p:nvPr/>
        </p:nvGrpSpPr>
        <p:grpSpPr>
          <a:xfrm>
            <a:off x="1133070" y="1063384"/>
            <a:ext cx="10385963" cy="5077020"/>
            <a:chOff x="1133070" y="1063384"/>
            <a:chExt cx="10385963" cy="507702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2007B97-659B-5E94-066B-B2637755D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3070" y="1063384"/>
              <a:ext cx="9925860" cy="5077020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6BBBB61-7EBF-CACB-2585-60E92BE3D1C7}"/>
                </a:ext>
              </a:extLst>
            </p:cNvPr>
            <p:cNvSpPr/>
            <p:nvPr/>
          </p:nvSpPr>
          <p:spPr>
            <a:xfrm>
              <a:off x="4507776" y="3537844"/>
              <a:ext cx="2978874" cy="169138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1725BE7C-9F5D-BE5F-C6D2-EB8834969716}"/>
                </a:ext>
              </a:extLst>
            </p:cNvPr>
            <p:cNvSpPr/>
            <p:nvPr/>
          </p:nvSpPr>
          <p:spPr>
            <a:xfrm rot="9089964">
              <a:off x="7331869" y="3115288"/>
              <a:ext cx="1771177" cy="224782"/>
            </a:xfrm>
            <a:prstGeom prst="rightArrow">
              <a:avLst>
                <a:gd name="adj1" fmla="val 50000"/>
                <a:gd name="adj2" fmla="val 133518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9C3F658-BB5F-507E-D81C-3F44C949532A}"/>
                </a:ext>
              </a:extLst>
            </p:cNvPr>
            <p:cNvSpPr/>
            <p:nvPr/>
          </p:nvSpPr>
          <p:spPr>
            <a:xfrm>
              <a:off x="1330986" y="4252220"/>
              <a:ext cx="2978874" cy="46045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5739C8CC-64F2-1C23-F89A-A8D7FDBDE5D2}"/>
                </a:ext>
              </a:extLst>
            </p:cNvPr>
            <p:cNvSpPr/>
            <p:nvPr/>
          </p:nvSpPr>
          <p:spPr>
            <a:xfrm>
              <a:off x="9838593" y="5618787"/>
              <a:ext cx="1081454" cy="47093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Стрелка: вправо 9">
              <a:extLst>
                <a:ext uri="{FF2B5EF4-FFF2-40B4-BE49-F238E27FC236}">
                  <a16:creationId xmlns:a16="http://schemas.microsoft.com/office/drawing/2014/main" id="{9CF51EC0-5B97-3C45-D481-CD6D496FEACC}"/>
                </a:ext>
              </a:extLst>
            </p:cNvPr>
            <p:cNvSpPr/>
            <p:nvPr/>
          </p:nvSpPr>
          <p:spPr>
            <a:xfrm rot="8367081">
              <a:off x="10202995" y="5114629"/>
              <a:ext cx="1316038" cy="215068"/>
            </a:xfrm>
            <a:prstGeom prst="rightArrow">
              <a:avLst>
                <a:gd name="adj1" fmla="val 50000"/>
                <a:gd name="adj2" fmla="val 133518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24235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F68126C-0169-D5A8-1BE7-847884AF3DE4}"/>
              </a:ext>
            </a:extLst>
          </p:cNvPr>
          <p:cNvGrpSpPr/>
          <p:nvPr/>
        </p:nvGrpSpPr>
        <p:grpSpPr>
          <a:xfrm>
            <a:off x="251583" y="1072909"/>
            <a:ext cx="11688834" cy="4984502"/>
            <a:chOff x="251583" y="1072909"/>
            <a:chExt cx="11688834" cy="498450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23A41A70-9375-1B6F-BF88-989544DD4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583" y="1589902"/>
              <a:ext cx="8416168" cy="4467509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F14AB8E-7E3B-F9F6-C933-EA763FA64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7185" y="1072909"/>
              <a:ext cx="5043232" cy="24134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C7C87BC-8671-2109-0AF1-1A0DAD68315A}"/>
                </a:ext>
              </a:extLst>
            </p:cNvPr>
            <p:cNvSpPr/>
            <p:nvPr/>
          </p:nvSpPr>
          <p:spPr>
            <a:xfrm>
              <a:off x="4637464" y="3785854"/>
              <a:ext cx="2170306" cy="107629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Стрелка: вправо 8">
              <a:extLst>
                <a:ext uri="{FF2B5EF4-FFF2-40B4-BE49-F238E27FC236}">
                  <a16:creationId xmlns:a16="http://schemas.microsoft.com/office/drawing/2014/main" id="{226E2149-D060-CAB3-5609-3BA5AD0D3735}"/>
                </a:ext>
              </a:extLst>
            </p:cNvPr>
            <p:cNvSpPr/>
            <p:nvPr/>
          </p:nvSpPr>
          <p:spPr>
            <a:xfrm rot="20293353">
              <a:off x="3067600" y="4644533"/>
              <a:ext cx="1771177" cy="224782"/>
            </a:xfrm>
            <a:prstGeom prst="rightArrow">
              <a:avLst>
                <a:gd name="adj1" fmla="val 50000"/>
                <a:gd name="adj2" fmla="val 133518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F011BDA-6A4A-E5D6-524F-44C8506F5E48}"/>
                </a:ext>
              </a:extLst>
            </p:cNvPr>
            <p:cNvSpPr/>
            <p:nvPr/>
          </p:nvSpPr>
          <p:spPr>
            <a:xfrm>
              <a:off x="7048625" y="2253247"/>
              <a:ext cx="1224937" cy="36686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ED42BB9-12AD-5956-E526-AF3A9E1ACF56}"/>
              </a:ext>
            </a:extLst>
          </p:cNvPr>
          <p:cNvSpPr/>
          <p:nvPr/>
        </p:nvSpPr>
        <p:spPr>
          <a:xfrm>
            <a:off x="1587845" y="731367"/>
            <a:ext cx="52309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НЕ ПОДХОДИТ!</a:t>
            </a:r>
          </a:p>
        </p:txBody>
      </p:sp>
    </p:spTree>
    <p:extLst>
      <p:ext uri="{BB962C8B-B14F-4D97-AF65-F5344CB8AC3E}">
        <p14:creationId xmlns:p14="http://schemas.microsoft.com/office/powerpoint/2010/main" val="94865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28099EC-9409-5EA5-B110-C41AE5A4175E}"/>
              </a:ext>
            </a:extLst>
          </p:cNvPr>
          <p:cNvGrpSpPr/>
          <p:nvPr/>
        </p:nvGrpSpPr>
        <p:grpSpPr>
          <a:xfrm>
            <a:off x="883368" y="1285092"/>
            <a:ext cx="10836599" cy="5077129"/>
            <a:chOff x="211015" y="1314612"/>
            <a:chExt cx="10836599" cy="507712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C973D48-C1FA-F0B0-1A22-0B9AD1ABD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015" y="1758462"/>
              <a:ext cx="8510954" cy="4633279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B4996FC-1127-FA13-4C79-29297B46D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8465" y="1314612"/>
              <a:ext cx="4149149" cy="20125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AEF6720E-0F14-4DAC-3313-CBD1DE7BA06D}"/>
                </a:ext>
              </a:extLst>
            </p:cNvPr>
            <p:cNvSpPr/>
            <p:nvPr/>
          </p:nvSpPr>
          <p:spPr>
            <a:xfrm>
              <a:off x="4637464" y="3785854"/>
              <a:ext cx="2170306" cy="107629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Стрелка: вправо 8">
              <a:extLst>
                <a:ext uri="{FF2B5EF4-FFF2-40B4-BE49-F238E27FC236}">
                  <a16:creationId xmlns:a16="http://schemas.microsoft.com/office/drawing/2014/main" id="{BF51665B-5B67-B65B-AC35-B3AA19C5F796}"/>
                </a:ext>
              </a:extLst>
            </p:cNvPr>
            <p:cNvSpPr/>
            <p:nvPr/>
          </p:nvSpPr>
          <p:spPr>
            <a:xfrm rot="20293353">
              <a:off x="3067600" y="4644533"/>
              <a:ext cx="1771177" cy="224782"/>
            </a:xfrm>
            <a:prstGeom prst="rightArrow">
              <a:avLst>
                <a:gd name="adj1" fmla="val 50000"/>
                <a:gd name="adj2" fmla="val 133518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F0A2504-088E-EC05-3FDA-9F9A5EDB1895}"/>
                </a:ext>
              </a:extLst>
            </p:cNvPr>
            <p:cNvSpPr/>
            <p:nvPr/>
          </p:nvSpPr>
          <p:spPr>
            <a:xfrm>
              <a:off x="7048625" y="2253247"/>
              <a:ext cx="882037" cy="33169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C8F2C7F-2242-0F9D-2A69-3F21FAC3BFF9}"/>
              </a:ext>
            </a:extLst>
          </p:cNvPr>
          <p:cNvSpPr/>
          <p:nvPr/>
        </p:nvSpPr>
        <p:spPr>
          <a:xfrm>
            <a:off x="164798" y="731367"/>
            <a:ext cx="8077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ПАРАВИЛЬНЫЙ ВЫБОР!</a:t>
            </a:r>
          </a:p>
        </p:txBody>
      </p:sp>
    </p:spTree>
    <p:extLst>
      <p:ext uri="{BB962C8B-B14F-4D97-AF65-F5344CB8AC3E}">
        <p14:creationId xmlns:p14="http://schemas.microsoft.com/office/powerpoint/2010/main" val="275126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8DBCB8-9190-A7D4-7A4E-A57C0DA560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02"/>
          <a:stretch/>
        </p:blipFill>
        <p:spPr>
          <a:xfrm>
            <a:off x="95983" y="1063384"/>
            <a:ext cx="6000017" cy="463327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07964AE-E2A0-2818-B36F-3480ACD03AC3}"/>
              </a:ext>
            </a:extLst>
          </p:cNvPr>
          <p:cNvSpPr/>
          <p:nvPr/>
        </p:nvSpPr>
        <p:spPr>
          <a:xfrm>
            <a:off x="2421802" y="3812232"/>
            <a:ext cx="1367683" cy="3201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DFDB88FB-1CAD-A01B-0F8F-5E1EDCF46C98}"/>
              </a:ext>
            </a:extLst>
          </p:cNvPr>
          <p:cNvSpPr/>
          <p:nvPr/>
        </p:nvSpPr>
        <p:spPr>
          <a:xfrm rot="20293353">
            <a:off x="624138" y="4237984"/>
            <a:ext cx="1771177" cy="22478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4AA400-E21E-B9A7-45CA-A08516C62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905" y="933968"/>
            <a:ext cx="4110156" cy="2711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EE2C86-0191-27B6-0228-16C897779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128" y="3429000"/>
            <a:ext cx="5732758" cy="241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CE8BDD9-A7C3-CCD3-A8F2-8EFE41C5123A}"/>
              </a:ext>
            </a:extLst>
          </p:cNvPr>
          <p:cNvSpPr/>
          <p:nvPr/>
        </p:nvSpPr>
        <p:spPr>
          <a:xfrm>
            <a:off x="8452005" y="1566364"/>
            <a:ext cx="33698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ПРОСМОТР </a:t>
            </a:r>
          </a:p>
          <a:p>
            <a:pPr algn="ctr"/>
            <a:r>
              <a:rPr lang="ru-RU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ЗАДАНИЯ</a:t>
            </a:r>
          </a:p>
        </p:txBody>
      </p:sp>
    </p:spTree>
    <p:extLst>
      <p:ext uri="{BB962C8B-B14F-4D97-AF65-F5344CB8AC3E}">
        <p14:creationId xmlns:p14="http://schemas.microsoft.com/office/powerpoint/2010/main" val="64475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E418B-628F-4FE0-9034-83803E9B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096" y="296034"/>
            <a:ext cx="10515600" cy="1092735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 Олимпиады на платформе «УЧИ.РУ»</a:t>
            </a:r>
            <a:b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</a:br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64777" y="1862931"/>
            <a:ext cx="11627223" cy="435133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/>
              <a:t> Осенняя олимпиада «Олимпийские игры» по окружающему миру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Осенняя олимпиада «Олимпийские игры» по русскому языку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 Осенняя олимпиада «Олимпийские игры» по математике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Зимняя олимпиада по программированию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Зимняя олимпиада «Безопасные дороги»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Олимпиада по финансовой грамотности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Олимпиада «Легенды острова Знаний»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DE4644-653D-4436-C73E-409A4A13A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225" y="3344019"/>
            <a:ext cx="3555943" cy="276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9955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03E2B1-2427-AAF5-47E7-BAF55D70D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02" y="1160897"/>
            <a:ext cx="9508747" cy="501535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174DB0-B412-7FE3-8226-655B9B2BC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026" y="1063384"/>
            <a:ext cx="4393445" cy="2175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B7467A2-312F-6E39-16A1-A93257D40C43}"/>
              </a:ext>
            </a:extLst>
          </p:cNvPr>
          <p:cNvSpPr/>
          <p:nvPr/>
        </p:nvSpPr>
        <p:spPr>
          <a:xfrm>
            <a:off x="5279302" y="3680980"/>
            <a:ext cx="2088652" cy="3898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FE0A3AF2-D586-E1BD-373A-EDF69239A008}"/>
              </a:ext>
            </a:extLst>
          </p:cNvPr>
          <p:cNvSpPr/>
          <p:nvPr/>
        </p:nvSpPr>
        <p:spPr>
          <a:xfrm rot="20293353">
            <a:off x="5257796" y="4145303"/>
            <a:ext cx="1771177" cy="22478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78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EBD66C-97CA-82CE-A909-E4B2EE532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089" y="932913"/>
            <a:ext cx="10340221" cy="547132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6E70127-A788-4AF8-6BEE-47FFFD4FC0F5}"/>
              </a:ext>
            </a:extLst>
          </p:cNvPr>
          <p:cNvSpPr/>
          <p:nvPr/>
        </p:nvSpPr>
        <p:spPr>
          <a:xfrm>
            <a:off x="9698902" y="5954795"/>
            <a:ext cx="1643408" cy="5392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46523564-FDF6-8FD9-0F44-2E217C3E7E15}"/>
              </a:ext>
            </a:extLst>
          </p:cNvPr>
          <p:cNvSpPr/>
          <p:nvPr/>
        </p:nvSpPr>
        <p:spPr>
          <a:xfrm rot="8201929">
            <a:off x="10034457" y="5153245"/>
            <a:ext cx="1771177" cy="22478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19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C39736-B604-4121-30CA-BFCC4FFFF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222" y="899670"/>
            <a:ext cx="5775966" cy="558188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3CE01A3-2062-D57E-EBC3-1B1FB14C0901}"/>
              </a:ext>
            </a:extLst>
          </p:cNvPr>
          <p:cNvSpPr/>
          <p:nvPr/>
        </p:nvSpPr>
        <p:spPr>
          <a:xfrm>
            <a:off x="2981906" y="1935128"/>
            <a:ext cx="5720281" cy="6784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D6962379-29A8-9F0D-4CD9-D95FD50DFC5A}"/>
              </a:ext>
            </a:extLst>
          </p:cNvPr>
          <p:cNvSpPr/>
          <p:nvPr/>
        </p:nvSpPr>
        <p:spPr>
          <a:xfrm rot="20293353">
            <a:off x="1396342" y="2741364"/>
            <a:ext cx="1771177" cy="22478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AB561F0-13A8-417E-C54E-8320BB5F1CA6}"/>
              </a:ext>
            </a:extLst>
          </p:cNvPr>
          <p:cNvSpPr/>
          <p:nvPr/>
        </p:nvSpPr>
        <p:spPr>
          <a:xfrm>
            <a:off x="5944914" y="2752813"/>
            <a:ext cx="2757274" cy="11421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82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99A0E06-E08D-0AA4-70AA-5F27EB297EA5}"/>
              </a:ext>
            </a:extLst>
          </p:cNvPr>
          <p:cNvGrpSpPr/>
          <p:nvPr/>
        </p:nvGrpSpPr>
        <p:grpSpPr>
          <a:xfrm>
            <a:off x="134654" y="877633"/>
            <a:ext cx="7037673" cy="5581881"/>
            <a:chOff x="1629346" y="877633"/>
            <a:chExt cx="7037673" cy="558188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3C39736-B604-4121-30CA-BFCC4FFFF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91053" y="877633"/>
              <a:ext cx="5775966" cy="5581881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3CE01A3-2062-D57E-EBC3-1B1FB14C0901}"/>
                </a:ext>
              </a:extLst>
            </p:cNvPr>
            <p:cNvSpPr/>
            <p:nvPr/>
          </p:nvSpPr>
          <p:spPr>
            <a:xfrm>
              <a:off x="3009741" y="5074423"/>
              <a:ext cx="2020915" cy="70569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D6962379-29A8-9F0D-4CD9-D95FD50DFC5A}"/>
                </a:ext>
              </a:extLst>
            </p:cNvPr>
            <p:cNvSpPr/>
            <p:nvPr/>
          </p:nvSpPr>
          <p:spPr>
            <a:xfrm rot="20293353">
              <a:off x="1629346" y="5927543"/>
              <a:ext cx="1771177" cy="224782"/>
            </a:xfrm>
            <a:prstGeom prst="rightArrow">
              <a:avLst>
                <a:gd name="adj1" fmla="val 50000"/>
                <a:gd name="adj2" fmla="val 133518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D8B2A2-1067-8C93-90C2-24FACA4542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873" y="5154438"/>
            <a:ext cx="3636870" cy="1085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9153156-1B2E-7290-97F8-F58395DB69E8}"/>
              </a:ext>
            </a:extLst>
          </p:cNvPr>
          <p:cNvGrpSpPr/>
          <p:nvPr/>
        </p:nvGrpSpPr>
        <p:grpSpPr>
          <a:xfrm>
            <a:off x="5423676" y="877633"/>
            <a:ext cx="5799067" cy="5274650"/>
            <a:chOff x="7978717" y="753218"/>
            <a:chExt cx="5799067" cy="527465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55869B0-5F6F-FBB6-C717-51A68410A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78717" y="753218"/>
              <a:ext cx="3493730" cy="40473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1046FA6-604D-117D-B8C6-B1140DD1AC1F}"/>
                </a:ext>
              </a:extLst>
            </p:cNvPr>
            <p:cNvSpPr/>
            <p:nvPr/>
          </p:nvSpPr>
          <p:spPr>
            <a:xfrm>
              <a:off x="8749083" y="4341090"/>
              <a:ext cx="957626" cy="44305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402968C1-F0FA-20F7-CED4-AE5BF0CB3EBD}"/>
                </a:ext>
              </a:extLst>
            </p:cNvPr>
            <p:cNvSpPr/>
            <p:nvPr/>
          </p:nvSpPr>
          <p:spPr>
            <a:xfrm>
              <a:off x="10366868" y="3813551"/>
              <a:ext cx="957626" cy="44305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B16F7716-89D6-0DC6-386B-B21EA64DA790}"/>
                </a:ext>
              </a:extLst>
            </p:cNvPr>
            <p:cNvSpPr/>
            <p:nvPr/>
          </p:nvSpPr>
          <p:spPr>
            <a:xfrm>
              <a:off x="12723206" y="5584813"/>
              <a:ext cx="1054578" cy="44305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7908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03CB399-3BAF-1ED9-C2D0-D6122135EF3C}"/>
              </a:ext>
            </a:extLst>
          </p:cNvPr>
          <p:cNvGrpSpPr/>
          <p:nvPr/>
        </p:nvGrpSpPr>
        <p:grpSpPr>
          <a:xfrm>
            <a:off x="644289" y="860026"/>
            <a:ext cx="7403050" cy="5448300"/>
            <a:chOff x="2733194" y="252213"/>
            <a:chExt cx="7403050" cy="544830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2A6143E-1225-DE5C-6352-4547AF03A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3194" y="252213"/>
              <a:ext cx="6018083" cy="54483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6699921A-3C7A-639D-AEF7-8B11FC2D85D2}"/>
                </a:ext>
              </a:extLst>
            </p:cNvPr>
            <p:cNvSpPr/>
            <p:nvPr/>
          </p:nvSpPr>
          <p:spPr>
            <a:xfrm>
              <a:off x="4883320" y="4391201"/>
              <a:ext cx="1842796" cy="43050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BCE3975-843C-FEB0-6668-074F23F2023B}"/>
                </a:ext>
              </a:extLst>
            </p:cNvPr>
            <p:cNvSpPr/>
            <p:nvPr/>
          </p:nvSpPr>
          <p:spPr>
            <a:xfrm>
              <a:off x="7309997" y="5150358"/>
              <a:ext cx="1368011" cy="43050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D005C2DE-7DF1-EFB3-5BB2-FC4848850A49}"/>
                </a:ext>
              </a:extLst>
            </p:cNvPr>
            <p:cNvSpPr/>
            <p:nvPr/>
          </p:nvSpPr>
          <p:spPr>
            <a:xfrm rot="8946962">
              <a:off x="8365067" y="4709315"/>
              <a:ext cx="1771177" cy="224782"/>
            </a:xfrm>
            <a:prstGeom prst="rightArrow">
              <a:avLst>
                <a:gd name="adj1" fmla="val 50000"/>
                <a:gd name="adj2" fmla="val 133518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893B59-284C-0A52-2F33-025B74422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325" y="944424"/>
            <a:ext cx="5315692" cy="1552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E3FA5DC-255B-E988-B061-3909768DA7F4}"/>
              </a:ext>
            </a:extLst>
          </p:cNvPr>
          <p:cNvSpPr/>
          <p:nvPr/>
        </p:nvSpPr>
        <p:spPr>
          <a:xfrm>
            <a:off x="8938203" y="1762990"/>
            <a:ext cx="2252117" cy="6207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27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D80C9BC-94CC-10CD-B72D-09011EE68C49}"/>
              </a:ext>
            </a:extLst>
          </p:cNvPr>
          <p:cNvGrpSpPr/>
          <p:nvPr/>
        </p:nvGrpSpPr>
        <p:grpSpPr>
          <a:xfrm>
            <a:off x="176579" y="1063384"/>
            <a:ext cx="9752630" cy="5422257"/>
            <a:chOff x="1662479" y="949569"/>
            <a:chExt cx="9752630" cy="542225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F00D09B-7D6E-BA7C-9A63-22BF667FE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2479" y="949569"/>
              <a:ext cx="9139601" cy="5422257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AD4C928A-6282-EC58-3840-74072E2C09C7}"/>
                </a:ext>
              </a:extLst>
            </p:cNvPr>
            <p:cNvSpPr/>
            <p:nvPr/>
          </p:nvSpPr>
          <p:spPr>
            <a:xfrm>
              <a:off x="7348831" y="3664223"/>
              <a:ext cx="3180690" cy="1716669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3C6203C3-3E06-574C-A5D2-DEF469184EE6}"/>
                </a:ext>
              </a:extLst>
            </p:cNvPr>
            <p:cNvSpPr/>
            <p:nvPr/>
          </p:nvSpPr>
          <p:spPr>
            <a:xfrm rot="8946962">
              <a:off x="9643932" y="3316609"/>
              <a:ext cx="1771177" cy="224782"/>
            </a:xfrm>
            <a:prstGeom prst="rightArrow">
              <a:avLst>
                <a:gd name="adj1" fmla="val 50000"/>
                <a:gd name="adj2" fmla="val 133518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629F2F-7EF3-752C-96F8-EBBE963E9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7442" y="883876"/>
            <a:ext cx="5572357" cy="1716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5E1E2DE-F063-3B09-CDB5-A7473CF1C9F7}"/>
              </a:ext>
            </a:extLst>
          </p:cNvPr>
          <p:cNvSpPr/>
          <p:nvPr/>
        </p:nvSpPr>
        <p:spPr>
          <a:xfrm>
            <a:off x="10673861" y="1316663"/>
            <a:ext cx="698670" cy="9863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602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ПРОВЕРИТЬ ЦДЗ?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519BF41-E7F4-7CC8-566A-2E4DF5DA160F}"/>
              </a:ext>
            </a:extLst>
          </p:cNvPr>
          <p:cNvGrpSpPr/>
          <p:nvPr/>
        </p:nvGrpSpPr>
        <p:grpSpPr>
          <a:xfrm>
            <a:off x="781126" y="421041"/>
            <a:ext cx="9500013" cy="5820024"/>
            <a:chOff x="781126" y="421041"/>
            <a:chExt cx="9500013" cy="5820024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010F8DB-9487-2431-6202-BFD2C31A8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126" y="1063384"/>
              <a:ext cx="7219874" cy="5177681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83521E5-1FFA-616D-E396-47D8BF2C1714}"/>
                </a:ext>
              </a:extLst>
            </p:cNvPr>
            <p:cNvSpPr/>
            <p:nvPr/>
          </p:nvSpPr>
          <p:spPr>
            <a:xfrm>
              <a:off x="4843025" y="1975764"/>
              <a:ext cx="309268" cy="43050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C20241B7-EFEC-3CA3-73A4-A72F6F5C6943}"/>
                </a:ext>
              </a:extLst>
            </p:cNvPr>
            <p:cNvSpPr/>
            <p:nvPr/>
          </p:nvSpPr>
          <p:spPr>
            <a:xfrm rot="13136442">
              <a:off x="4881787" y="2840550"/>
              <a:ext cx="1771177" cy="224782"/>
            </a:xfrm>
            <a:prstGeom prst="rightArrow">
              <a:avLst>
                <a:gd name="adj1" fmla="val 50000"/>
                <a:gd name="adj2" fmla="val 133518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A55A297-1FDC-F871-47B5-73491F4FC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6823" y="421041"/>
              <a:ext cx="3754316" cy="23490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9647A93F-8B61-8C5E-3830-22B1AE762A48}"/>
                </a:ext>
              </a:extLst>
            </p:cNvPr>
            <p:cNvSpPr/>
            <p:nvPr/>
          </p:nvSpPr>
          <p:spPr>
            <a:xfrm>
              <a:off x="8001000" y="1313574"/>
              <a:ext cx="781126" cy="831749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09AFBC88-3665-06DB-A1CB-831CBF512986}"/>
                </a:ext>
              </a:extLst>
            </p:cNvPr>
            <p:cNvSpPr/>
            <p:nvPr/>
          </p:nvSpPr>
          <p:spPr>
            <a:xfrm>
              <a:off x="2919046" y="2532185"/>
              <a:ext cx="1081454" cy="3708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3482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ПРОВЕРИТЬ ЦДЗ?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828A2C-C425-FE4C-BF5D-30B55971B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1" y="1162037"/>
            <a:ext cx="8410574" cy="511172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26D66B-CBE4-5A96-D427-5034A5DD72F8}"/>
              </a:ext>
            </a:extLst>
          </p:cNvPr>
          <p:cNvSpPr/>
          <p:nvPr/>
        </p:nvSpPr>
        <p:spPr>
          <a:xfrm>
            <a:off x="8122556" y="2081271"/>
            <a:ext cx="608206" cy="4305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7B172D22-67BC-2597-3BC5-DF3E3AF8F3AC}"/>
              </a:ext>
            </a:extLst>
          </p:cNvPr>
          <p:cNvSpPr/>
          <p:nvPr/>
        </p:nvSpPr>
        <p:spPr>
          <a:xfrm rot="2930918">
            <a:off x="6742491" y="1413249"/>
            <a:ext cx="1771177" cy="22478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80FA45B-BB52-930D-D610-2C1681D5C4F9}"/>
              </a:ext>
            </a:extLst>
          </p:cNvPr>
          <p:cNvSpPr/>
          <p:nvPr/>
        </p:nvSpPr>
        <p:spPr>
          <a:xfrm>
            <a:off x="5613818" y="3247645"/>
            <a:ext cx="520282" cy="3627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7D2A6A-DDCB-20E8-FE68-C295032895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40" t="21214" r="8677"/>
          <a:stretch/>
        </p:blipFill>
        <p:spPr>
          <a:xfrm>
            <a:off x="8512829" y="362359"/>
            <a:ext cx="2250831" cy="128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5C962E9-1104-75CE-C5CD-431EEFC174AB}"/>
              </a:ext>
            </a:extLst>
          </p:cNvPr>
          <p:cNvSpPr/>
          <p:nvPr/>
        </p:nvSpPr>
        <p:spPr>
          <a:xfrm>
            <a:off x="8921602" y="784856"/>
            <a:ext cx="716643" cy="4430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CD3DD5-36CD-4E74-A967-4D7549EB91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48" r="4142"/>
          <a:stretch/>
        </p:blipFill>
        <p:spPr>
          <a:xfrm>
            <a:off x="9279923" y="2081271"/>
            <a:ext cx="2566030" cy="242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4FE6EFF-35C4-7CE1-8ECB-CFB9A179AF16}"/>
              </a:ext>
            </a:extLst>
          </p:cNvPr>
          <p:cNvSpPr/>
          <p:nvPr/>
        </p:nvSpPr>
        <p:spPr>
          <a:xfrm>
            <a:off x="9397441" y="2978459"/>
            <a:ext cx="1839128" cy="43050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818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ПРОВЕРИТЬ ЦДЗ?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F065FD-F051-E6B5-0CA6-9503786FD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325" y="957860"/>
            <a:ext cx="8009360" cy="531590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A9CDAC-BBC2-1459-5BB6-F33B2EAFBC57}"/>
              </a:ext>
            </a:extLst>
          </p:cNvPr>
          <p:cNvSpPr/>
          <p:nvPr/>
        </p:nvSpPr>
        <p:spPr>
          <a:xfrm>
            <a:off x="5045245" y="1189845"/>
            <a:ext cx="1250047" cy="3663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AC8A4793-9BB8-DE53-B5CF-717ACE8D01F1}"/>
              </a:ext>
            </a:extLst>
          </p:cNvPr>
          <p:cNvSpPr/>
          <p:nvPr/>
        </p:nvSpPr>
        <p:spPr>
          <a:xfrm rot="8946962">
            <a:off x="6227414" y="709623"/>
            <a:ext cx="1771177" cy="22478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75A907D-9473-82CE-9BC5-A597766830DD}"/>
              </a:ext>
            </a:extLst>
          </p:cNvPr>
          <p:cNvSpPr/>
          <p:nvPr/>
        </p:nvSpPr>
        <p:spPr>
          <a:xfrm>
            <a:off x="2882337" y="1699799"/>
            <a:ext cx="1250047" cy="3663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B6A0A575-54E2-37F5-C086-03D898F0D7DA}"/>
              </a:ext>
            </a:extLst>
          </p:cNvPr>
          <p:cNvSpPr/>
          <p:nvPr/>
        </p:nvSpPr>
        <p:spPr>
          <a:xfrm rot="19865660">
            <a:off x="1361844" y="2297061"/>
            <a:ext cx="1771177" cy="22478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98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ПРОВЕРИТЬ ЦДЗ?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BEBDB5-A3F1-596F-4F1F-13574D11E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58" y="902089"/>
            <a:ext cx="7584070" cy="5305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7DB7681-75AB-00BA-BB3D-06BEA168737F}"/>
              </a:ext>
            </a:extLst>
          </p:cNvPr>
          <p:cNvSpPr/>
          <p:nvPr/>
        </p:nvSpPr>
        <p:spPr>
          <a:xfrm>
            <a:off x="1417847" y="3581400"/>
            <a:ext cx="1012533" cy="245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62CE322-D9F7-D979-24E8-140C75F9E089}"/>
              </a:ext>
            </a:extLst>
          </p:cNvPr>
          <p:cNvSpPr/>
          <p:nvPr/>
        </p:nvSpPr>
        <p:spPr>
          <a:xfrm>
            <a:off x="1053537" y="5311728"/>
            <a:ext cx="7137963" cy="3663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9FBFF2A4-6C61-E208-D14B-11B4AC9D966F}"/>
              </a:ext>
            </a:extLst>
          </p:cNvPr>
          <p:cNvSpPr/>
          <p:nvPr/>
        </p:nvSpPr>
        <p:spPr>
          <a:xfrm rot="9245208">
            <a:off x="8030366" y="5050466"/>
            <a:ext cx="1771177" cy="22478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3C7A3D-C751-AF43-9171-77FFC04E74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9" t="6614" r="-1"/>
          <a:stretch/>
        </p:blipFill>
        <p:spPr>
          <a:xfrm>
            <a:off x="8734425" y="2311210"/>
            <a:ext cx="2918608" cy="111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A45A9ED-C7E3-96A1-FCF1-A08EB0B3C59B}"/>
              </a:ext>
            </a:extLst>
          </p:cNvPr>
          <p:cNvSpPr/>
          <p:nvPr/>
        </p:nvSpPr>
        <p:spPr>
          <a:xfrm>
            <a:off x="10195592" y="2373970"/>
            <a:ext cx="1173150" cy="9934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53E66BD-6E4D-6D67-53BE-A569C4CA6E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0765" y="3429000"/>
            <a:ext cx="3127419" cy="1140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853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User\Desktop\photo_2025-03-09_12-23-5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28392" y="1022555"/>
            <a:ext cx="2786933" cy="5191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User\Desktop\photo_2025-03-09_12-24-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8914" y="1022555"/>
            <a:ext cx="2948474" cy="5191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C:\Users\User\Desktop\photo_2025-03-09_12-23-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9127" y="1022555"/>
            <a:ext cx="2500604" cy="5191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C:\Users\User\Desktop\photo_2025-03-09_12-24-1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64081" y="1022555"/>
            <a:ext cx="3004457" cy="5191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ПРОВЕРИТЬ ЦДЗ?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9699B5A-ECBE-7464-4CA0-4DD9AB3AC75A}"/>
              </a:ext>
            </a:extLst>
          </p:cNvPr>
          <p:cNvGrpSpPr/>
          <p:nvPr/>
        </p:nvGrpSpPr>
        <p:grpSpPr>
          <a:xfrm>
            <a:off x="1113969" y="1243445"/>
            <a:ext cx="6535062" cy="4620270"/>
            <a:chOff x="2828469" y="1118865"/>
            <a:chExt cx="6535062" cy="462027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0D80EDE-7350-BBE2-DD2C-6CEA6617E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8469" y="1118865"/>
              <a:ext cx="6535062" cy="462027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15872AA-C766-E8D9-CF59-D7A168CA4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3975" y="1209950"/>
              <a:ext cx="1250149" cy="28547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8A771F-CAFB-79FB-70DE-513D62733A9E}"/>
              </a:ext>
            </a:extLst>
          </p:cNvPr>
          <p:cNvSpPr/>
          <p:nvPr/>
        </p:nvSpPr>
        <p:spPr>
          <a:xfrm>
            <a:off x="5775007" y="4645222"/>
            <a:ext cx="1786378" cy="6213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69238CFE-5AA9-0EDE-A31F-DA98EBACA406}"/>
              </a:ext>
            </a:extLst>
          </p:cNvPr>
          <p:cNvSpPr/>
          <p:nvPr/>
        </p:nvSpPr>
        <p:spPr>
          <a:xfrm rot="8946962">
            <a:off x="7387720" y="4412252"/>
            <a:ext cx="1771177" cy="22478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52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ПРОВЕРИТЬ ЦДЗ?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BEBDB5-A3F1-596F-4F1F-13574D11E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58" y="902089"/>
            <a:ext cx="7584070" cy="5305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7DB7681-75AB-00BA-BB3D-06BEA168737F}"/>
              </a:ext>
            </a:extLst>
          </p:cNvPr>
          <p:cNvSpPr/>
          <p:nvPr/>
        </p:nvSpPr>
        <p:spPr>
          <a:xfrm>
            <a:off x="1417847" y="3581400"/>
            <a:ext cx="1012533" cy="245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62CE322-D9F7-D979-24E8-140C75F9E089}"/>
              </a:ext>
            </a:extLst>
          </p:cNvPr>
          <p:cNvSpPr/>
          <p:nvPr/>
        </p:nvSpPr>
        <p:spPr>
          <a:xfrm>
            <a:off x="1053537" y="5311728"/>
            <a:ext cx="7137963" cy="3663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9FBFF2A4-6C61-E208-D14B-11B4AC9D966F}"/>
              </a:ext>
            </a:extLst>
          </p:cNvPr>
          <p:cNvSpPr/>
          <p:nvPr/>
        </p:nvSpPr>
        <p:spPr>
          <a:xfrm rot="9245208">
            <a:off x="8030366" y="5050466"/>
            <a:ext cx="1771177" cy="22478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3C7A3D-C751-AF43-9171-77FFC04E74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9" t="6614" r="-1"/>
          <a:stretch/>
        </p:blipFill>
        <p:spPr>
          <a:xfrm>
            <a:off x="8576163" y="1402438"/>
            <a:ext cx="2918608" cy="111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A45A9ED-C7E3-96A1-FCF1-A08EB0B3C59B}"/>
              </a:ext>
            </a:extLst>
          </p:cNvPr>
          <p:cNvSpPr/>
          <p:nvPr/>
        </p:nvSpPr>
        <p:spPr>
          <a:xfrm>
            <a:off x="8588470" y="1501434"/>
            <a:ext cx="1173150" cy="9934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BBFC7C-B808-2FEC-5D24-05FBC3BF2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2147" y="2797344"/>
            <a:ext cx="3905795" cy="140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5B3BCE2-6F2E-FF30-745A-3573FF5AD550}"/>
              </a:ext>
            </a:extLst>
          </p:cNvPr>
          <p:cNvSpPr/>
          <p:nvPr/>
        </p:nvSpPr>
        <p:spPr>
          <a:xfrm>
            <a:off x="9592764" y="3492851"/>
            <a:ext cx="1388827" cy="55161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54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ПРОВЕРИТЬ ЦДЗ?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25979A-407E-1766-9B94-E9F84AC42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812" y="921331"/>
            <a:ext cx="7739714" cy="549448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542E6C4-DFBD-F854-A873-BFDE295D8C26}"/>
              </a:ext>
            </a:extLst>
          </p:cNvPr>
          <p:cNvSpPr/>
          <p:nvPr/>
        </p:nvSpPr>
        <p:spPr>
          <a:xfrm>
            <a:off x="1655972" y="3668572"/>
            <a:ext cx="1012533" cy="26051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F0ED22-D7F3-3973-26F5-C27EE0CB35C8}"/>
              </a:ext>
            </a:extLst>
          </p:cNvPr>
          <p:cNvSpPr/>
          <p:nvPr/>
        </p:nvSpPr>
        <p:spPr>
          <a:xfrm>
            <a:off x="4714875" y="3668571"/>
            <a:ext cx="3190875" cy="26051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EFB9F855-6FBD-02AB-8C62-0BD724E8185E}"/>
              </a:ext>
            </a:extLst>
          </p:cNvPr>
          <p:cNvSpPr/>
          <p:nvPr/>
        </p:nvSpPr>
        <p:spPr>
          <a:xfrm rot="9245208">
            <a:off x="7358531" y="4006657"/>
            <a:ext cx="3261136" cy="36751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450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ADE9C-0ACD-4583-B448-11AC3709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542" y="2570677"/>
            <a:ext cx="10515600" cy="989658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</a:rPr>
              <a:t>Использование интерактивных рабочих тетрадей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C6A64-6E93-4248-914B-301C83C90AE1}"/>
              </a:ext>
            </a:extLst>
          </p:cNvPr>
          <p:cNvSpPr txBox="1"/>
          <p:nvPr/>
        </p:nvSpPr>
        <p:spPr>
          <a:xfrm>
            <a:off x="4987505" y="4722484"/>
            <a:ext cx="641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Клочкова Юлия Николаевна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Богородский городской округ, МБОУ ЦО №3</a:t>
            </a:r>
          </a:p>
        </p:txBody>
      </p:sp>
    </p:spTree>
    <p:extLst>
      <p:ext uri="{BB962C8B-B14F-4D97-AF65-F5344CB8AC3E}">
        <p14:creationId xmlns:p14="http://schemas.microsoft.com/office/powerpoint/2010/main" val="18041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ИНТЕРАКТИВНЫЕ РАБОЧИЕ ТЕТРАДИ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A56B3F-FF87-D8CF-2F80-0C3C9ACF1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65" y="753219"/>
            <a:ext cx="10632669" cy="535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ПРИКРЕПЛЕНИЕ МАТЕРИАЛОВ ИНТЕРАКТИВНОЙ РАБОЧЕЙ ТЕТРАДИ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7A1697-FDF1-6A2D-98E0-7A941E119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7" y="1404301"/>
            <a:ext cx="12077523" cy="48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2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ПРИКРЕПЛЕНИЕ МАТЕРИАЛОВ ИНТЕРАКТИВНОЙ РАБОЧЕЙ ТЕТРАДИ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42537E-C47B-7DFB-E3D9-3742C06A4F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9"/>
          <a:stretch/>
        </p:blipFill>
        <p:spPr>
          <a:xfrm>
            <a:off x="0" y="1389183"/>
            <a:ext cx="11974756" cy="46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1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ПРИКРЕПЛЕНИЕ МАТЕРИАЛОВ ИНТЕРАКТИВНОЙ РАБОЧЕЙ ТЕТРАДИ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E01D07-CB7A-8160-C710-7C21C26CEC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569"/>
          <a:stretch/>
        </p:blipFill>
        <p:spPr>
          <a:xfrm>
            <a:off x="323968" y="1373734"/>
            <a:ext cx="11240877" cy="470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ПРИКРЕПЛЕНИЕ МАТЕРИАЛОВ ИНТЕРАКТИВНОЙ РАБОЧЕЙ ТЕТРАДИ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167623-8911-819A-A0D7-079080CB7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51" y="1380866"/>
            <a:ext cx="10716850" cy="45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2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МАТЕРИАЛОВ ИНТЕРАКТИВНОЙ РАБОЧЕЙ ТЕТРАДИ В КАЧЕСТВЕ ЦДЗ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CDE04C-29F9-0A17-59B5-F223FF450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00" y="1371349"/>
            <a:ext cx="11456223" cy="4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E418B-628F-4FE0-9034-83803E9B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217"/>
            <a:ext cx="10515600" cy="997527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1D3152"/>
                </a:solidFill>
                <a:cs typeface="Calibri"/>
                <a:sym typeface="Helvetica Neue"/>
              </a:rPr>
              <a:t>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45187" y="198168"/>
            <a:ext cx="10515600" cy="594137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Активный учитель</a:t>
            </a:r>
          </a:p>
        </p:txBody>
      </p:sp>
      <p:pic>
        <p:nvPicPr>
          <p:cNvPr id="1026" name="Picture 2" descr="C:\Users\User\Desktop\photo_2025-03-09_12-42-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390" y="1238758"/>
            <a:ext cx="2744285" cy="4902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User\Desktop\photo_2025-03-09_12-43-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66749" y="1238758"/>
            <a:ext cx="2397959" cy="4902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User\Desktop\photo_2025-03-09_12-42-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4675" y="1238758"/>
            <a:ext cx="2164403" cy="4902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User\Desktop\photo_2025-03-09_12-42-4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25923" y="1238758"/>
            <a:ext cx="2230336" cy="490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User\Desktop\photo_2025-03-09_12-43-1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05248" y="1122217"/>
            <a:ext cx="2172511" cy="5019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896566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МАТЕРИАЛОВ ИНТЕРАКТИВНОЙ РАБОЧЕЙ ТЕТРАДИ В КАЧЕСТВЕ ЦДЗ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A884FB-5786-805E-30B7-BA31410C0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47" y="1452318"/>
            <a:ext cx="10746095" cy="430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МАТЕРИАЛОВ ИНТЕРАКТИВНОЙ РАБОЧЕЙ ТЕТРАДИ В КАЧЕСТВЕ ЦДЗ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5AFFEF-3692-3D1B-56B6-3AA8980DB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60" y="1760413"/>
            <a:ext cx="11566340" cy="333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МАТЕРИАЛОВ ИНТЕРАКТИВНОЙ РАБОЧЕЙ ТЕТРАДИ В КАЧЕСТВЕ ЦДЗ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46277D-550F-F815-35C7-940033554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921" y="1461839"/>
            <a:ext cx="10308157" cy="426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МАТЕРИАЛОВ ИНТЕРАКТИВНОЙ РАБОЧЕЙ ТЕТРАДИ В КАЧЕСТВЕ ЦДЗ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CD8C07-4854-24F1-BEA2-3D9DDC8F0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86" y="1723817"/>
            <a:ext cx="10692828" cy="36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8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МАТЕРИАЛОВ ИНТЕРАКТИВНОЙ РАБОЧЕЙ ТЕТРАДИ В КАЧЕСТВЕ ЦДЗ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BD53D9-95C8-4D90-DD57-661C70B4D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32" y="1399909"/>
            <a:ext cx="10696049" cy="461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5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МАТЕРИАЛОВ ИНТЕРАКТИВНОЙ РАБОЧЕЙ ТЕТРАДИ В КАЧЕСТВЕ ЦДЗ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97AD77-8F74-D928-F9FF-5CA53CC01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76" y="1376085"/>
            <a:ext cx="10611474" cy="471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0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МАТЕРИАЛОВ ИНТЕРАКТИВНОЙ РАБОЧЕЙ ТЕТРАДИ НА УРОКЕ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1ADD3D-B52B-3787-91D5-80C92E533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250" y="1280394"/>
            <a:ext cx="9577500" cy="5093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1C2D14-9D65-898F-7AC4-F3A0B07447D5}"/>
              </a:ext>
            </a:extLst>
          </p:cNvPr>
          <p:cNvSpPr/>
          <p:nvPr/>
        </p:nvSpPr>
        <p:spPr>
          <a:xfrm>
            <a:off x="5071622" y="2555798"/>
            <a:ext cx="555455" cy="11020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D3D7171C-8196-3777-04A2-F3CAEF1815E8}"/>
              </a:ext>
            </a:extLst>
          </p:cNvPr>
          <p:cNvSpPr/>
          <p:nvPr/>
        </p:nvSpPr>
        <p:spPr>
          <a:xfrm rot="8946962">
            <a:off x="5453410" y="2395263"/>
            <a:ext cx="1771177" cy="22478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0C4890C-71EE-056B-AEDF-04620818AF1D}"/>
              </a:ext>
            </a:extLst>
          </p:cNvPr>
          <p:cNvSpPr/>
          <p:nvPr/>
        </p:nvSpPr>
        <p:spPr>
          <a:xfrm>
            <a:off x="1793247" y="1732086"/>
            <a:ext cx="1539038" cy="307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E4A5233-FDB5-83C1-A55D-3817E8A41D68}"/>
              </a:ext>
            </a:extLst>
          </p:cNvPr>
          <p:cNvSpPr/>
          <p:nvPr/>
        </p:nvSpPr>
        <p:spPr>
          <a:xfrm>
            <a:off x="1655883" y="3657856"/>
            <a:ext cx="1676401" cy="2593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886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МАТЕРИАЛОВ ИНТЕРАКТИВНОЙ РАБОЧЕЙ ТЕТРАДИ НА УРОКЕ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E5D2D5-7BEB-298D-A20A-89ED24445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" t="2276" r="1414" b="2432"/>
          <a:stretch/>
        </p:blipFill>
        <p:spPr>
          <a:xfrm>
            <a:off x="1593693" y="1312834"/>
            <a:ext cx="8640553" cy="469004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1C2D14-9D65-898F-7AC4-F3A0B07447D5}"/>
              </a:ext>
            </a:extLst>
          </p:cNvPr>
          <p:cNvSpPr/>
          <p:nvPr/>
        </p:nvSpPr>
        <p:spPr>
          <a:xfrm>
            <a:off x="3911037" y="5398476"/>
            <a:ext cx="2753532" cy="4926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D3D7171C-8196-3777-04A2-F3CAEF1815E8}"/>
              </a:ext>
            </a:extLst>
          </p:cNvPr>
          <p:cNvSpPr/>
          <p:nvPr/>
        </p:nvSpPr>
        <p:spPr>
          <a:xfrm rot="8946962">
            <a:off x="5210411" y="4732542"/>
            <a:ext cx="1771177" cy="22478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8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МАТЕРИАЛОВ ИНТЕРАКТИВНОЙ РАБОЧЕЙ ТЕТРАДИ НА УРОКЕ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FEF008-F9ED-102F-817B-048C7642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847" y="1343024"/>
            <a:ext cx="9235177" cy="485574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C6A8EF7-C788-1471-0B8B-A59BD6349DDA}"/>
              </a:ext>
            </a:extLst>
          </p:cNvPr>
          <p:cNvSpPr/>
          <p:nvPr/>
        </p:nvSpPr>
        <p:spPr>
          <a:xfrm>
            <a:off x="1215462" y="1814563"/>
            <a:ext cx="1461063" cy="4142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2D3F4B6F-A611-AF8B-9FB0-014CE89D6DE8}"/>
              </a:ext>
            </a:extLst>
          </p:cNvPr>
          <p:cNvSpPr/>
          <p:nvPr/>
        </p:nvSpPr>
        <p:spPr>
          <a:xfrm rot="19228838">
            <a:off x="431068" y="2666375"/>
            <a:ext cx="1771177" cy="22478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81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МАТЕРИАЛОВ ИНТЕРАКТИВНОЙ РАБОЧЕЙ ТЕТРАДИ НА УРОКЕ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09697B-105A-F9B5-B0A0-5D69C6ADB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884" y="1275364"/>
            <a:ext cx="8466144" cy="489345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9F1E4C9-8014-3A50-BBE4-1D96F6E4F58C}"/>
              </a:ext>
            </a:extLst>
          </p:cNvPr>
          <p:cNvSpPr/>
          <p:nvPr/>
        </p:nvSpPr>
        <p:spPr>
          <a:xfrm>
            <a:off x="3549087" y="2519413"/>
            <a:ext cx="1461063" cy="4142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7DB73CDB-64F1-6B31-CE23-7E032C4ABDCA}"/>
              </a:ext>
            </a:extLst>
          </p:cNvPr>
          <p:cNvSpPr/>
          <p:nvPr/>
        </p:nvSpPr>
        <p:spPr>
          <a:xfrm rot="19228838">
            <a:off x="2764693" y="3371225"/>
            <a:ext cx="1771177" cy="22478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1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E418B-628F-4FE0-9034-83803E9B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669"/>
            <a:ext cx="10515600" cy="1092735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 Новые сервисы для дистанционного </a:t>
            </a:r>
            <a:b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</a:br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обучения на «УЧИ.РУ»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14081" y="1520825"/>
            <a:ext cx="11129683" cy="4351338"/>
          </a:xfrm>
        </p:spPr>
        <p:txBody>
          <a:bodyPr>
            <a:normAutofit/>
          </a:bodyPr>
          <a:lstStyle/>
          <a:p>
            <a:pPr marL="538163" indent="-538163"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«Онлайн-уроки» </a:t>
            </a:r>
            <a:r>
              <a:rPr lang="ru-RU" dirty="0"/>
              <a:t>– готовые уроки, на которых учителя разбирают сложные темы;</a:t>
            </a:r>
          </a:p>
          <a:p>
            <a:pPr marL="538163" indent="-538163"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«Виртуальный класс» </a:t>
            </a:r>
            <a:r>
              <a:rPr lang="ru-RU" dirty="0"/>
              <a:t>– сервис, в котором педагог может провести урок </a:t>
            </a:r>
            <a:r>
              <a:rPr lang="ru-RU" dirty="0" err="1"/>
              <a:t>онлайн</a:t>
            </a:r>
            <a:r>
              <a:rPr lang="ru-RU" dirty="0"/>
              <a:t>;</a:t>
            </a:r>
          </a:p>
          <a:p>
            <a:pPr marL="538163" indent="-538163"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«Задания от учителя» </a:t>
            </a:r>
            <a:r>
              <a:rPr lang="ru-RU" dirty="0"/>
              <a:t>– ученики закрепляют знания, решая карточки</a:t>
            </a:r>
          </a:p>
          <a:p>
            <a:pPr marL="538163" indent="-538163"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«Проверка знаний» </a:t>
            </a:r>
            <a:r>
              <a:rPr lang="ru-RU" dirty="0"/>
              <a:t>– сервер, который позволяет создавать проверочные работы</a:t>
            </a:r>
          </a:p>
          <a:p>
            <a:pPr marL="538163" indent="-538163">
              <a:buFont typeface="Wingdings" panose="05000000000000000000" pitchFamily="2" charset="2"/>
              <a:buChar char="Ø"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Курсы повышения квалификации для педагогов </a:t>
            </a:r>
            <a:r>
              <a:rPr lang="ru-RU" dirty="0"/>
              <a:t>(бесплатные)</a:t>
            </a:r>
          </a:p>
        </p:txBody>
      </p:sp>
    </p:spTree>
    <p:extLst>
      <p:ext uri="{BB962C8B-B14F-4D97-AF65-F5344CB8AC3E}">
        <p14:creationId xmlns:p14="http://schemas.microsoft.com/office/powerpoint/2010/main" val="396077563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МАТЕРИАЛОВ ИНТЕРАКТИВНОЙ РАБОЧЕЙ ТЕТРАДИ НА УРОКЕ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C58768-ACF8-76DF-34E3-E776A5AB0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847" y="1262332"/>
            <a:ext cx="8880231" cy="500192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D8F7F73E-C1F8-6082-FC2C-A0EDCFAEB6A0}"/>
              </a:ext>
            </a:extLst>
          </p:cNvPr>
          <p:cNvSpPr/>
          <p:nvPr/>
        </p:nvSpPr>
        <p:spPr>
          <a:xfrm rot="19969542">
            <a:off x="2034932" y="4232872"/>
            <a:ext cx="1771177" cy="22478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EE9A94A-974F-80B4-80E5-34296D035573}"/>
              </a:ext>
            </a:extLst>
          </p:cNvPr>
          <p:cNvSpPr/>
          <p:nvPr/>
        </p:nvSpPr>
        <p:spPr>
          <a:xfrm>
            <a:off x="9284677" y="5890846"/>
            <a:ext cx="1013401" cy="3734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2A393097-05CC-17ED-9F7E-A23FC052BAE7}"/>
              </a:ext>
            </a:extLst>
          </p:cNvPr>
          <p:cNvSpPr/>
          <p:nvPr/>
        </p:nvSpPr>
        <p:spPr>
          <a:xfrm rot="8946962">
            <a:off x="9619577" y="5346657"/>
            <a:ext cx="1651856" cy="26193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135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МАТЕРИАЛОВ ИНТЕРАКТИВНОЙ РАБОЧЕЙ ТЕТРАДИ НА УРОКЕ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DD4455-8644-BFED-FBF2-A30D39AED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884" y="1272660"/>
            <a:ext cx="8743336" cy="510199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6E2115-A052-DA1D-8861-10C14E5BCA9E}"/>
              </a:ext>
            </a:extLst>
          </p:cNvPr>
          <p:cNvSpPr/>
          <p:nvPr/>
        </p:nvSpPr>
        <p:spPr>
          <a:xfrm>
            <a:off x="9231923" y="6013969"/>
            <a:ext cx="1167297" cy="3734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DBFE42D5-D520-994B-7CE8-AD5513E1E5C1}"/>
              </a:ext>
            </a:extLst>
          </p:cNvPr>
          <p:cNvSpPr/>
          <p:nvPr/>
        </p:nvSpPr>
        <p:spPr>
          <a:xfrm rot="8946962">
            <a:off x="9746022" y="5346657"/>
            <a:ext cx="1651856" cy="26193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B6293B-04A4-C7A2-8210-83AB09391280}"/>
              </a:ext>
            </a:extLst>
          </p:cNvPr>
          <p:cNvSpPr/>
          <p:nvPr/>
        </p:nvSpPr>
        <p:spPr>
          <a:xfrm>
            <a:off x="3640015" y="2224483"/>
            <a:ext cx="1600200" cy="18639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889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МАТЕРИАЛОВ ИНТЕРАКТИВНОЙ РАБОЧЕЙ ТЕТРАДИ НА УРОКЕ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23C67E-694A-1002-6EB9-0551EBB21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847" y="1347236"/>
            <a:ext cx="9201150" cy="495284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88C433-B7A6-5D76-F1A1-30F2D6DFCBAA}"/>
              </a:ext>
            </a:extLst>
          </p:cNvPr>
          <p:cNvSpPr/>
          <p:nvPr/>
        </p:nvSpPr>
        <p:spPr>
          <a:xfrm>
            <a:off x="3851030" y="2989414"/>
            <a:ext cx="3006970" cy="16705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0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МАТЕРИАЛОВ ИНТЕРАКТИВНОЙ РАБОЧЕЙ ТЕТРАДИ НА УРОКЕ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882ABE-EA5E-A3D6-8437-753404202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847" y="1288272"/>
            <a:ext cx="9467850" cy="507076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08D9788-178F-5F56-F2F7-D1590491569F}"/>
              </a:ext>
            </a:extLst>
          </p:cNvPr>
          <p:cNvSpPr/>
          <p:nvPr/>
        </p:nvSpPr>
        <p:spPr>
          <a:xfrm>
            <a:off x="5241768" y="3429000"/>
            <a:ext cx="1414009" cy="11078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0D64B97B-3359-4747-7F47-0376AD51CD11}"/>
              </a:ext>
            </a:extLst>
          </p:cNvPr>
          <p:cNvSpPr/>
          <p:nvPr/>
        </p:nvSpPr>
        <p:spPr>
          <a:xfrm rot="8946962">
            <a:off x="6431323" y="2619999"/>
            <a:ext cx="1651856" cy="26193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337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873942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ИСПОЛЬЗОВАНИЕ МАТЕРИАЛОВ ИНТЕРАКТИВНОЙ РАБОЧЕЙ ТЕТРАДИ НА УРОКЕ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E3EEC6-5EFB-A6A9-01D5-F7DFC9B35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45" y="1425236"/>
            <a:ext cx="5317830" cy="491756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6D78B65-46C3-D5DE-A873-F233BDD3845F}"/>
              </a:ext>
            </a:extLst>
          </p:cNvPr>
          <p:cNvSpPr/>
          <p:nvPr/>
        </p:nvSpPr>
        <p:spPr>
          <a:xfrm>
            <a:off x="1505037" y="5909450"/>
            <a:ext cx="1123863" cy="4333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C2B8C80C-F1DB-E70C-25E8-66595942224E}"/>
              </a:ext>
            </a:extLst>
          </p:cNvPr>
          <p:cNvSpPr/>
          <p:nvPr/>
        </p:nvSpPr>
        <p:spPr>
          <a:xfrm rot="8946962">
            <a:off x="2258732" y="5242136"/>
            <a:ext cx="1651856" cy="26193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63785F-5ABF-28E8-CC99-834E3513F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333166"/>
            <a:ext cx="3431279" cy="2263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E896D13-7AB4-E8E2-FE80-012180429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7424" y="4053151"/>
            <a:ext cx="4268831" cy="2072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50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ADE9C-0ACD-4583-B448-11AC3709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542" y="2570677"/>
            <a:ext cx="10515600" cy="989658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</a:rPr>
              <a:t>Разработка цифрового контента для платформы «Моя школа»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C6A64-6E93-4248-914B-301C83C90AE1}"/>
              </a:ext>
            </a:extLst>
          </p:cNvPr>
          <p:cNvSpPr txBox="1"/>
          <p:nvPr/>
        </p:nvSpPr>
        <p:spPr>
          <a:xfrm>
            <a:off x="4987505" y="4722484"/>
            <a:ext cx="6416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Клочкова Юлия Николаевна, 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информатики высшей квалификационной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88768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714500" y="221322"/>
            <a:ext cx="10152576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КЛЮЧЕВЫЕ ПОКАЗАТЕЛИ R3 – ЦИФРОВОЕ ОБРАЗОВАНИЕ</a:t>
            </a:r>
            <a:endParaRPr sz="2800" b="1" baseline="30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D70AD-C142-A184-5848-60BD13B0A4D5}"/>
              </a:ext>
            </a:extLst>
          </p:cNvPr>
          <p:cNvSpPr txBox="1"/>
          <p:nvPr/>
        </p:nvSpPr>
        <p:spPr>
          <a:xfrm>
            <a:off x="756138" y="949083"/>
            <a:ext cx="1091125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Разработка цифрового контента для платформы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«Моя школа»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Sрцок = (Ц + Т) *100%/ У</a:t>
            </a:r>
          </a:p>
          <a:p>
            <a:pPr algn="ctr"/>
            <a:endParaRPr lang="ru-RU" sz="2400" b="1" dirty="0"/>
          </a:p>
          <a:p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количество разработанных и опубликованных на платформе «Моя школа» цифровых домашних заданий учителями образовательной организации;</a:t>
            </a:r>
          </a:p>
          <a:p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количество разработанных и опубликованных на платформе «Моя школа» сценариев уроков или тем уроков учителями образовательной организации; </a:t>
            </a:r>
          </a:p>
          <a:p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количество учителей в образовательной организации.</a:t>
            </a:r>
          </a:p>
          <a:p>
            <a:pPr algn="ctr"/>
            <a:endParaRPr 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 0 – 10% – 0 баллов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 10 – 20% – 40 баллов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 20 – 30% – 70 баллов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 30 – 100% – 100 баллов</a:t>
            </a:r>
          </a:p>
          <a:p>
            <a:pPr marL="0" marR="0" lvl="0" indent="0" algn="ctr">
              <a:lnSpc>
                <a:spcPct val="100000"/>
              </a:lnSpc>
              <a:buNone/>
            </a:pPr>
            <a:endParaRPr lang="ru-RU" sz="1600" b="1" i="0" u="none" strike="noStrike" cap="none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РАЗРАБОТКА ЦИФРОВОГО КОНТЕНТА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34CA62-1906-8144-F1BA-84424AFE4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524" y="1063384"/>
            <a:ext cx="10482952" cy="516370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6D1F432-5DFC-F281-CC95-472820994185}"/>
              </a:ext>
            </a:extLst>
          </p:cNvPr>
          <p:cNvSpPr/>
          <p:nvPr/>
        </p:nvSpPr>
        <p:spPr>
          <a:xfrm>
            <a:off x="5696037" y="1072059"/>
            <a:ext cx="1295313" cy="4333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63AD4FB2-EC61-76E2-F49C-D6D549055ABD}"/>
              </a:ext>
            </a:extLst>
          </p:cNvPr>
          <p:cNvSpPr/>
          <p:nvPr/>
        </p:nvSpPr>
        <p:spPr>
          <a:xfrm rot="19353765">
            <a:off x="4782350" y="1831761"/>
            <a:ext cx="1651856" cy="26193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C1D164F-EF98-BE04-ED7D-84A493AD45BE}"/>
              </a:ext>
            </a:extLst>
          </p:cNvPr>
          <p:cNvSpPr/>
          <p:nvPr/>
        </p:nvSpPr>
        <p:spPr>
          <a:xfrm>
            <a:off x="10093569" y="1063384"/>
            <a:ext cx="870439" cy="4333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97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РАЗРАБОТКА ЦИФРОВОГО КОНТЕНТА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815B01-244B-0C61-2EEB-9E8535D4B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89" y="1063384"/>
            <a:ext cx="11170022" cy="521038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F0F7A00-A0E6-7057-F0D8-FC71B0FFF1B9}"/>
              </a:ext>
            </a:extLst>
          </p:cNvPr>
          <p:cNvSpPr/>
          <p:nvPr/>
        </p:nvSpPr>
        <p:spPr>
          <a:xfrm>
            <a:off x="9888458" y="1383252"/>
            <a:ext cx="1792553" cy="5407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D4C78680-397B-DFAF-842B-1CA76CDA62B7}"/>
              </a:ext>
            </a:extLst>
          </p:cNvPr>
          <p:cNvSpPr/>
          <p:nvPr/>
        </p:nvSpPr>
        <p:spPr>
          <a:xfrm rot="19353765">
            <a:off x="8469946" y="2103247"/>
            <a:ext cx="1651856" cy="26193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87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РАЗРАБОТКА ЦИФРОВОГО КОНТЕНТА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98A603-B72F-E2AD-4CF0-A5290229D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75" y="1211140"/>
            <a:ext cx="10467975" cy="483137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AC2871-2B59-6847-4286-F44E528E77AF}"/>
              </a:ext>
            </a:extLst>
          </p:cNvPr>
          <p:cNvSpPr/>
          <p:nvPr/>
        </p:nvSpPr>
        <p:spPr>
          <a:xfrm>
            <a:off x="9639838" y="2943225"/>
            <a:ext cx="1132937" cy="3143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D055B0AB-6779-D8E0-8E22-64F785D793FD}"/>
              </a:ext>
            </a:extLst>
          </p:cNvPr>
          <p:cNvSpPr/>
          <p:nvPr/>
        </p:nvSpPr>
        <p:spPr>
          <a:xfrm rot="14185645">
            <a:off x="9547682" y="3887159"/>
            <a:ext cx="1651856" cy="26193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20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23A6C-D05D-3B9A-77B5-BA84B2C7D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14AB0C-9CE0-CB92-A1F4-349E261B7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09" y="1287334"/>
            <a:ext cx="11160981" cy="2593955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Использование ЦОР в реализации проекта 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«Школа полного дня»:  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сетевые исследовательские программы «Всероссийский атлас почвенных микроорганизмов», «Биоинженерные технологии»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80C57-4C2B-D69D-9165-18A771C18776}"/>
              </a:ext>
            </a:extLst>
          </p:cNvPr>
          <p:cNvSpPr txBox="1"/>
          <p:nvPr/>
        </p:nvSpPr>
        <p:spPr>
          <a:xfrm>
            <a:off x="4987505" y="4722484"/>
            <a:ext cx="641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Микова Елена Александровна, 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биологии</a:t>
            </a:r>
          </a:p>
        </p:txBody>
      </p:sp>
    </p:spTree>
    <p:extLst>
      <p:ext uri="{BB962C8B-B14F-4D97-AF65-F5344CB8AC3E}">
        <p14:creationId xmlns:p14="http://schemas.microsoft.com/office/powerpoint/2010/main" val="195179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РАЗРАБОТКА ЦИФРОВОГО КОНТЕНТА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13F648-2A63-D158-7320-9894E436C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132" y="889897"/>
            <a:ext cx="4899543" cy="555735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89066176-79A2-2A1C-A40D-558B77D30DDF}"/>
              </a:ext>
            </a:extLst>
          </p:cNvPr>
          <p:cNvSpPr/>
          <p:nvPr/>
        </p:nvSpPr>
        <p:spPr>
          <a:xfrm>
            <a:off x="2093930" y="2190243"/>
            <a:ext cx="1651856" cy="19247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08B46721-0880-F615-06DC-64E6AD08CF42}"/>
              </a:ext>
            </a:extLst>
          </p:cNvPr>
          <p:cNvSpPr/>
          <p:nvPr/>
        </p:nvSpPr>
        <p:spPr>
          <a:xfrm>
            <a:off x="2093930" y="3034305"/>
            <a:ext cx="1651856" cy="19247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7F44CE88-7111-6E2C-F4D3-FE11D34BE6DE}"/>
              </a:ext>
            </a:extLst>
          </p:cNvPr>
          <p:cNvSpPr/>
          <p:nvPr/>
        </p:nvSpPr>
        <p:spPr>
          <a:xfrm>
            <a:off x="2093930" y="3572338"/>
            <a:ext cx="1651856" cy="19247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20FD6FFB-009C-9C67-C739-F36B35627A62}"/>
              </a:ext>
            </a:extLst>
          </p:cNvPr>
          <p:cNvSpPr/>
          <p:nvPr/>
        </p:nvSpPr>
        <p:spPr>
          <a:xfrm>
            <a:off x="2059573" y="4471761"/>
            <a:ext cx="1651856" cy="19247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2D589AD7-2059-8509-7CA2-3EDB176913E8}"/>
              </a:ext>
            </a:extLst>
          </p:cNvPr>
          <p:cNvSpPr/>
          <p:nvPr/>
        </p:nvSpPr>
        <p:spPr>
          <a:xfrm>
            <a:off x="2059573" y="5588270"/>
            <a:ext cx="1651856" cy="19247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A56B3B1-9454-7BB2-CAA7-72BF2F559485}"/>
              </a:ext>
            </a:extLst>
          </p:cNvPr>
          <p:cNvSpPr/>
          <p:nvPr/>
        </p:nvSpPr>
        <p:spPr>
          <a:xfrm>
            <a:off x="6246007" y="6044102"/>
            <a:ext cx="1605524" cy="4031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512519D6-FC8F-1B45-020F-AD860C538D25}"/>
              </a:ext>
            </a:extLst>
          </p:cNvPr>
          <p:cNvSpPr/>
          <p:nvPr/>
        </p:nvSpPr>
        <p:spPr>
          <a:xfrm rot="7652557">
            <a:off x="6984143" y="5178454"/>
            <a:ext cx="1651856" cy="261932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181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РАЗРАБОТКА ЦИФРОВОГО КОНТЕНТА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188486E-5958-98EB-E970-168DB52E7FCC}"/>
              </a:ext>
            </a:extLst>
          </p:cNvPr>
          <p:cNvGrpSpPr/>
          <p:nvPr/>
        </p:nvGrpSpPr>
        <p:grpSpPr>
          <a:xfrm>
            <a:off x="536300" y="3244364"/>
            <a:ext cx="11119398" cy="2874349"/>
            <a:chOff x="600075" y="1459526"/>
            <a:chExt cx="11119398" cy="287434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27ED295-45DA-D9E2-C578-F68A00534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0075" y="1459526"/>
              <a:ext cx="11119398" cy="2874349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9FF0B858-2994-4F69-33E4-7F8841F0365F}"/>
                </a:ext>
              </a:extLst>
            </p:cNvPr>
            <p:cNvSpPr/>
            <p:nvPr/>
          </p:nvSpPr>
          <p:spPr>
            <a:xfrm>
              <a:off x="9587084" y="1757487"/>
              <a:ext cx="2132389" cy="40314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Стрелка: вправо 6">
              <a:extLst>
                <a:ext uri="{FF2B5EF4-FFF2-40B4-BE49-F238E27FC236}">
                  <a16:creationId xmlns:a16="http://schemas.microsoft.com/office/drawing/2014/main" id="{3E6394BF-93C4-9B0F-16BB-55068E944A98}"/>
                </a:ext>
              </a:extLst>
            </p:cNvPr>
            <p:cNvSpPr/>
            <p:nvPr/>
          </p:nvSpPr>
          <p:spPr>
            <a:xfrm rot="19918224">
              <a:off x="8153947" y="2195951"/>
              <a:ext cx="1651856" cy="261932"/>
            </a:xfrm>
            <a:prstGeom prst="rightArrow">
              <a:avLst>
                <a:gd name="adj1" fmla="val 50000"/>
                <a:gd name="adj2" fmla="val 133518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AEEC11FA-55D3-55CC-A3FE-86E7976D8579}"/>
                </a:ext>
              </a:extLst>
            </p:cNvPr>
            <p:cNvSpPr/>
            <p:nvPr/>
          </p:nvSpPr>
          <p:spPr>
            <a:xfrm>
              <a:off x="3265414" y="2896700"/>
              <a:ext cx="2132389" cy="40314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52AB22-CFF2-D5CD-A616-084CF3FF7E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861" y="1116879"/>
            <a:ext cx="6972300" cy="1703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17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РАЗРАБОТКА ЦИФРОВОГО КОНТЕНТА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0727DAD-6DC9-38BD-5986-B18D02FDFCF2}"/>
              </a:ext>
            </a:extLst>
          </p:cNvPr>
          <p:cNvGrpSpPr/>
          <p:nvPr/>
        </p:nvGrpSpPr>
        <p:grpSpPr>
          <a:xfrm>
            <a:off x="370939" y="2023075"/>
            <a:ext cx="7885040" cy="4061202"/>
            <a:chOff x="335768" y="1477952"/>
            <a:chExt cx="8777849" cy="440561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E1CC1B2-BE27-B355-CC15-B1B1A33D1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768" y="1477952"/>
              <a:ext cx="8777849" cy="4405612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C4B50E3-8FE9-8888-710F-C1A9A22361A0}"/>
                </a:ext>
              </a:extLst>
            </p:cNvPr>
            <p:cNvSpPr/>
            <p:nvPr/>
          </p:nvSpPr>
          <p:spPr>
            <a:xfrm>
              <a:off x="2574719" y="3360843"/>
              <a:ext cx="1777474" cy="615462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49111526-804F-8B37-B7CE-8322B87E8FAB}"/>
                </a:ext>
              </a:extLst>
            </p:cNvPr>
            <p:cNvSpPr/>
            <p:nvPr/>
          </p:nvSpPr>
          <p:spPr>
            <a:xfrm>
              <a:off x="2574719" y="4106008"/>
              <a:ext cx="1777474" cy="82392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E298F2CC-8D48-C462-7822-2381111DD16E}"/>
                </a:ext>
              </a:extLst>
            </p:cNvPr>
            <p:cNvSpPr/>
            <p:nvPr/>
          </p:nvSpPr>
          <p:spPr>
            <a:xfrm>
              <a:off x="7577542" y="2874536"/>
              <a:ext cx="1293896" cy="41378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Стрелка: вправо 8">
              <a:extLst>
                <a:ext uri="{FF2B5EF4-FFF2-40B4-BE49-F238E27FC236}">
                  <a16:creationId xmlns:a16="http://schemas.microsoft.com/office/drawing/2014/main" id="{EE05FCED-FD6D-D474-E71A-32CEBCF3BB27}"/>
                </a:ext>
              </a:extLst>
            </p:cNvPr>
            <p:cNvSpPr/>
            <p:nvPr/>
          </p:nvSpPr>
          <p:spPr>
            <a:xfrm rot="19918224">
              <a:off x="6196908" y="3528817"/>
              <a:ext cx="1651856" cy="261932"/>
            </a:xfrm>
            <a:prstGeom prst="rightArrow">
              <a:avLst>
                <a:gd name="adj1" fmla="val 50000"/>
                <a:gd name="adj2" fmla="val 133518"/>
              </a:avLst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43939E-0767-2763-32EF-31C24B546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915" y="955592"/>
            <a:ext cx="4894467" cy="2057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0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РАЗРАБОТКА ЦИФРОВОГО КОНТЕНТА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E25F02-CF10-3B6B-AE25-5255D050F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884" y="1063384"/>
            <a:ext cx="8880231" cy="386737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5BE0041-EDB4-D5FB-6164-E4E331AB2996}"/>
              </a:ext>
            </a:extLst>
          </p:cNvPr>
          <p:cNvSpPr/>
          <p:nvPr/>
        </p:nvSpPr>
        <p:spPr>
          <a:xfrm>
            <a:off x="5170432" y="4443946"/>
            <a:ext cx="1924960" cy="3814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7105CB84-5E40-57F6-3130-2401B70343E2}"/>
              </a:ext>
            </a:extLst>
          </p:cNvPr>
          <p:cNvSpPr/>
          <p:nvPr/>
        </p:nvSpPr>
        <p:spPr>
          <a:xfrm rot="19918224">
            <a:off x="3930224" y="5047078"/>
            <a:ext cx="1483843" cy="241455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C39638A-0064-CA0F-597A-633A9E9134AE}"/>
              </a:ext>
            </a:extLst>
          </p:cNvPr>
          <p:cNvSpPr/>
          <p:nvPr/>
        </p:nvSpPr>
        <p:spPr>
          <a:xfrm>
            <a:off x="1311917" y="5630055"/>
            <a:ext cx="95681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ДОБАВЛЯЕМ НУЖНОЕ КОЛИЧЕСТВО ЗАДАНИЙ</a:t>
            </a:r>
          </a:p>
        </p:txBody>
      </p:sp>
    </p:spTree>
    <p:extLst>
      <p:ext uri="{BB962C8B-B14F-4D97-AF65-F5344CB8AC3E}">
        <p14:creationId xmlns:p14="http://schemas.microsoft.com/office/powerpoint/2010/main" val="276070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РАЗРАБОТКА ЦИФРОВОГО КОНТЕНТА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20D7D3-2261-9A2E-22C6-1C1A59232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90" y="1242145"/>
            <a:ext cx="9532709" cy="503279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69E908-41FE-4585-24F3-AE9ABA525455}"/>
              </a:ext>
            </a:extLst>
          </p:cNvPr>
          <p:cNvSpPr/>
          <p:nvPr/>
        </p:nvSpPr>
        <p:spPr>
          <a:xfrm>
            <a:off x="2453609" y="1552310"/>
            <a:ext cx="359930" cy="3814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E9069B0D-C30C-2DA9-BFEF-D980B61211D0}"/>
              </a:ext>
            </a:extLst>
          </p:cNvPr>
          <p:cNvSpPr/>
          <p:nvPr/>
        </p:nvSpPr>
        <p:spPr>
          <a:xfrm rot="19918224">
            <a:off x="912523" y="2191576"/>
            <a:ext cx="1666836" cy="241455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4435E6-5EF9-E6B4-078C-7442F7F62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792" y="931980"/>
            <a:ext cx="8503173" cy="4239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FAD42F4-C8E3-2207-151C-78E85125249E}"/>
              </a:ext>
            </a:extLst>
          </p:cNvPr>
          <p:cNvSpPr/>
          <p:nvPr/>
        </p:nvSpPr>
        <p:spPr>
          <a:xfrm>
            <a:off x="3614193" y="2810517"/>
            <a:ext cx="3788929" cy="3814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D84C43E-CB31-3EA6-D845-7800D0ECDA48}"/>
              </a:ext>
            </a:extLst>
          </p:cNvPr>
          <p:cNvSpPr/>
          <p:nvPr/>
        </p:nvSpPr>
        <p:spPr>
          <a:xfrm>
            <a:off x="3614192" y="4223039"/>
            <a:ext cx="3788929" cy="3814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39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РАЗРАБОТКА ЦИФРОВОГО КОНТЕНТА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D72833-DB2E-16DA-B294-38BB0929F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40" y="937865"/>
            <a:ext cx="9993120" cy="498227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69E8089-1D7E-8117-2268-12D83399E840}"/>
              </a:ext>
            </a:extLst>
          </p:cNvPr>
          <p:cNvSpPr/>
          <p:nvPr/>
        </p:nvSpPr>
        <p:spPr>
          <a:xfrm>
            <a:off x="8397209" y="1226293"/>
            <a:ext cx="2138906" cy="3814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AD50C99E-E82C-647A-9B8D-2CB77B90C6EB}"/>
              </a:ext>
            </a:extLst>
          </p:cNvPr>
          <p:cNvSpPr/>
          <p:nvPr/>
        </p:nvSpPr>
        <p:spPr>
          <a:xfrm rot="19918224">
            <a:off x="7157001" y="1829425"/>
            <a:ext cx="1483843" cy="241455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4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РАЗРАБОТКА ЦИФРОВОГО КОНТЕНТА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925218-66C6-E6C0-6FC7-E82110D85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680" y="981075"/>
            <a:ext cx="9836638" cy="513475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356429A-E680-960A-2C11-7EABA5037D8D}"/>
              </a:ext>
            </a:extLst>
          </p:cNvPr>
          <p:cNvSpPr/>
          <p:nvPr/>
        </p:nvSpPr>
        <p:spPr>
          <a:xfrm>
            <a:off x="2057955" y="1221318"/>
            <a:ext cx="825922" cy="2686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783F9961-C069-864F-193E-4C09D22033E4}"/>
              </a:ext>
            </a:extLst>
          </p:cNvPr>
          <p:cNvSpPr/>
          <p:nvPr/>
        </p:nvSpPr>
        <p:spPr>
          <a:xfrm rot="19918224">
            <a:off x="675926" y="1692338"/>
            <a:ext cx="1483843" cy="241455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26A44609-4DF5-15DE-49EE-ACAD262B0C06}"/>
              </a:ext>
            </a:extLst>
          </p:cNvPr>
          <p:cNvSpPr/>
          <p:nvPr/>
        </p:nvSpPr>
        <p:spPr>
          <a:xfrm rot="19918224">
            <a:off x="194164" y="3895050"/>
            <a:ext cx="1483843" cy="241455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7B62AEF-9D88-A9BD-50C3-EF2D2CC016E1}"/>
              </a:ext>
            </a:extLst>
          </p:cNvPr>
          <p:cNvSpPr/>
          <p:nvPr/>
        </p:nvSpPr>
        <p:spPr>
          <a:xfrm>
            <a:off x="3262501" y="3693396"/>
            <a:ext cx="1502930" cy="22677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DF7C7F6-3E6E-79FB-B588-72C68D4AFFF1}"/>
              </a:ext>
            </a:extLst>
          </p:cNvPr>
          <p:cNvSpPr/>
          <p:nvPr/>
        </p:nvSpPr>
        <p:spPr>
          <a:xfrm>
            <a:off x="1547005" y="3468574"/>
            <a:ext cx="825922" cy="2686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87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РАЗРАБОТКА ЦИФРОВОГО КОНТЕНТА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5FBE0D-3C31-288E-E9FA-B4251509F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73" y="2756323"/>
            <a:ext cx="2048161" cy="32675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AD50C99E-E82C-647A-9B8D-2CB77B90C6EB}"/>
              </a:ext>
            </a:extLst>
          </p:cNvPr>
          <p:cNvSpPr/>
          <p:nvPr/>
        </p:nvSpPr>
        <p:spPr>
          <a:xfrm rot="19918224">
            <a:off x="61608" y="4269361"/>
            <a:ext cx="1483843" cy="241455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6156E6-B800-3D2F-2B1A-DD8097E672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188" y="1063384"/>
            <a:ext cx="8477474" cy="285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420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655884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РАЗРАБОТКА ЦИФРОВОГО КОНТЕНТА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31BE3D-D9AF-D439-2756-05D0F0625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14" y="2896787"/>
            <a:ext cx="1991003" cy="32484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CEF1E9-19CD-E256-A2EA-249BF1647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602" y="855537"/>
            <a:ext cx="7317998" cy="528972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69E8089-1D7E-8117-2268-12D83399E840}"/>
              </a:ext>
            </a:extLst>
          </p:cNvPr>
          <p:cNvSpPr/>
          <p:nvPr/>
        </p:nvSpPr>
        <p:spPr>
          <a:xfrm>
            <a:off x="3830193" y="2196391"/>
            <a:ext cx="1893599" cy="4764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AD50C99E-E82C-647A-9B8D-2CB77B90C6EB}"/>
              </a:ext>
            </a:extLst>
          </p:cNvPr>
          <p:cNvSpPr/>
          <p:nvPr/>
        </p:nvSpPr>
        <p:spPr>
          <a:xfrm rot="19918224">
            <a:off x="52218" y="5569321"/>
            <a:ext cx="1483843" cy="241455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A312E0A5-FF05-6B12-E8A4-D1532EA1AC27}"/>
              </a:ext>
            </a:extLst>
          </p:cNvPr>
          <p:cNvSpPr/>
          <p:nvPr/>
        </p:nvSpPr>
        <p:spPr>
          <a:xfrm rot="19918224">
            <a:off x="3224601" y="2990799"/>
            <a:ext cx="1483843" cy="241455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15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FD537C-5F44-47D6-F676-28B2E6299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338" y="809648"/>
            <a:ext cx="8288861" cy="546411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94" name="Shape 94"/>
          <p:cNvSpPr txBox="1"/>
          <p:nvPr/>
        </p:nvSpPr>
        <p:spPr>
          <a:xfrm>
            <a:off x="1655884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РАЗРАБОТКА ЦИФРОВОГО КОНТЕНТА</a:t>
            </a:r>
            <a:endParaRPr lang="ru-RU"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A312E0A5-FF05-6B12-E8A4-D1532EA1AC27}"/>
              </a:ext>
            </a:extLst>
          </p:cNvPr>
          <p:cNvSpPr/>
          <p:nvPr/>
        </p:nvSpPr>
        <p:spPr>
          <a:xfrm rot="19918224">
            <a:off x="2925661" y="4810806"/>
            <a:ext cx="1483843" cy="241455"/>
          </a:xfrm>
          <a:prstGeom prst="rightArrow">
            <a:avLst>
              <a:gd name="adj1" fmla="val 50000"/>
              <a:gd name="adj2" fmla="val 133518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56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8887" y="0"/>
            <a:ext cx="9674225" cy="948913"/>
          </a:xfrm>
          <a:prstGeom prst="rect">
            <a:avLst/>
          </a:prstGeom>
        </p:spPr>
        <p:txBody>
          <a:bodyPr vert="horz" wrap="square" lIns="0" tIns="208216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sz="2400" b="1" kern="1200" dirty="0">
                <a:solidFill>
                  <a:srgbClr val="313439"/>
                </a:solidFill>
                <a:latin typeface="Roboto" panose="02000000000000000000" pitchFamily="2" charset="0"/>
                <a:ea typeface="+mn-ea"/>
                <a:cs typeface="+mn-cs"/>
              </a:rPr>
              <a:t>Проектная и исследовательская деятельность в школе, колледже и университете</a:t>
            </a:r>
            <a:endParaRPr sz="5400" spc="-1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8540046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204154" y="5537775"/>
            <a:ext cx="8540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4"/>
              </a:rPr>
              <a:t>https://syncwoia.com/app/catalog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9C109E-F072-582F-A744-3291709795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31" t="2616" r="7172"/>
          <a:stretch/>
        </p:blipFill>
        <p:spPr>
          <a:xfrm>
            <a:off x="10011032" y="1468500"/>
            <a:ext cx="1872208" cy="1787400"/>
          </a:xfrm>
          <a:prstGeom prst="ellipse">
            <a:avLst/>
          </a:prstGeom>
          <a:ln>
            <a:solidFill>
              <a:schemeClr val="accent3">
                <a:lumMod val="75000"/>
              </a:schemeClr>
            </a:solidFill>
          </a:ln>
          <a:effectLst/>
        </p:spPr>
      </p:pic>
      <p:pic>
        <p:nvPicPr>
          <p:cNvPr id="10" name="Picture 2" descr="Всероссийский атлас почвенных микроорганизмов - YouTube">
            <a:extLst>
              <a:ext uri="{FF2B5EF4-FFF2-40B4-BE49-F238E27FC236}">
                <a16:creationId xmlns:a16="http://schemas.microsoft.com/office/drawing/2014/main" id="{4217A9D2-E7CE-0A51-E8D2-FFC7D6A8F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8000" r="26375" b="8000"/>
          <a:stretch/>
        </p:blipFill>
        <p:spPr bwMode="auto">
          <a:xfrm>
            <a:off x="10058400" y="3957954"/>
            <a:ext cx="1872208" cy="1872208"/>
          </a:xfrm>
          <a:prstGeom prst="ellipse">
            <a:avLst/>
          </a:prstGeom>
          <a:ln>
            <a:solidFill>
              <a:schemeClr val="accent3">
                <a:lumMod val="75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B82F84-2426-1FF1-404A-07EC67F7A4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962" y="5772612"/>
            <a:ext cx="808784" cy="699876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034D3B0-0544-7E9E-695E-FB9A48D53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sz="2900" b="1" dirty="0">
                <a:solidFill>
                  <a:srgbClr val="101025"/>
                </a:solidFill>
                <a:latin typeface="Inter"/>
              </a:rPr>
              <a:t>РАЗРАБОТКА ТЕСТОВ (ЦДЗ) В БИБЛИОТЕКЕ МОЯ ШКОЛА </a:t>
            </a:r>
            <a:r>
              <a:rPr lang="ru-RU" sz="1800" b="1" i="0" u="none" strike="noStrike" baseline="0" dirty="0">
                <a:solidFill>
                  <a:srgbClr val="000000"/>
                </a:solidFill>
                <a:latin typeface="AAAAAC+HelveticaNeue-Bold"/>
              </a:rPr>
              <a:t>- </a:t>
            </a:r>
            <a:r>
              <a:rPr lang="en-US" sz="3100" b="1" i="0" u="none" strike="noStrike" baseline="0" dirty="0">
                <a:solidFill>
                  <a:srgbClr val="000000"/>
                </a:solidFill>
                <a:latin typeface="AAAAAC+HelveticaNeue-Bold"/>
                <a:hlinkClick r:id="rId2"/>
              </a:rPr>
              <a:t>https://drive.google.com/drive/folders/1GCEHXNHF4Q0-VQbCk_06lZ3pQEcHcHLh</a:t>
            </a:r>
            <a:r>
              <a:rPr lang="ru-RU" sz="3100" b="1" i="0" u="none" strike="noStrike" baseline="0" dirty="0">
                <a:solidFill>
                  <a:srgbClr val="000000"/>
                </a:solidFill>
                <a:latin typeface="AAAAAC+HelveticaNeue-Bold"/>
              </a:rPr>
              <a:t> 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b="1" i="0" dirty="0">
                <a:solidFill>
                  <a:srgbClr val="101025"/>
                </a:solidFill>
                <a:effectLst/>
                <a:latin typeface="Inter"/>
              </a:rPr>
              <a:t>Создание, выдача и проверка домашнего задания - </a:t>
            </a:r>
            <a:r>
              <a:rPr lang="en-US" b="1" i="0" dirty="0">
                <a:solidFill>
                  <a:srgbClr val="101025"/>
                </a:solidFill>
                <a:effectLst/>
                <a:latin typeface="Inter"/>
                <a:hlinkClick r:id="rId3"/>
              </a:rPr>
              <a:t>https://myschool.mos.ru/help/instructions/journal/workjournal/workingtasks/</a:t>
            </a:r>
            <a:r>
              <a:rPr lang="ru-RU" b="1" i="0" dirty="0">
                <a:solidFill>
                  <a:srgbClr val="101025"/>
                </a:solidFill>
                <a:effectLst/>
                <a:latin typeface="Inter"/>
              </a:rPr>
              <a:t> </a:t>
            </a:r>
          </a:p>
          <a:p>
            <a:endParaRPr lang="ru-RU" b="1" i="0" dirty="0">
              <a:solidFill>
                <a:srgbClr val="101025"/>
              </a:solidFill>
              <a:effectLst/>
              <a:latin typeface="Inter"/>
            </a:endParaRPr>
          </a:p>
          <a:p>
            <a:r>
              <a:rPr lang="ru-RU" dirty="0"/>
              <a:t> </a:t>
            </a:r>
            <a:r>
              <a:rPr lang="ru-RU" b="1" i="0" dirty="0">
                <a:solidFill>
                  <a:srgbClr val="212529"/>
                </a:solidFill>
                <a:effectLst/>
                <a:latin typeface="Inter"/>
              </a:rPr>
              <a:t>Работа в журнале в течение учебного года - </a:t>
            </a:r>
            <a:r>
              <a:rPr lang="en-US" b="1" i="0" dirty="0">
                <a:solidFill>
                  <a:srgbClr val="212529"/>
                </a:solidFill>
                <a:effectLst/>
                <a:latin typeface="Inter"/>
                <a:hlinkClick r:id="rId4"/>
              </a:rPr>
              <a:t>https://myschool.mos.ru/help/instructions/journal/workjournal/</a:t>
            </a:r>
            <a:r>
              <a:rPr lang="ru-RU" b="1" i="0" dirty="0">
                <a:solidFill>
                  <a:srgbClr val="212529"/>
                </a:solidFill>
                <a:effectLst/>
                <a:latin typeface="Inter"/>
              </a:rPr>
              <a:t> </a:t>
            </a:r>
          </a:p>
          <a:p>
            <a:endParaRPr lang="ru-RU" dirty="0"/>
          </a:p>
          <a:p>
            <a:r>
              <a:rPr lang="ru-RU" b="1" i="0" dirty="0">
                <a:solidFill>
                  <a:srgbClr val="101025"/>
                </a:solidFill>
                <a:effectLst/>
                <a:latin typeface="Inter"/>
              </a:rPr>
              <a:t>ЦДЗ и ИРТ - </a:t>
            </a:r>
            <a:r>
              <a:rPr lang="en-US" b="1" i="0" dirty="0">
                <a:solidFill>
                  <a:srgbClr val="101025"/>
                </a:solidFill>
                <a:effectLst/>
                <a:latin typeface="Inter"/>
                <a:hlinkClick r:id="rId5"/>
              </a:rPr>
              <a:t>https://drive.google.com/file/d/1wOJcOyoW0LFjUysooIGPmvXOoaR4wR58/view?usp=sharing</a:t>
            </a:r>
            <a:r>
              <a:rPr lang="ru-RU" b="1" i="0" dirty="0">
                <a:solidFill>
                  <a:srgbClr val="101025"/>
                </a:solidFill>
                <a:effectLst/>
                <a:latin typeface="Inter"/>
              </a:rPr>
              <a:t> </a:t>
            </a:r>
          </a:p>
          <a:p>
            <a:endParaRPr lang="ru-RU" b="1" i="0" dirty="0">
              <a:solidFill>
                <a:srgbClr val="101025"/>
              </a:solidFill>
              <a:effectLst/>
              <a:latin typeface="Inter"/>
            </a:endParaRPr>
          </a:p>
          <a:p>
            <a:r>
              <a:rPr lang="ru-RU" dirty="0"/>
              <a:t> </a:t>
            </a: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5128641-78A9-CDA4-9B44-68499FE16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242" y="0"/>
            <a:ext cx="1789758" cy="134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C2263F5-7FD0-983B-0EB0-9C2DB47D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194"/>
            <a:ext cx="10515600" cy="76142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ПОЛЕЗНЫЕ ССЫЛКИ</a:t>
            </a:r>
          </a:p>
        </p:txBody>
      </p:sp>
    </p:spTree>
    <p:extLst>
      <p:ext uri="{BB962C8B-B14F-4D97-AF65-F5344CB8AC3E}">
        <p14:creationId xmlns:p14="http://schemas.microsoft.com/office/powerpoint/2010/main" val="66555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7300" y="75812"/>
            <a:ext cx="9544050" cy="830997"/>
          </a:xfrm>
          <a:prstGeom prst="rect">
            <a:avLst/>
          </a:prstGeom>
        </p:spPr>
        <p:txBody>
          <a:bodyPr vert="horz" wrap="square" lIns="0" tIns="208216" rIns="0" bIns="0" rtlCol="0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313439"/>
                </a:solidFill>
                <a:latin typeface="Roboto" panose="02000000000000000000" pitchFamily="2" charset="0"/>
              </a:rPr>
              <a:t>Качественная и захватывающая проектная </a:t>
            </a:r>
          </a:p>
          <a:p>
            <a:pPr algn="ctr"/>
            <a:r>
              <a:rPr lang="ru-RU" sz="2400" b="1" dirty="0">
                <a:solidFill>
                  <a:srgbClr val="313439"/>
                </a:solidFill>
                <a:latin typeface="Roboto" panose="02000000000000000000" pitchFamily="2" charset="0"/>
              </a:rPr>
              <a:t>и исследовательская деятельность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3" y="1108753"/>
            <a:ext cx="10947213" cy="534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DE5D96-2634-53C1-9C8A-0B64F2AC6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01" y="5818911"/>
            <a:ext cx="808784" cy="6998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5799" y="2639961"/>
            <a:ext cx="1108341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Arial" pitchFamily="34" charset="0"/>
                <a:cs typeface="Arial" pitchFamily="34" charset="0"/>
              </a:rPr>
              <a:t>Что на выходе получат участники проекта?</a:t>
            </a:r>
          </a:p>
          <a:p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447675" indent="-447675" algn="just">
              <a:buFont typeface="Wingdings" pitchFamily="2" charset="2"/>
              <a:buChar char="Ø"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Под руководством экспертной поддержки реальных ученых наставники научатся делать научные проекты с нуля</a:t>
            </a:r>
          </a:p>
          <a:p>
            <a:pPr marL="447675" indent="-447675">
              <a:buFont typeface="Wingdings" pitchFamily="2" charset="2"/>
              <a:buChar char="Ø"/>
            </a:pP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447675" indent="-447675" algn="just">
              <a:buFont typeface="Wingdings" pitchFamily="2" charset="2"/>
              <a:buChar char="Ø"/>
            </a:pPr>
            <a:r>
              <a:rPr lang="ru-RU" sz="2800" dirty="0">
                <a:latin typeface="Arial" pitchFamily="34" charset="0"/>
                <a:cs typeface="Arial" pitchFamily="34" charset="0"/>
              </a:rPr>
              <a:t>Для экспериментальной работы наставники получат специальные научные наборы совершенно бесплатно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018" y="145026"/>
            <a:ext cx="9347964" cy="225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0358CD-6F73-29CF-1428-71B6AFC49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0428" y="5748504"/>
            <a:ext cx="808784" cy="6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01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24548" y="197631"/>
            <a:ext cx="81583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«Влияние антропогенных факторов на активность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в почве бактерий рода </a:t>
            </a:r>
            <a:r>
              <a:rPr lang="ru-RU" sz="2400" b="1" dirty="0" err="1">
                <a:solidFill>
                  <a:srgbClr val="002060"/>
                </a:solidFill>
                <a:latin typeface="Roboto" panose="02000000000000000000" pitchFamily="2" charset="0"/>
              </a:rPr>
              <a:t>Azotobacter</a:t>
            </a:r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»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3348427" cy="1988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admin\Downloads\170740797234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3" r="3559"/>
          <a:stretch/>
        </p:blipFill>
        <p:spPr bwMode="auto">
          <a:xfrm>
            <a:off x="650789" y="3657600"/>
            <a:ext cx="3348427" cy="214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admin\Downloads\170740811024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9"/>
          <a:stretch/>
        </p:blipFill>
        <p:spPr bwMode="auto">
          <a:xfrm>
            <a:off x="9067800" y="3472211"/>
            <a:ext cx="2477839" cy="2455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admin\Downloads\170740822909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2"/>
          <a:stretch/>
        </p:blipFill>
        <p:spPr bwMode="auto">
          <a:xfrm>
            <a:off x="7620000" y="1219200"/>
            <a:ext cx="3923785" cy="2092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8" descr="Hongos Azules PNG, Vectores, PSD, e Clipart Para Descarga Gratuita - Pngtree">
            <a:extLst>
              <a:ext uri="{FF2B5EF4-FFF2-40B4-BE49-F238E27FC236}">
                <a16:creationId xmlns:a16="http://schemas.microsoft.com/office/drawing/2014/main" id="{16EB7DA0-4D6E-29BB-0CDB-42EDFA7BB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1667" l="6667" r="94167">
                        <a14:foregroundMark x1="11667" y1="11667" x2="11667" y2="11667"/>
                        <a14:foregroundMark x1="6667" y1="25833" x2="6667" y2="25833"/>
                        <a14:foregroundMark x1="23889" y1="7500" x2="23889" y2="7500"/>
                        <a14:foregroundMark x1="71667" y1="13889" x2="71667" y2="13889"/>
                        <a14:foregroundMark x1="70833" y1="2778" x2="70833" y2="2778"/>
                        <a14:foregroundMark x1="67500" y1="53889" x2="67500" y2="53889"/>
                        <a14:foregroundMark x1="31667" y1="75000" x2="31667" y2="75000"/>
                        <a14:foregroundMark x1="31111" y1="91667" x2="31111" y2="91667"/>
                        <a14:foregroundMark x1="86111" y1="88333" x2="86111" y2="88333"/>
                        <a14:foregroundMark x1="94167" y1="89167" x2="94167" y2="89167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329" y="1244465"/>
            <a:ext cx="2213067" cy="269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7200" y="4419600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b="1" dirty="0">
                <a:latin typeface="Arial" pitchFamily="34" charset="0"/>
                <a:cs typeface="Arial" pitchFamily="34" charset="0"/>
              </a:rPr>
              <a:t>Набор «Охотник за микробами»</a:t>
            </a:r>
          </a:p>
          <a:p>
            <a:pPr marL="457200" indent="-457200">
              <a:buFont typeface="+mj-lt"/>
              <a:buAutoNum type="arabicPeriod"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b="1" dirty="0">
                <a:latin typeface="Arial" pitchFamily="34" charset="0"/>
                <a:cs typeface="Arial" pitchFamily="34" charset="0"/>
              </a:rPr>
              <a:t>Набор «Поиск продуцентов антимикробных веществ»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DB123E-FFDE-C697-CE48-66C3AB4955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7698" y="214524"/>
            <a:ext cx="808784" cy="6998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F9B60A-53DD-CFF6-3423-7EC4A421A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1026" name="Picture 2" descr="Цифровая образовательная среда (ЦОС) » МОУ &quot;Средняя школа № 27 имени С. В.  Лежнева г. Волжского Волгоградской области&quot;">
            <a:extLst>
              <a:ext uri="{FF2B5EF4-FFF2-40B4-BE49-F238E27FC236}">
                <a16:creationId xmlns:a16="http://schemas.microsoft.com/office/drawing/2014/main" id="{FD37A7B6-1642-6684-F0A7-39B92511B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 bwMode="auto">
          <a:xfrm>
            <a:off x="152400" y="250826"/>
            <a:ext cx="10463406" cy="397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ейс: «Проект системы ГИС «Современная цифровая образовательная среда»">
            <a:extLst>
              <a:ext uri="{FF2B5EF4-FFF2-40B4-BE49-F238E27FC236}">
                <a16:creationId xmlns:a16="http://schemas.microsoft.com/office/drawing/2014/main" id="{D27138A3-6CB0-1606-1E6D-E89D3E00E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2239963"/>
            <a:ext cx="5229225" cy="423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39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1987" y="303589"/>
            <a:ext cx="8908026" cy="97719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«Влияние антропогенных факторов на активность </a:t>
            </a:r>
            <a:b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</a:br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в почве бактерий рода </a:t>
            </a:r>
            <a:r>
              <a:rPr lang="ru-RU" sz="2400" b="1" dirty="0" err="1">
                <a:solidFill>
                  <a:srgbClr val="002060"/>
                </a:solidFill>
                <a:latin typeface="Roboto" panose="02000000000000000000" pitchFamily="2" charset="0"/>
              </a:rPr>
              <a:t>Azotobacter</a:t>
            </a:r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»</a:t>
            </a:r>
            <a:br>
              <a:rPr lang="ru-RU" sz="3200" b="1" dirty="0">
                <a:solidFill>
                  <a:srgbClr val="313439"/>
                </a:solidFill>
                <a:latin typeface="Roboto" panose="02000000000000000000" pitchFamily="2" charset="0"/>
              </a:rPr>
            </a:br>
            <a:endParaRPr lang="ru-RU" sz="3200" dirty="0"/>
          </a:p>
        </p:txBody>
      </p:sp>
      <p:pic>
        <p:nvPicPr>
          <p:cNvPr id="3" name="Picture 7" descr="E:\Малек\для школы\ПРОГРАММЫ\2021-2022 уч год\проект Охотники за микробами\IMG_20220304_12035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4" r="11714"/>
          <a:stretch/>
        </p:blipFill>
        <p:spPr bwMode="auto">
          <a:xfrm>
            <a:off x="367749" y="1303126"/>
            <a:ext cx="4132243" cy="3168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09600" y="480060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b="1" dirty="0">
                <a:latin typeface="Arial" pitchFamily="34" charset="0"/>
                <a:cs typeface="Arial" pitchFamily="34" charset="0"/>
              </a:rPr>
              <a:t>Набор «Охотник за микробами»</a:t>
            </a:r>
          </a:p>
          <a:p>
            <a:pPr marL="457200" indent="-457200">
              <a:buFont typeface="+mj-lt"/>
              <a:buAutoNum type="arabicPeriod"/>
            </a:pPr>
            <a:endParaRPr lang="ru-RU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b="1" dirty="0">
                <a:latin typeface="Arial" pitchFamily="34" charset="0"/>
                <a:cs typeface="Arial" pitchFamily="34" charset="0"/>
              </a:rPr>
              <a:t>Набор «Поиск продуцентов антимикробных веществ»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399081"/>
              </p:ext>
            </p:extLst>
          </p:nvPr>
        </p:nvGraphicFramePr>
        <p:xfrm>
          <a:off x="5058338" y="1282346"/>
          <a:ext cx="3237155" cy="22867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8020050" imgH="5667062" progId="AcroExch.Document.11">
                  <p:embed/>
                </p:oleObj>
              </mc:Choice>
              <mc:Fallback>
                <p:oleObj name="Acrobat Document" r:id="rId4" imgW="8020050" imgH="5667062" progId="AcroExch.Document.11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8338" y="1282346"/>
                        <a:ext cx="3237155" cy="22867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171" y="1280780"/>
            <a:ext cx="3232253" cy="228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671431"/>
              </p:ext>
            </p:extLst>
          </p:nvPr>
        </p:nvGraphicFramePr>
        <p:xfrm>
          <a:off x="6847142" y="3713070"/>
          <a:ext cx="3237155" cy="2287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0" imgH="0" progId="AcroExch.Document.11">
                  <p:embed/>
                </p:oleObj>
              </mc:Choice>
              <mc:Fallback>
                <p:oleObj name="Acrobat Document" r:id="rId7" imgW="0" imgH="0" progId="AcroExch.Document.11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7142" y="3713070"/>
                        <a:ext cx="3237155" cy="22878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AAF0FA-B7AD-D3E3-C771-4EA6C5703F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7698" y="214524"/>
            <a:ext cx="808784" cy="6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67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3774" y="473108"/>
            <a:ext cx="8824452" cy="101518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«Выявление штаммов бактерий рода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</a:rPr>
              <a:t>Azotobacter</a:t>
            </a:r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b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</a:br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из почв разных растительных сообществ </a:t>
            </a:r>
            <a:b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</a:br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Богородского городского округа»</a:t>
            </a:r>
            <a:br>
              <a:rPr lang="ru-RU" sz="3200" b="1" dirty="0">
                <a:solidFill>
                  <a:srgbClr val="313439"/>
                </a:solidFill>
                <a:latin typeface="Roboto" panose="02000000000000000000" pitchFamily="2" charset="0"/>
              </a:rPr>
            </a:br>
            <a:endParaRPr lang="ru-RU" sz="3200" dirty="0"/>
          </a:p>
        </p:txBody>
      </p:sp>
      <p:pic>
        <p:nvPicPr>
          <p:cNvPr id="3" name="Рисунок 2" descr="C:\Users\admin\Downloads\170740932869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20" y="1483807"/>
            <a:ext cx="2296790" cy="2920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8" descr="Грунт Ногинск - купить, цена от 750 р/м3. Заходите!">
            <a:extLst>
              <a:ext uri="{FF2B5EF4-FFF2-40B4-BE49-F238E27FC236}">
                <a16:creationId xmlns:a16="http://schemas.microsoft.com/office/drawing/2014/main" id="{70034A13-9C52-B9C6-790F-AA1B650CD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406" y="4203988"/>
            <a:ext cx="4198374" cy="1929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admin\Downloads\16718944390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129" y="1483807"/>
            <a:ext cx="2160240" cy="2920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admin\Downloads\16718943458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406" y="1524875"/>
            <a:ext cx="4198374" cy="2325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The Family Azotobacteraceae | SpringerLink">
            <a:extLst>
              <a:ext uri="{FF2B5EF4-FFF2-40B4-BE49-F238E27FC236}">
                <a16:creationId xmlns:a16="http://schemas.microsoft.com/office/drawing/2014/main" id="{CF9DEDCD-7349-619E-EE67-AB8E8405A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45571" y="2868888"/>
            <a:ext cx="1356800" cy="51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E60105-0ECB-E382-4334-79DCA3724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7698" y="214524"/>
            <a:ext cx="808784" cy="6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22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04800"/>
            <a:ext cx="10802470" cy="1254189"/>
          </a:xfrm>
        </p:spPr>
        <p:txBody>
          <a:bodyPr vert="horz" lIns="0" tIns="0" rIns="0" bIns="0" rtlCol="0" anchor="ctr"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«Выявление штаммов бактерий рода </a:t>
            </a:r>
            <a:r>
              <a:rPr lang="en-US" sz="2400" b="1" dirty="0" err="1">
                <a:solidFill>
                  <a:srgbClr val="002060"/>
                </a:solidFill>
                <a:latin typeface="Roboto" panose="02000000000000000000" pitchFamily="2" charset="0"/>
              </a:rPr>
              <a:t>Azotobacter</a:t>
            </a:r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b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</a:br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из почв разных растительных сообществ </a:t>
            </a:r>
            <a:b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</a:br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Богородского городского округа»</a:t>
            </a:r>
            <a:b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</a:br>
            <a:endParaRPr lang="ru-RU" sz="2400" b="1" dirty="0">
              <a:solidFill>
                <a:srgbClr val="002060"/>
              </a:solidFill>
              <a:latin typeface="Roboto" panose="02000000000000000000" pitchFamily="2" charset="0"/>
            </a:endParaRPr>
          </a:p>
        </p:txBody>
      </p:sp>
      <p:pic>
        <p:nvPicPr>
          <p:cNvPr id="3" name="Рисунок 2" descr="C:\Users\admin\Downloads\170740932867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" t="10563" r="9757"/>
          <a:stretch/>
        </p:blipFill>
        <p:spPr bwMode="auto">
          <a:xfrm>
            <a:off x="604168" y="1606092"/>
            <a:ext cx="3863788" cy="3026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The Family Azotobacteraceae | SpringerLink">
            <a:extLst>
              <a:ext uri="{FF2B5EF4-FFF2-40B4-BE49-F238E27FC236}">
                <a16:creationId xmlns:a16="http://schemas.microsoft.com/office/drawing/2014/main" id="{1B5BE9C1-EB30-82C0-F8BF-32EAF112F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76477" y="3678195"/>
            <a:ext cx="910148" cy="38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304420"/>
              </p:ext>
            </p:extLst>
          </p:nvPr>
        </p:nvGraphicFramePr>
        <p:xfrm>
          <a:off x="8574714" y="1606092"/>
          <a:ext cx="3033757" cy="213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8020050" imgH="5667062" progId="AcroExch.Document.11">
                  <p:embed/>
                </p:oleObj>
              </mc:Choice>
              <mc:Fallback>
                <p:oleObj name="Acrobat Document" r:id="rId5" imgW="8020050" imgH="5667062" progId="AcroExch.Document.11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4714" y="1606092"/>
                        <a:ext cx="3033757" cy="2135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322087"/>
              </p:ext>
            </p:extLst>
          </p:nvPr>
        </p:nvGraphicFramePr>
        <p:xfrm>
          <a:off x="5321710" y="1606093"/>
          <a:ext cx="3016045" cy="2135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8020050" imgH="5667062" progId="AcroExch.Document.11">
                  <p:embed/>
                </p:oleObj>
              </mc:Choice>
              <mc:Fallback>
                <p:oleObj name="Acrobat Document" r:id="rId7" imgW="8020050" imgH="5667062" progId="AcroExch.Document.11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1710" y="1606093"/>
                        <a:ext cx="3016045" cy="21353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571762"/>
              </p:ext>
            </p:extLst>
          </p:nvPr>
        </p:nvGraphicFramePr>
        <p:xfrm>
          <a:off x="5321710" y="3929859"/>
          <a:ext cx="3016045" cy="213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8020050" imgH="5667062" progId="AcroExch.Document.11">
                  <p:embed/>
                </p:oleObj>
              </mc:Choice>
              <mc:Fallback>
                <p:oleObj name="Acrobat Document" r:id="rId9" imgW="8020050" imgH="5667062" progId="AcroExch.Document.11">
                  <p:embed/>
                  <p:pic>
                    <p:nvPicPr>
                      <p:cNvPr id="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1710" y="3929859"/>
                        <a:ext cx="3016045" cy="213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134207"/>
              </p:ext>
            </p:extLst>
          </p:nvPr>
        </p:nvGraphicFramePr>
        <p:xfrm>
          <a:off x="8574714" y="3929858"/>
          <a:ext cx="3017629" cy="213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8020050" imgH="5667062" progId="AcroExch.Document.11">
                  <p:embed/>
                </p:oleObj>
              </mc:Choice>
              <mc:Fallback>
                <p:oleObj name="Acrobat Document" r:id="rId11" imgW="8020050" imgH="5667062" progId="AcroExch.Document.11">
                  <p:embed/>
                  <p:pic>
                    <p:nvPicPr>
                      <p:cNvPr id="8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4714" y="3929858"/>
                        <a:ext cx="3017629" cy="2135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AEF431-BF30-D56F-2558-72F29A84D0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77698" y="214524"/>
            <a:ext cx="808784" cy="6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82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885" y="725631"/>
            <a:ext cx="3603129" cy="2703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094" y="2686692"/>
            <a:ext cx="3629851" cy="2675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admin\Downloads\IMG-20231126-WA002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748" y="3814934"/>
            <a:ext cx="3600008" cy="2541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D222AB-43ED-1F7D-EA00-8632205CC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751190"/>
            <a:ext cx="3959352" cy="5605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5C8438-B45C-6222-4444-323105FD99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7698" y="214524"/>
            <a:ext cx="808784" cy="6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85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878" y="339213"/>
            <a:ext cx="10591234" cy="1107996"/>
          </a:xfrm>
        </p:spPr>
        <p:txBody>
          <a:bodyPr vert="horz" lIns="0" tIns="0" rIns="0" bIns="0" rtlCol="0" anchor="ctr"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«Оценка влияния внесения минеральных  и бактериальных </a:t>
            </a:r>
            <a:b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</a:br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удобрений на рост сахарной свеклы </a:t>
            </a:r>
            <a:b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</a:br>
            <a: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  <a:t>на территории Богородского городского округа»</a:t>
            </a:r>
            <a:br>
              <a:rPr lang="ru-RU" sz="2400" b="1" dirty="0">
                <a:solidFill>
                  <a:srgbClr val="002060"/>
                </a:solidFill>
                <a:latin typeface="Roboto" panose="02000000000000000000" pitchFamily="2" charset="0"/>
              </a:rPr>
            </a:br>
            <a:endParaRPr lang="ru-RU" sz="2400" b="1" dirty="0">
              <a:solidFill>
                <a:srgbClr val="002060"/>
              </a:solidFill>
              <a:latin typeface="Roboto" panose="02000000000000000000" pitchFamily="2" charset="0"/>
            </a:endParaRPr>
          </a:p>
        </p:txBody>
      </p:sp>
      <p:pic>
        <p:nvPicPr>
          <p:cNvPr id="3" name="Рисунок 2" descr="C:\Users\admin\AppData\Local\Microsoft\Windows\INetCache\Content.Word\17416874928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851" y="1447209"/>
            <a:ext cx="3713113" cy="271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C:\Users\admin\Downloads\172881384096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027" y="1447209"/>
            <a:ext cx="2115466" cy="271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admin\AppData\Local\Microsoft\Windows\INetCache\Content.Word\17416874928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817" y="4421671"/>
            <a:ext cx="2924782" cy="1997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admin\Downloads\172881379178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787" y="1447209"/>
            <a:ext cx="2264769" cy="271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admin\Downloads\172881376524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760" y="4402011"/>
            <a:ext cx="2799720" cy="2017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7FE9A4-1C42-B737-41DF-545CB17DCA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7698" y="214524"/>
            <a:ext cx="808784" cy="6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55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admin\Downloads\17416884775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42" y="383054"/>
            <a:ext cx="1903545" cy="2740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914" y="3330805"/>
            <a:ext cx="3891164" cy="2919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admin\AppData\Local\Microsoft\Windows\INetCache\Content.Word\174168749283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705" y="383054"/>
            <a:ext cx="3652777" cy="2740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9"/>
          <a:stretch/>
        </p:blipFill>
        <p:spPr bwMode="auto">
          <a:xfrm>
            <a:off x="6006112" y="3330805"/>
            <a:ext cx="3891162" cy="2919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admin\AppData\Local\Microsoft\Windows\INetCache\Content.Word\174168749284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500" y="383054"/>
            <a:ext cx="2104104" cy="2740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24E793-38CB-B38E-79B4-14A4B4585A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7698" y="214524"/>
            <a:ext cx="808784" cy="6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3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r="2765"/>
          <a:stretch/>
        </p:blipFill>
        <p:spPr bwMode="auto">
          <a:xfrm>
            <a:off x="1329291" y="214524"/>
            <a:ext cx="5407520" cy="3079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292" y="214524"/>
            <a:ext cx="3885660" cy="3079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9"/>
          <a:stretch/>
        </p:blipFill>
        <p:spPr bwMode="auto">
          <a:xfrm>
            <a:off x="5004430" y="3458713"/>
            <a:ext cx="4125012" cy="2716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admin\Downloads\170740822908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20" y="3458712"/>
            <a:ext cx="4172386" cy="2716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admin\Downloads\170740832187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66" y="3425845"/>
            <a:ext cx="2030359" cy="2716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39F07A-BF6B-EF83-C6BD-9A57969CAF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77698" y="214524"/>
            <a:ext cx="808784" cy="6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64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787" y="840652"/>
            <a:ext cx="3951672" cy="4942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9FBE3A-3975-9096-72BD-B56B4411E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2" y="5778857"/>
            <a:ext cx="957471" cy="8285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9258" y="840652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363" indent="-360363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Межрегиональная конференция выбранного направления</a:t>
            </a:r>
          </a:p>
          <a:p>
            <a:pPr marL="360363" indent="-360363">
              <a:buAutoNum type="arabicPeriod"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Региональный этап Всероссийского конкурса юных исследователей окружающей среды «Открытие- 2030»</a:t>
            </a:r>
          </a:p>
          <a:p>
            <a:pPr marL="360363" indent="-360363">
              <a:buAutoNum type="arabicPeriod"/>
            </a:pPr>
            <a:endParaRPr lang="ru-RU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Региональный этап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ВсОШ</a:t>
            </a:r>
            <a:r>
              <a:rPr lang="ru-RU" dirty="0">
                <a:latin typeface="Arial" pitchFamily="34" charset="0"/>
                <a:cs typeface="Arial" pitchFamily="34" charset="0"/>
              </a:rPr>
              <a:t> по экологии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  <a:p>
            <a:pPr marL="360363" indent="-360363">
              <a:buFont typeface="Wingdings" pitchFamily="2" charset="2"/>
              <a:buChar char="ü"/>
            </a:pPr>
            <a:r>
              <a:rPr lang="ru-RU" dirty="0">
                <a:latin typeface="Arial" pitchFamily="34" charset="0"/>
                <a:cs typeface="Arial" pitchFamily="34" charset="0"/>
              </a:rPr>
              <a:t>Всероссийский сетевой проект по сортоиспытанию «малая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Тимирязевка</a:t>
            </a:r>
            <a:r>
              <a:rPr lang="ru-RU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69258" y="421147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Всероссийский конкурс юношеских исследовательских работ им. В. И. Вернадского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Всероссийский конкурс научно-технологических проектов «Большие вызовы»</a:t>
            </a:r>
          </a:p>
        </p:txBody>
      </p:sp>
    </p:spTree>
    <p:extLst>
      <p:ext uri="{BB962C8B-B14F-4D97-AF65-F5344CB8AC3E}">
        <p14:creationId xmlns:p14="http://schemas.microsoft.com/office/powerpoint/2010/main" val="2894771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D1A37-B0DF-096C-F507-ED9BB18A7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3680EE-0574-E5ED-BF6F-E02F43858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09" y="1833313"/>
            <a:ext cx="11160981" cy="2593955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Использование цифровых образовательных 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ресурсов в подготовке к ОГЭ И ЕГЭ по географии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65A009-CEBF-E45C-6966-05D0337084CE}"/>
              </a:ext>
            </a:extLst>
          </p:cNvPr>
          <p:cNvSpPr txBox="1"/>
          <p:nvPr/>
        </p:nvSpPr>
        <p:spPr>
          <a:xfrm>
            <a:off x="4987505" y="4722484"/>
            <a:ext cx="641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Чиликина Оксана Юрьевна, 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географии</a:t>
            </a:r>
          </a:p>
        </p:txBody>
      </p:sp>
    </p:spTree>
    <p:extLst>
      <p:ext uri="{BB962C8B-B14F-4D97-AF65-F5344CB8AC3E}">
        <p14:creationId xmlns:p14="http://schemas.microsoft.com/office/powerpoint/2010/main" val="37563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509465" y="5487139"/>
            <a:ext cx="2949679" cy="76324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Баранский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Николаевич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764789" y="1517426"/>
            <a:ext cx="6769075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</a:rPr>
              <a:t>Ни один из других предметов в такой степени не нуждается в наглядности и занимательности, как </a:t>
            </a:r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</a:rPr>
              <a:t>география</a:t>
            </a:r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</a:rPr>
              <a:t>, и в то же время ни один из предметов не представляет более благоприятного поля для применения наглядных и занимательных способов преподавания, как </a:t>
            </a:r>
            <a:r>
              <a:rPr lang="ru-RU" b="1" i="1" dirty="0">
                <a:latin typeface="Cambria" panose="02040503050406030204" pitchFamily="18" charset="0"/>
                <a:ea typeface="Cambria" panose="02040503050406030204" pitchFamily="18" charset="0"/>
              </a:rPr>
              <a:t>география</a:t>
            </a:r>
            <a:r>
              <a:rPr lang="ru-RU" i="1" dirty="0">
                <a:latin typeface="Cambria" panose="02040503050406030204" pitchFamily="18" charset="0"/>
                <a:ea typeface="Cambria" panose="02040503050406030204" pitchFamily="18" charset="0"/>
              </a:rPr>
              <a:t>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466" y="730175"/>
            <a:ext cx="2949679" cy="452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География рисунок (49 фото)">
            <a:extLst>
              <a:ext uri="{FF2B5EF4-FFF2-40B4-BE49-F238E27FC236}">
                <a16:creationId xmlns:a16="http://schemas.microsoft.com/office/drawing/2014/main" id="{149863F7-40C3-0A58-DBA6-07C2B3AA3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361" y="5055233"/>
            <a:ext cx="1627061" cy="162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02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ADE9C-0ACD-4583-B448-11AC3709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870" y="2047928"/>
            <a:ext cx="11160981" cy="259395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Использование образовательной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платформы «УЧИ.РУ» для работы в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            начальной школе.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C6A64-6E93-4248-914B-301C83C90AE1}"/>
              </a:ext>
            </a:extLst>
          </p:cNvPr>
          <p:cNvSpPr txBox="1"/>
          <p:nvPr/>
        </p:nvSpPr>
        <p:spPr>
          <a:xfrm>
            <a:off x="4987505" y="4722484"/>
            <a:ext cx="641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Шедько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Оксана Анатольевна, 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начальных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187390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270" y="71240"/>
            <a:ext cx="10326189" cy="755904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карты по географии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 l="18598" t="8989" r="19845" b="6901"/>
          <a:stretch/>
        </p:blipFill>
        <p:spPr>
          <a:xfrm>
            <a:off x="2435940" y="1185063"/>
            <a:ext cx="6950108" cy="5341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0E8CF7-C9DF-67F2-90E4-FFB03D32F94A}"/>
              </a:ext>
            </a:extLst>
          </p:cNvPr>
          <p:cNvSpPr txBox="1"/>
          <p:nvPr/>
        </p:nvSpPr>
        <p:spPr>
          <a:xfrm>
            <a:off x="3953436" y="717788"/>
            <a:ext cx="3845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https://obr.1c.ru/mapkit/geography.html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7" name="Picture 2" descr="География рисунок (49 фото)">
            <a:extLst>
              <a:ext uri="{FF2B5EF4-FFF2-40B4-BE49-F238E27FC236}">
                <a16:creationId xmlns:a16="http://schemas.microsoft.com/office/drawing/2014/main" id="{1610F342-3517-02C4-52E4-193C04F2A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361" y="5055233"/>
            <a:ext cx="1627061" cy="162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123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4251" y="483522"/>
            <a:ext cx="10204269" cy="5019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карты по географии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География рисунок (49 фото)">
            <a:extLst>
              <a:ext uri="{FF2B5EF4-FFF2-40B4-BE49-F238E27FC236}">
                <a16:creationId xmlns:a16="http://schemas.microsoft.com/office/drawing/2014/main" id="{21375D78-F802-F5AB-DA82-70C44D6A8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080" y="5225564"/>
            <a:ext cx="1450920" cy="145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5EFCE49B-6C44-2A09-9C23-240B707328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678" t="9596" r="19480" b="5458"/>
          <a:stretch/>
        </p:blipFill>
        <p:spPr>
          <a:xfrm>
            <a:off x="6096000" y="1182077"/>
            <a:ext cx="5162776" cy="3936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897B82-72F5-5119-7FD2-96CB26DD0E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94" t="13306" r="19771" b="5848"/>
          <a:stretch/>
        </p:blipFill>
        <p:spPr>
          <a:xfrm>
            <a:off x="551136" y="1182076"/>
            <a:ext cx="5249027" cy="3936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1757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345" y="125187"/>
            <a:ext cx="10143309" cy="9685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карты по географии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 l="10792" t="10066" r="10741" b="6643"/>
          <a:stretch/>
        </p:blipFill>
        <p:spPr>
          <a:xfrm>
            <a:off x="620498" y="1033906"/>
            <a:ext cx="5273579" cy="3148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11665" t="9677" r="11200" b="7569"/>
          <a:stretch/>
        </p:blipFill>
        <p:spPr>
          <a:xfrm>
            <a:off x="3459209" y="3270999"/>
            <a:ext cx="5273580" cy="3182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 l="11904" t="10125" r="10631" b="6681"/>
          <a:stretch/>
        </p:blipFill>
        <p:spPr>
          <a:xfrm>
            <a:off x="6297924" y="1033906"/>
            <a:ext cx="5237722" cy="3194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География рисунок (49 фото)">
            <a:extLst>
              <a:ext uri="{FF2B5EF4-FFF2-40B4-BE49-F238E27FC236}">
                <a16:creationId xmlns:a16="http://schemas.microsoft.com/office/drawing/2014/main" id="{A088BCEC-5746-37A5-3836-0F8B85EED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361" y="5055233"/>
            <a:ext cx="1627061" cy="162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404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География рисунок (49 фото)">
            <a:extLst>
              <a:ext uri="{FF2B5EF4-FFF2-40B4-BE49-F238E27FC236}">
                <a16:creationId xmlns:a16="http://schemas.microsoft.com/office/drawing/2014/main" id="{4166FB6F-63A1-8CC6-AF29-2BBD9D1C4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939" y="5055233"/>
            <a:ext cx="1627061" cy="162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487" y="271561"/>
            <a:ext cx="10291354" cy="91503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карты по географии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ПРОВЕРОЧНЫЕ ЗАДАНИЯ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rcRect l="11820" t="10079" r="26567" b="7094"/>
          <a:stretch/>
        </p:blipFill>
        <p:spPr>
          <a:xfrm>
            <a:off x="6096000" y="1559859"/>
            <a:ext cx="4943734" cy="37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 l="12074" t="9880" r="26238" b="7293"/>
          <a:stretch/>
        </p:blipFill>
        <p:spPr>
          <a:xfrm>
            <a:off x="738487" y="1559859"/>
            <a:ext cx="4943736" cy="37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31458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/>
          <a:srcRect l="13729" t="10768" r="12976" b="5717"/>
          <a:stretch/>
        </p:blipFill>
        <p:spPr>
          <a:xfrm>
            <a:off x="673735" y="1014860"/>
            <a:ext cx="5015220" cy="3666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743199" y="118185"/>
            <a:ext cx="6333565" cy="73047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С ПОДСКАЗКОЙ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6478" y="3419479"/>
            <a:ext cx="19044" cy="190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878" y="3571879"/>
            <a:ext cx="19044" cy="19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78" y="3724279"/>
            <a:ext cx="19044" cy="19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 l="13853" t="8376" r="13108" b="5998"/>
          <a:stretch/>
        </p:blipFill>
        <p:spPr>
          <a:xfrm>
            <a:off x="3181345" y="2994212"/>
            <a:ext cx="5369860" cy="3541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rcRect l="12517" t="9046" r="12555" b="6090"/>
          <a:stretch/>
        </p:blipFill>
        <p:spPr>
          <a:xfrm>
            <a:off x="6148405" y="1014859"/>
            <a:ext cx="5369860" cy="3666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География рисунок (49 фото)">
            <a:extLst>
              <a:ext uri="{FF2B5EF4-FFF2-40B4-BE49-F238E27FC236}">
                <a16:creationId xmlns:a16="http://schemas.microsoft.com/office/drawing/2014/main" id="{75BCB2C3-3E55-AF20-73A0-25063977E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361" y="5055233"/>
            <a:ext cx="1627061" cy="162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459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02401" y="871406"/>
            <a:ext cx="9640389" cy="431427"/>
          </a:xfrm>
        </p:spPr>
        <p:txBody>
          <a:bodyPr>
            <a:noAutofit/>
          </a:bodyPr>
          <a:lstStyle/>
          <a:p>
            <a:pPr lvl="1" algn="ctr" rtl="0">
              <a:lnSpc>
                <a:spcPct val="80000"/>
              </a:lnSpc>
              <a:spcBef>
                <a:spcPct val="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https://obr.1c.ru/mapkit/geography.html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rcRect l="6708" t="5176" r="10308" b="5185"/>
          <a:stretch/>
        </p:blipFill>
        <p:spPr>
          <a:xfrm>
            <a:off x="322729" y="1466662"/>
            <a:ext cx="6459132" cy="3924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rcRect l="5251" t="4332" r="14307" b="5795"/>
          <a:stretch/>
        </p:blipFill>
        <p:spPr>
          <a:xfrm>
            <a:off x="6006353" y="2449230"/>
            <a:ext cx="5862918" cy="3924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D0438A-5CA3-DA0D-7BBE-528B4CCC26B7}"/>
              </a:ext>
            </a:extLst>
          </p:cNvPr>
          <p:cNvSpPr txBox="1"/>
          <p:nvPr/>
        </p:nvSpPr>
        <p:spPr>
          <a:xfrm>
            <a:off x="1831124" y="121422"/>
            <a:ext cx="9204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ru-RU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ИНТЕРАКТИВНЫЕ</a:t>
            </a:r>
            <a:r>
              <a:rPr lang="ru-RU" b="1" i="0" dirty="0">
                <a:solidFill>
                  <a:srgbClr val="EEEEE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КАРТЫ ПО ГЕОГРАФИИ</a:t>
            </a:r>
          </a:p>
        </p:txBody>
      </p:sp>
      <p:pic>
        <p:nvPicPr>
          <p:cNvPr id="10" name="Picture 2" descr="География рисунок (49 фото)">
            <a:extLst>
              <a:ext uri="{FF2B5EF4-FFF2-40B4-BE49-F238E27FC236}">
                <a16:creationId xmlns:a16="http://schemas.microsoft.com/office/drawing/2014/main" id="{3A362DE1-110A-4240-C1B7-85FF1335B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906" y="92036"/>
            <a:ext cx="1084729" cy="108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5531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1E34B-C44C-72A9-49FC-A0BF23FFE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ECAE6EE-55D9-2BA7-143C-59256D177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7197" t="14685" r="8689" b="5413"/>
          <a:stretch/>
        </p:blipFill>
        <p:spPr>
          <a:xfrm>
            <a:off x="1366160" y="1043277"/>
            <a:ext cx="9293429" cy="5196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4AE46B-CFBE-C12B-6743-453FF4F28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45" y="165453"/>
            <a:ext cx="10868297" cy="725424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интерактивных материалов</a:t>
            </a:r>
          </a:p>
        </p:txBody>
      </p:sp>
      <p:pic>
        <p:nvPicPr>
          <p:cNvPr id="2" name="Picture 2" descr="География рисунок (49 фото)">
            <a:extLst>
              <a:ext uri="{FF2B5EF4-FFF2-40B4-BE49-F238E27FC236}">
                <a16:creationId xmlns:a16="http://schemas.microsoft.com/office/drawing/2014/main" id="{31EB950C-64A7-4B7A-2852-4D78BBBAA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5840" y="5514582"/>
            <a:ext cx="1177965" cy="117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379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3645" y="165453"/>
            <a:ext cx="10868297" cy="725424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интерактивных материалов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27687" t="9201" r="7472" b="4276"/>
          <a:stretch/>
        </p:blipFill>
        <p:spPr>
          <a:xfrm>
            <a:off x="648494" y="1339668"/>
            <a:ext cx="6116401" cy="4591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27572" t="9375" r="28334" b="4735"/>
          <a:stretch/>
        </p:blipFill>
        <p:spPr>
          <a:xfrm>
            <a:off x="7181927" y="1339668"/>
            <a:ext cx="4190015" cy="4591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География рисунок (49 фото)">
            <a:extLst>
              <a:ext uri="{FF2B5EF4-FFF2-40B4-BE49-F238E27FC236}">
                <a16:creationId xmlns:a16="http://schemas.microsoft.com/office/drawing/2014/main" id="{07A147D6-26DD-E433-991E-13FEB3495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235" y="2871"/>
            <a:ext cx="1075765" cy="107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19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26821" t="8356" r="8000" b="5458"/>
          <a:stretch/>
        </p:blipFill>
        <p:spPr>
          <a:xfrm>
            <a:off x="4951364" y="1277196"/>
            <a:ext cx="6660238" cy="4953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rcRect l="6557" t="14293" r="5720" b="7684"/>
          <a:stretch/>
        </p:blipFill>
        <p:spPr>
          <a:xfrm>
            <a:off x="410067" y="1277196"/>
            <a:ext cx="4347882" cy="2175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7828" y="0"/>
            <a:ext cx="11016343" cy="10345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интерактивных материалов (КИМ).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 l="5834" t="10137" r="8252" b="5627"/>
          <a:stretch/>
        </p:blipFill>
        <p:spPr>
          <a:xfrm>
            <a:off x="454891" y="3653120"/>
            <a:ext cx="4258235" cy="2577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География рисунок (49 фото)">
            <a:extLst>
              <a:ext uri="{FF2B5EF4-FFF2-40B4-BE49-F238E27FC236}">
                <a16:creationId xmlns:a16="http://schemas.microsoft.com/office/drawing/2014/main" id="{9C1EC3A2-5CAF-ACAE-747B-F04AB77D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719" y="70856"/>
            <a:ext cx="1017461" cy="10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89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74547" y="4287842"/>
            <a:ext cx="19044" cy="19041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2960" y="-112921"/>
            <a:ext cx="10546080" cy="12000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Россия. Атлас-клипарт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6001" t="7367" r="7557" b="4687"/>
          <a:stretch/>
        </p:blipFill>
        <p:spPr>
          <a:xfrm>
            <a:off x="286871" y="1087120"/>
            <a:ext cx="7172494" cy="4104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 l="2655" t="7401" r="4260" b="6377"/>
          <a:stretch/>
        </p:blipFill>
        <p:spPr>
          <a:xfrm>
            <a:off x="3944471" y="2287161"/>
            <a:ext cx="7877985" cy="4104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География рисунок (49 фото)">
            <a:extLst>
              <a:ext uri="{FF2B5EF4-FFF2-40B4-BE49-F238E27FC236}">
                <a16:creationId xmlns:a16="http://schemas.microsoft.com/office/drawing/2014/main" id="{7A30CF1F-C546-7A10-D423-64615606B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719" y="70856"/>
            <a:ext cx="1017461" cy="10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44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4788" y="1099484"/>
            <a:ext cx="11322423" cy="19843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Социальный заказ общества школе состоит сегодня в том, чтобы повысить качество образовательных ресурсов у учащихся посредством внедрения современных образовательных технологий в учебно-воспитательном пространстве.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1290D8-BB45-C658-0311-5CACB5D4E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320" y="2841395"/>
            <a:ext cx="6410325" cy="381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9BD5A4-9417-8732-5037-D0BA9AA8C22F}"/>
              </a:ext>
            </a:extLst>
          </p:cNvPr>
          <p:cNvSpPr txBox="1"/>
          <p:nvPr/>
        </p:nvSpPr>
        <p:spPr>
          <a:xfrm>
            <a:off x="434787" y="206605"/>
            <a:ext cx="113224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Социальный заказ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 l="2328" t="8183" r="2902" b="6188"/>
          <a:stretch/>
        </p:blipFill>
        <p:spPr>
          <a:xfrm>
            <a:off x="335929" y="1032468"/>
            <a:ext cx="5540188" cy="2815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3279" y="-171520"/>
            <a:ext cx="10232571" cy="1121664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Россия. Атлас-клипарт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3095" t="12032" r="3207"/>
          <a:stretch/>
        </p:blipFill>
        <p:spPr>
          <a:xfrm>
            <a:off x="335929" y="3939522"/>
            <a:ext cx="5540188" cy="2084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 l="2957" t="7772" r="3460" b="7750"/>
          <a:stretch/>
        </p:blipFill>
        <p:spPr>
          <a:xfrm>
            <a:off x="4894728" y="1954305"/>
            <a:ext cx="7132509" cy="3621741"/>
          </a:xfrm>
          <a:prstGeom prst="rect">
            <a:avLst/>
          </a:prstGeom>
        </p:spPr>
      </p:pic>
      <p:pic>
        <p:nvPicPr>
          <p:cNvPr id="7" name="Picture 2" descr="География рисунок (49 фото)">
            <a:extLst>
              <a:ext uri="{FF2B5EF4-FFF2-40B4-BE49-F238E27FC236}">
                <a16:creationId xmlns:a16="http://schemas.microsoft.com/office/drawing/2014/main" id="{5D2BC0D2-8FB1-C27D-090D-14D15BC7B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719" y="70856"/>
            <a:ext cx="1017461" cy="10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503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 l="13198" t="17990" r="8231" b="6072"/>
          <a:stretch/>
        </p:blipFill>
        <p:spPr>
          <a:xfrm>
            <a:off x="385482" y="1694330"/>
            <a:ext cx="5647766" cy="3070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87566" y="124968"/>
            <a:ext cx="10021389" cy="8371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КИМ. Обучающее пособие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12005" t="17713" r="11296" b="5241"/>
          <a:stretch/>
        </p:blipFill>
        <p:spPr>
          <a:xfrm>
            <a:off x="6203576" y="1694330"/>
            <a:ext cx="5433963" cy="3070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География рисунок (49 фото)">
            <a:extLst>
              <a:ext uri="{FF2B5EF4-FFF2-40B4-BE49-F238E27FC236}">
                <a16:creationId xmlns:a16="http://schemas.microsoft.com/office/drawing/2014/main" id="{124591FD-58E0-EB03-920F-4C5EC735D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789" y="5168539"/>
            <a:ext cx="1307568" cy="130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1561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 l="8753" t="9064" r="10745" b="4657"/>
          <a:stretch/>
        </p:blipFill>
        <p:spPr>
          <a:xfrm>
            <a:off x="245283" y="1766045"/>
            <a:ext cx="5680387" cy="3424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11838" y="356847"/>
            <a:ext cx="8168323" cy="54262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географический портал</a:t>
            </a:r>
            <a:b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 l="9236" t="9153" r="10846" b="5194"/>
          <a:stretch/>
        </p:blipFill>
        <p:spPr>
          <a:xfrm>
            <a:off x="6095999" y="1766045"/>
            <a:ext cx="5680387" cy="3424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09AB34-C10B-2888-FBAD-870A1544C470}"/>
              </a:ext>
            </a:extLst>
          </p:cNvPr>
          <p:cNvSpPr txBox="1"/>
          <p:nvPr/>
        </p:nvSpPr>
        <p:spPr>
          <a:xfrm>
            <a:off x="4545105" y="668640"/>
            <a:ext cx="4096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https://geomania.net/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pic>
        <p:nvPicPr>
          <p:cNvPr id="8" name="Picture 2" descr="География рисунок (49 фото)">
            <a:extLst>
              <a:ext uri="{FF2B5EF4-FFF2-40B4-BE49-F238E27FC236}">
                <a16:creationId xmlns:a16="http://schemas.microsoft.com/office/drawing/2014/main" id="{FAFF5DC0-E2A2-6D85-BDA8-983455CAC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719" y="70856"/>
            <a:ext cx="1017461" cy="10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153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 l="10515" t="9166" r="13632" b="4467"/>
          <a:stretch/>
        </p:blipFill>
        <p:spPr>
          <a:xfrm>
            <a:off x="280965" y="1278175"/>
            <a:ext cx="5035105" cy="3224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0965" y="-59222"/>
            <a:ext cx="11138263" cy="82212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географический портал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10441" t="9429" r="9556" b="4873"/>
          <a:stretch/>
        </p:blipFill>
        <p:spPr>
          <a:xfrm>
            <a:off x="3095070" y="3234707"/>
            <a:ext cx="5352125" cy="3224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 l="9738" t="13891" r="10123" b="5489"/>
          <a:stretch/>
        </p:blipFill>
        <p:spPr>
          <a:xfrm>
            <a:off x="6096000" y="1245860"/>
            <a:ext cx="5699717" cy="3215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География рисунок (49 фото)">
            <a:extLst>
              <a:ext uri="{FF2B5EF4-FFF2-40B4-BE49-F238E27FC236}">
                <a16:creationId xmlns:a16="http://schemas.microsoft.com/office/drawing/2014/main" id="{7E052D6C-FC26-7421-9471-396274AB0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719" y="70856"/>
            <a:ext cx="1017461" cy="10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A2F3D7-7800-3B51-B81F-2430E110BBA2}"/>
              </a:ext>
            </a:extLst>
          </p:cNvPr>
          <p:cNvSpPr txBox="1"/>
          <p:nvPr/>
        </p:nvSpPr>
        <p:spPr>
          <a:xfrm>
            <a:off x="4545105" y="668640"/>
            <a:ext cx="4096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https://geomania.net/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142085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 l="1289" t="13783" r="14923" b="8772"/>
          <a:stretch/>
        </p:blipFill>
        <p:spPr>
          <a:xfrm>
            <a:off x="5310797" y="1789009"/>
            <a:ext cx="6662357" cy="3979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10066" t="13377" r="11150" b="3583"/>
          <a:stretch/>
        </p:blipFill>
        <p:spPr>
          <a:xfrm>
            <a:off x="280965" y="1327345"/>
            <a:ext cx="4913756" cy="2913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 l="9902" t="7590" r="10164" b="4983"/>
          <a:stretch/>
        </p:blipFill>
        <p:spPr>
          <a:xfrm>
            <a:off x="280965" y="3553168"/>
            <a:ext cx="4913756" cy="2680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222B77CC-20AF-48C5-AB38-B24A294E4BFE}"/>
              </a:ext>
            </a:extLst>
          </p:cNvPr>
          <p:cNvSpPr txBox="1">
            <a:spLocks/>
          </p:cNvSpPr>
          <p:nvPr/>
        </p:nvSpPr>
        <p:spPr>
          <a:xfrm>
            <a:off x="280965" y="-59222"/>
            <a:ext cx="11138263" cy="82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географический портал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A96BBC-2B83-1086-2ACB-52311935ECE3}"/>
              </a:ext>
            </a:extLst>
          </p:cNvPr>
          <p:cNvSpPr txBox="1"/>
          <p:nvPr/>
        </p:nvSpPr>
        <p:spPr>
          <a:xfrm>
            <a:off x="4545105" y="668640"/>
            <a:ext cx="4096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https://geomania.net/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pic>
        <p:nvPicPr>
          <p:cNvPr id="11" name="Picture 2" descr="География рисунок (49 фото)">
            <a:extLst>
              <a:ext uri="{FF2B5EF4-FFF2-40B4-BE49-F238E27FC236}">
                <a16:creationId xmlns:a16="http://schemas.microsoft.com/office/drawing/2014/main" id="{1D396FEC-F91C-5FD3-28E6-58D94630E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719" y="70856"/>
            <a:ext cx="1017461" cy="10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079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31750" y="-94697"/>
            <a:ext cx="9215119" cy="85278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Атлас экономической сложности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9338" t="8656" r="9765" b="4059"/>
          <a:stretch/>
        </p:blipFill>
        <p:spPr>
          <a:xfrm>
            <a:off x="281192" y="1213823"/>
            <a:ext cx="6753838" cy="4227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2941" t="8554" r="5540" b="4354"/>
          <a:stretch/>
        </p:blipFill>
        <p:spPr>
          <a:xfrm>
            <a:off x="5243131" y="2998453"/>
            <a:ext cx="6590494" cy="3527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География рисунок (49 фото)">
            <a:extLst>
              <a:ext uri="{FF2B5EF4-FFF2-40B4-BE49-F238E27FC236}">
                <a16:creationId xmlns:a16="http://schemas.microsoft.com/office/drawing/2014/main" id="{4C7CE688-11D7-4D1F-5DB3-7ADB72827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719" y="70856"/>
            <a:ext cx="1017461" cy="10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9C38B9-8E29-530F-5685-20E99AD67BFB}"/>
              </a:ext>
            </a:extLst>
          </p:cNvPr>
          <p:cNvSpPr txBox="1"/>
          <p:nvPr/>
        </p:nvSpPr>
        <p:spPr>
          <a:xfrm>
            <a:off x="3240741" y="524289"/>
            <a:ext cx="57105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hlinkClick r:id="rId6"/>
              </a:rPr>
              <a:t>https://atlas.cid.harvard.edu/countries/77</a:t>
            </a:r>
            <a:r>
              <a:rPr lang="ru-RU" dirty="0"/>
              <a:t> 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50258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rcRect l="1281" t="9518" r="3873" b="7563"/>
          <a:stretch/>
        </p:blipFill>
        <p:spPr>
          <a:xfrm>
            <a:off x="233082" y="1287424"/>
            <a:ext cx="7171425" cy="3526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962" t="8070" r="4026" b="6838"/>
          <a:stretch/>
        </p:blipFill>
        <p:spPr>
          <a:xfrm>
            <a:off x="4958493" y="2913787"/>
            <a:ext cx="7000425" cy="3526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2">
            <a:extLst>
              <a:ext uri="{FF2B5EF4-FFF2-40B4-BE49-F238E27FC236}">
                <a16:creationId xmlns:a16="http://schemas.microsoft.com/office/drawing/2014/main" id="{72E778E9-559B-ECEE-28E8-28603A4C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750" y="-94697"/>
            <a:ext cx="9215119" cy="85278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Атлас экономической сложности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1C7629-A7E1-5C6A-6FBB-9939F54C50D7}"/>
              </a:ext>
            </a:extLst>
          </p:cNvPr>
          <p:cNvSpPr txBox="1"/>
          <p:nvPr/>
        </p:nvSpPr>
        <p:spPr>
          <a:xfrm>
            <a:off x="3240741" y="524289"/>
            <a:ext cx="57105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hlinkClick r:id="rId5"/>
              </a:rPr>
              <a:t>https://atlas.cid.harvard.edu/countries/77</a:t>
            </a:r>
            <a:r>
              <a:rPr lang="ru-RU" dirty="0"/>
              <a:t> 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12" name="Picture 2" descr="География рисунок (49 фото)">
            <a:extLst>
              <a:ext uri="{FF2B5EF4-FFF2-40B4-BE49-F238E27FC236}">
                <a16:creationId xmlns:a16="http://schemas.microsoft.com/office/drawing/2014/main" id="{5F95F732-35D8-A326-557E-A09FCE3AF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719" y="70856"/>
            <a:ext cx="1017461" cy="10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3665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1660" y="24249"/>
            <a:ext cx="9720072" cy="676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 мир в данных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2697" t="8463" r="3961" b="13781"/>
          <a:stretch/>
        </p:blipFill>
        <p:spPr>
          <a:xfrm>
            <a:off x="401497" y="1246093"/>
            <a:ext cx="7442347" cy="3487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rcRect l="6352" t="9126" r="4996" b="6722"/>
          <a:stretch/>
        </p:blipFill>
        <p:spPr>
          <a:xfrm>
            <a:off x="4356059" y="2337653"/>
            <a:ext cx="7380382" cy="3940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1BC14A-22B1-189D-F966-5CE3164AC719}"/>
              </a:ext>
            </a:extLst>
          </p:cNvPr>
          <p:cNvSpPr txBox="1"/>
          <p:nvPr/>
        </p:nvSpPr>
        <p:spPr>
          <a:xfrm>
            <a:off x="4122670" y="626652"/>
            <a:ext cx="4006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hlinkClick r:id="rId5"/>
              </a:rPr>
              <a:t>https://ourworldindata.org/</a:t>
            </a:r>
            <a:r>
              <a:rPr lang="ru-RU" dirty="0"/>
              <a:t> </a:t>
            </a:r>
          </a:p>
        </p:txBody>
      </p:sp>
      <p:pic>
        <p:nvPicPr>
          <p:cNvPr id="8" name="Picture 2" descr="География рисунок (49 фото)">
            <a:extLst>
              <a:ext uri="{FF2B5EF4-FFF2-40B4-BE49-F238E27FC236}">
                <a16:creationId xmlns:a16="http://schemas.microsoft.com/office/drawing/2014/main" id="{A60A2D0F-9D62-0227-EE23-EBF47F0C1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719" y="70856"/>
            <a:ext cx="1017461" cy="10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709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 l="9635" t="3884" r="12547" b="9557"/>
          <a:stretch/>
        </p:blipFill>
        <p:spPr>
          <a:xfrm>
            <a:off x="6784533" y="1522450"/>
            <a:ext cx="4972382" cy="3056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06681" y="-80296"/>
            <a:ext cx="9720072" cy="9144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атлас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31052" t="7724" r="12171" b="19186"/>
          <a:stretch/>
        </p:blipFill>
        <p:spPr>
          <a:xfrm>
            <a:off x="313831" y="1522450"/>
            <a:ext cx="6264583" cy="4527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 l="9813" t="12094" r="12702" b="4834"/>
          <a:stretch/>
        </p:blipFill>
        <p:spPr>
          <a:xfrm>
            <a:off x="6784533" y="3050932"/>
            <a:ext cx="4972382" cy="2998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B37420-D7D5-AB2A-B5F4-E33ED5C32BD0}"/>
              </a:ext>
            </a:extLst>
          </p:cNvPr>
          <p:cNvSpPr txBox="1"/>
          <p:nvPr/>
        </p:nvSpPr>
        <p:spPr>
          <a:xfrm>
            <a:off x="4230552" y="626652"/>
            <a:ext cx="43243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 u="sng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hlinkClick r:id="rId6"/>
              </a:rPr>
              <a:t>https://www.diercke.com/s</a:t>
            </a:r>
            <a:r>
              <a:rPr lang="ru-RU" dirty="0"/>
              <a:t>  </a:t>
            </a:r>
          </a:p>
        </p:txBody>
      </p:sp>
      <p:pic>
        <p:nvPicPr>
          <p:cNvPr id="9" name="Picture 2" descr="География рисунок (49 фото)">
            <a:extLst>
              <a:ext uri="{FF2B5EF4-FFF2-40B4-BE49-F238E27FC236}">
                <a16:creationId xmlns:a16="http://schemas.microsoft.com/office/drawing/2014/main" id="{92D46588-6A97-904B-CD47-DB56A18CA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6719" y="70856"/>
            <a:ext cx="1017461" cy="101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1957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906" y="242028"/>
            <a:ext cx="10515600" cy="6030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источники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7888" y="1431179"/>
            <a:ext cx="7077635" cy="4351338"/>
          </a:xfrm>
        </p:spPr>
        <p:txBody>
          <a:bodyPr>
            <a:noAutofit/>
          </a:bodyPr>
          <a:lstStyle/>
          <a:p>
            <a:pPr marL="538163" indent="-538163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3600" i="1" u="sng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Глобус и школьный звонок</a:t>
            </a:r>
            <a:endParaRPr lang="ru-RU" sz="3600" i="1" u="sng" dirty="0">
              <a:solidFill>
                <a:schemeClr val="tx2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8163" indent="-538163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3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Компас</a:t>
            </a:r>
            <a:endParaRPr lang="ru-RU" sz="3600" i="1" dirty="0">
              <a:solidFill>
                <a:schemeClr val="tx2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8163" indent="-538163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3600" i="1" dirty="0">
                <a:solidFill>
                  <a:srgbClr val="467886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Компас </a:t>
            </a:r>
            <a:r>
              <a:rPr lang="ru-RU" sz="3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 карте</a:t>
            </a:r>
            <a:endParaRPr lang="ru-RU" sz="3600" i="1" dirty="0">
              <a:solidFill>
                <a:schemeClr val="tx2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8163" indent="-538163">
              <a:lnSpc>
                <a:spcPct val="100000"/>
              </a:lnSpc>
              <a:buFont typeface="Wingdings" panose="05000000000000000000" pitchFamily="2" charset="2"/>
              <a:buChar char="ü"/>
              <a:defRPr/>
            </a:pPr>
            <a:r>
              <a:rPr lang="ru-RU" sz="3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Фон глобус на синем фоне</a:t>
            </a:r>
            <a:endParaRPr lang="ru-RU" sz="3600" i="1" dirty="0">
              <a:solidFill>
                <a:schemeClr val="tx2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38163" indent="-538163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3600" i="1" dirty="0">
                <a:solidFill>
                  <a:srgbClr val="467886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</a:t>
            </a:r>
            <a:r>
              <a:rPr lang="en-US" sz="3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://minus-plus-mus.ucoz.ru/</a:t>
            </a:r>
            <a:r>
              <a:rPr lang="ru-RU" sz="3600" i="1" dirty="0">
                <a:solidFill>
                  <a:schemeClr val="tx2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36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География рисунок (49 фото)">
            <a:extLst>
              <a:ext uri="{FF2B5EF4-FFF2-40B4-BE49-F238E27FC236}">
                <a16:creationId xmlns:a16="http://schemas.microsoft.com/office/drawing/2014/main" id="{337436E5-2798-1091-0A38-BDC8B65BA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385" y="4373915"/>
            <a:ext cx="2311615" cy="231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218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E418B-628F-4FE0-9034-83803E9B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953" y="230207"/>
            <a:ext cx="10515600" cy="594137"/>
          </a:xfr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Задачи качественного образования: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492363-004A-4697-9B0F-22AA66190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82" y="1398865"/>
            <a:ext cx="10815918" cy="3946381"/>
          </a:xfrm>
        </p:spPr>
        <p:txBody>
          <a:bodyPr>
            <a:normAutofit/>
          </a:bodyPr>
          <a:lstStyle/>
          <a:p>
            <a:pPr marL="627063" indent="-627063" algn="just">
              <a:buFont typeface="Wingdings" panose="05000000000000000000" pitchFamily="2" charset="2"/>
              <a:buChar char="Ø"/>
            </a:pPr>
            <a:r>
              <a:rPr lang="ru-RU" kern="0" dirty="0">
                <a:solidFill>
                  <a:sysClr val="windowText" lastClr="000000"/>
                </a:solidFill>
                <a:cs typeface="Calibri"/>
                <a:sym typeface="Calibri"/>
              </a:rPr>
              <a:t>создание условий для формирования положительной учебной мотивации и развитие её у школьников;</a:t>
            </a:r>
          </a:p>
          <a:p>
            <a:pPr marL="627063" indent="-627063" algn="just">
              <a:buFont typeface="Wingdings" panose="05000000000000000000" pitchFamily="2" charset="2"/>
              <a:buChar char="Ø"/>
            </a:pPr>
            <a:r>
              <a:rPr lang="ru-RU" kern="0" dirty="0">
                <a:solidFill>
                  <a:sysClr val="windowText" lastClr="000000"/>
                </a:solidFill>
                <a:cs typeface="Calibri"/>
                <a:sym typeface="Calibri"/>
              </a:rPr>
              <a:t>поиск путей и средств формирования адекватных устойчивых мотивов учения у учащихся, что способствует эффективности учебной деятельности;</a:t>
            </a:r>
            <a:endParaRPr lang="ru-RU" kern="0" dirty="0">
              <a:cs typeface="Calibri"/>
              <a:sym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1800" kern="0" dirty="0">
              <a:solidFill>
                <a:sysClr val="windowText" lastClr="000000"/>
              </a:solidFill>
              <a:cs typeface="Calibri"/>
              <a:sym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9" y="6027922"/>
            <a:ext cx="1924319" cy="5143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2DC429-0772-E747-96F6-249B7CC1D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335" y="3568055"/>
            <a:ext cx="3023322" cy="28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374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E3417-E794-E821-316C-BE3571474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3600C-93EA-0659-99EF-B8DE8FFD3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09" y="1833313"/>
            <a:ext cx="11160981" cy="2593955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Возможности цифровых образовательных платформ 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для организации подготовки обучающихся 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к ОГЭ по химии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56397-386F-7BCB-9B5D-2E8739C6157E}"/>
              </a:ext>
            </a:extLst>
          </p:cNvPr>
          <p:cNvSpPr txBox="1"/>
          <p:nvPr/>
        </p:nvSpPr>
        <p:spPr>
          <a:xfrm>
            <a:off x="4987505" y="4722484"/>
            <a:ext cx="641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Чиженко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Ирина Александровна, 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химии</a:t>
            </a:r>
          </a:p>
        </p:txBody>
      </p:sp>
    </p:spTree>
    <p:extLst>
      <p:ext uri="{BB962C8B-B14F-4D97-AF65-F5344CB8AC3E}">
        <p14:creationId xmlns:p14="http://schemas.microsoft.com/office/powerpoint/2010/main" val="364663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98806" y="117971"/>
            <a:ext cx="6885305" cy="6551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>
                <a:solidFill>
                  <a:srgbClr val="1D3052"/>
                </a:solidFill>
                <a:latin typeface="Calibri Light"/>
                <a:cs typeface="Calibri Light"/>
              </a:rPr>
              <a:t>https://chem-oge.sdamgia.ru/</a:t>
            </a:r>
            <a:r>
              <a:rPr lang="ru-RU" sz="3200" b="1" dirty="0">
                <a:solidFill>
                  <a:srgbClr val="1D3052"/>
                </a:solidFill>
                <a:latin typeface="Calibri Light"/>
                <a:cs typeface="Calibri Light"/>
              </a:rPr>
              <a:t> </a:t>
            </a:r>
            <a:endParaRPr sz="3200" b="1" dirty="0">
              <a:solidFill>
                <a:srgbClr val="1D3052"/>
              </a:solidFill>
              <a:latin typeface="Calibri Light"/>
              <a:cs typeface="Calibri Ligh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203" y="1128384"/>
            <a:ext cx="8152171" cy="52840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0490FC-86EA-C29E-4531-3BB9ADBB1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0677" y="54278"/>
            <a:ext cx="4089936" cy="6551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>
                <a:solidFill>
                  <a:srgbClr val="1D3052"/>
                </a:solidFill>
                <a:latin typeface="Calibri Light"/>
                <a:cs typeface="Calibri Light"/>
              </a:rPr>
              <a:t>https://oge.fipi.ru</a:t>
            </a:r>
            <a:endParaRPr sz="3200" b="1" dirty="0">
              <a:solidFill>
                <a:srgbClr val="1D3052"/>
              </a:solidFill>
              <a:latin typeface="Calibri Light"/>
              <a:cs typeface="Calibri Ligh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338" y="884903"/>
            <a:ext cx="7175592" cy="5654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5FBC7B-5CAC-AF05-2072-3C389201F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3944" y="88290"/>
            <a:ext cx="6885305" cy="6551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/>
              <a:t>https://web.archive.org</a:t>
            </a:r>
            <a:endParaRPr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30" b="30805"/>
          <a:stretch/>
        </p:blipFill>
        <p:spPr>
          <a:xfrm>
            <a:off x="719888" y="1136277"/>
            <a:ext cx="10501211" cy="5305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B7A69A-86B3-D1D7-D5B6-7563DD928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62137" y="54278"/>
            <a:ext cx="6885305" cy="6551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/>
              <a:t>https://web.archive.org</a:t>
            </a:r>
            <a:endParaRPr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0" y="899652"/>
            <a:ext cx="7924745" cy="5504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18A843-4811-1E6A-FD97-E7BE22B8A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354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1885" y="190725"/>
            <a:ext cx="6885305" cy="65511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/>
              <a:t>https://web.archive.org</a:t>
            </a:r>
            <a:endParaRPr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"/>
          <a:stretch/>
        </p:blipFill>
        <p:spPr>
          <a:xfrm>
            <a:off x="249222" y="1670951"/>
            <a:ext cx="11371863" cy="19486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1B62BA-D1F7-4D35-A5CA-6DACF4BBD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  <p:pic>
        <p:nvPicPr>
          <p:cNvPr id="3074" name="Picture 2" descr="эксперименты на прозрачном фоне 26 фото">
            <a:extLst>
              <a:ext uri="{FF2B5EF4-FFF2-40B4-BE49-F238E27FC236}">
                <a16:creationId xmlns:a16="http://schemas.microsoft.com/office/drawing/2014/main" id="{6AEFD337-8E25-BC61-63DB-79C29C1A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154" y="3321173"/>
            <a:ext cx="5735824" cy="331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4361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282" y="1079043"/>
            <a:ext cx="7451435" cy="5159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D7CF7CC9-249C-CC6B-F179-AE844CC58E13}"/>
              </a:ext>
            </a:extLst>
          </p:cNvPr>
          <p:cNvSpPr txBox="1">
            <a:spLocks/>
          </p:cNvSpPr>
          <p:nvPr/>
        </p:nvSpPr>
        <p:spPr>
          <a:xfrm>
            <a:off x="3788016" y="157895"/>
            <a:ext cx="6885305" cy="6534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rgbClr val="1D305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r>
              <a:rPr lang="en-US" dirty="0"/>
              <a:t>https://web.archive.org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6D31CF-6307-FD9E-FDA2-417542A86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77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32" y="998942"/>
            <a:ext cx="7494735" cy="53220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5D3E08E7-C120-9683-9DEB-17322CE1A0EB}"/>
              </a:ext>
            </a:extLst>
          </p:cNvPr>
          <p:cNvSpPr txBox="1">
            <a:spLocks/>
          </p:cNvSpPr>
          <p:nvPr/>
        </p:nvSpPr>
        <p:spPr>
          <a:xfrm>
            <a:off x="3666558" y="131001"/>
            <a:ext cx="6885305" cy="65344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200" b="1" i="0">
                <a:solidFill>
                  <a:srgbClr val="1D305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r>
              <a:rPr lang="en-US" dirty="0"/>
              <a:t>https://web.archive.org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D8F1C3-2AE6-096F-DE1D-646D27834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60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8457" y="54278"/>
            <a:ext cx="6254943" cy="655115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/>
              <a:t>https://myschool.edu.ru/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92" y="916069"/>
            <a:ext cx="8260615" cy="5439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D1DC60-7A52-E591-D4C0-402FB9E98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665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939988" y="54278"/>
            <a:ext cx="3939988" cy="855249"/>
          </a:xfrm>
        </p:spPr>
        <p:txBody>
          <a:bodyPr/>
          <a:lstStyle/>
          <a:p>
            <a:r>
              <a:rPr lang="en-US" dirty="0"/>
              <a:t>https://myschool.edu.ru/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452" y="998490"/>
            <a:ext cx="7596373" cy="5474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DBB322-8959-353E-382B-59131A4B6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72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E418B-628F-4FE0-9034-83803E9B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17" y="230218"/>
            <a:ext cx="10515600" cy="594137"/>
          </a:xfr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 Платформа «УЧИ.РУ»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492363-004A-4697-9B0F-22AA66190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7216"/>
            <a:ext cx="10515600" cy="3946381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kern="0" dirty="0">
                <a:solidFill>
                  <a:sysClr val="windowText" lastClr="000000"/>
                </a:solidFill>
                <a:cs typeface="Calibri"/>
                <a:sym typeface="Calibri"/>
              </a:rPr>
              <a:t>полезна </a:t>
            </a:r>
            <a:r>
              <a:rPr lang="ru-RU" kern="0" dirty="0">
                <a:cs typeface="Calibri"/>
                <a:sym typeface="Helvetica Neue"/>
              </a:rPr>
              <a:t> учителям и учащимся начальной и средних классов;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kern="0" dirty="0">
                <a:cs typeface="Calibri"/>
                <a:sym typeface="Helvetica Neue"/>
              </a:rPr>
              <a:t>появилась во Всемирной сети в 2015 году;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kern="0" dirty="0">
                <a:cs typeface="Calibri"/>
                <a:sym typeface="Helvetica Neue"/>
              </a:rPr>
              <a:t>символом платформы стали динозаврики,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kern="0" dirty="0">
                <a:cs typeface="Calibri"/>
                <a:sym typeface="Helvetica Neue"/>
              </a:rPr>
              <a:t>позволяет подтянуть школьную программу;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kern="0" dirty="0">
                <a:cs typeface="Calibri"/>
                <a:sym typeface="Helvetica Neue"/>
              </a:rPr>
              <a:t>на платформе собрано более 30000 заданий в игровой форме по математике, русскому языку, окружающему миру, английскому языку;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kern="0" dirty="0">
                <a:cs typeface="Calibri"/>
                <a:sym typeface="Helvetica Neue"/>
              </a:rPr>
              <a:t>для учителей разработаны курсы, уроки, методики  </a:t>
            </a:r>
          </a:p>
          <a:p>
            <a:pPr marL="342900" indent="-342900">
              <a:buAutoNum type="arabicPeriod"/>
            </a:pPr>
            <a:endParaRPr lang="ru-RU" sz="1800" kern="0" dirty="0">
              <a:cs typeface="Calibri"/>
              <a:sym typeface="Helvetica Neue"/>
            </a:endParaRPr>
          </a:p>
          <a:p>
            <a:pPr marL="342900" indent="-342900">
              <a:buAutoNum type="arabicPeriod"/>
            </a:pPr>
            <a:endParaRPr lang="ru-RU" sz="1800" kern="0" dirty="0">
              <a:cs typeface="Calibri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81604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877235" y="185831"/>
            <a:ext cx="4128247" cy="620993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/>
              <a:t>https://myschool.edu.ru/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35" y="937086"/>
            <a:ext cx="7790330" cy="5339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E0F58B-7120-977D-E59B-8DEC9490B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800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792072" y="206126"/>
            <a:ext cx="4370294" cy="423193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/>
              <a:t>https://myschool.edu.ru/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99" y="792020"/>
            <a:ext cx="7696201" cy="5436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0843D9-BAC2-C114-D52F-BFDDB7AC7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871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007222" y="81404"/>
            <a:ext cx="4177553" cy="620993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/>
              <a:t>https://myschool.edu.ru/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99" y="962348"/>
            <a:ext cx="7391401" cy="5503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60089C-8E11-4399-71B6-A0A63A7CA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866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680011" y="266513"/>
            <a:ext cx="4831977" cy="474697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/>
              <a:t>https://myschool.edu.ru/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8" y="1444490"/>
            <a:ext cx="11233138" cy="5019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96EF41-A180-350B-D935-DAF3267AC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543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877552" y="72208"/>
            <a:ext cx="4436896" cy="703123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/>
              <a:t>https://myschool.edu.ru/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t="1724" r="9431" b="12442"/>
          <a:stretch/>
        </p:blipFill>
        <p:spPr>
          <a:xfrm>
            <a:off x="2075330" y="887506"/>
            <a:ext cx="7454918" cy="5576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709814-7DFC-43A0-E3A2-B2B04DE2D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656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856032" y="194796"/>
            <a:ext cx="4479935" cy="522381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/>
              <a:t>https://myschool.edu.ru/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4" y="1039905"/>
            <a:ext cx="7677152" cy="5280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7D1EB0-69D1-C004-3178-4CDA807DA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500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799914" y="54278"/>
            <a:ext cx="4592172" cy="740703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/>
              <a:t>https://myschool.edu.ru/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52" y="923736"/>
            <a:ext cx="7458635" cy="5530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E69402-135F-31AA-BFD1-BA6C49E92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340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1"/>
          <a:stretch/>
        </p:blipFill>
        <p:spPr>
          <a:xfrm>
            <a:off x="2508367" y="1535702"/>
            <a:ext cx="9302635" cy="2744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629964" y="240451"/>
            <a:ext cx="4932071" cy="396875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/>
              <a:t>https://myschool.edu.ru/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18" y="2907980"/>
            <a:ext cx="6454354" cy="3385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7B4622-E251-4FBE-BBD0-C780BEA26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443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639671" y="95368"/>
            <a:ext cx="4320988" cy="612028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/>
              <a:t>https://myschool.edu.ru/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36"/>
          <a:stretch/>
        </p:blipFill>
        <p:spPr>
          <a:xfrm>
            <a:off x="2563906" y="901597"/>
            <a:ext cx="6472518" cy="5555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01E9D9-EAA6-8FA7-00C0-572D181F4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800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681133" y="95739"/>
            <a:ext cx="4401671" cy="531346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/>
              <a:t>https://myschool.edu.ru/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/>
          <a:stretch/>
        </p:blipFill>
        <p:spPr>
          <a:xfrm>
            <a:off x="2301688" y="788894"/>
            <a:ext cx="7368989" cy="5707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02FED8-A7E6-21DC-19F5-3D515A62D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7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E418B-628F-4FE0-9034-83803E9B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6" y="187535"/>
            <a:ext cx="10515600" cy="594137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 Разделы платформы «УЧИ.РУ»</a:t>
            </a:r>
          </a:p>
        </p:txBody>
      </p:sp>
      <p:pic>
        <p:nvPicPr>
          <p:cNvPr id="1026" name="Picture 2" descr="C:\Users\User\Desktop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881" y="1295792"/>
            <a:ext cx="5313955" cy="2215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3172" y="1295792"/>
            <a:ext cx="5565914" cy="2215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User\Desktop\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882" y="3682006"/>
            <a:ext cx="5313955" cy="2160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User\Desktop\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3172" y="3682006"/>
            <a:ext cx="5565914" cy="2160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70752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787587" y="185169"/>
            <a:ext cx="4616824" cy="585134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/>
              <a:t>https://myschool.edu.ru/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2"/>
          <a:stretch/>
        </p:blipFill>
        <p:spPr>
          <a:xfrm>
            <a:off x="1388173" y="949160"/>
            <a:ext cx="9415653" cy="5431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2A5798-BCCF-6291-7990-70B80E057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158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666565" y="214133"/>
            <a:ext cx="4240307" cy="423193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3200" b="1" dirty="0"/>
              <a:t>https://myschool.edu.ru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31" y="987954"/>
            <a:ext cx="9682610" cy="5233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254AF4-57E2-BD33-BCD5-AA28D1E57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016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742765" y="218665"/>
            <a:ext cx="4706470" cy="567204"/>
          </a:xfrm>
        </p:spPr>
        <p:txBody>
          <a:bodyPr>
            <a:noAutofit/>
          </a:bodyPr>
          <a:lstStyle/>
          <a:p>
            <a:r>
              <a:rPr lang="en-US" sz="3200" b="1" dirty="0"/>
              <a:t>https://myschool.edu.ru/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9" y="1220374"/>
            <a:ext cx="10043803" cy="5042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33A585-07E9-6B29-D620-F429DF29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244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4271682" y="2386982"/>
            <a:ext cx="3505200" cy="1200329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800" y="28091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ЦОР на уроках химии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5800" y="1524000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https://myschool.edu.ru</a:t>
            </a:r>
            <a:endParaRPr lang="ru-RU" sz="2400" dirty="0"/>
          </a:p>
          <a:p>
            <a:pPr algn="ctr"/>
            <a:r>
              <a:rPr lang="ru-RU" sz="1400" dirty="0"/>
              <a:t>Лабораторные работы, видеоматериалы,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8731" y="3086100"/>
            <a:ext cx="3252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pc="-10" dirty="0">
                <a:hlinkClick r:id="rId4"/>
              </a:rPr>
              <a:t>https://web.archive.org</a:t>
            </a:r>
            <a:endParaRPr lang="ru-RU" sz="2400" spc="-10" dirty="0"/>
          </a:p>
          <a:p>
            <a:pPr algn="ctr"/>
            <a:r>
              <a:rPr lang="ru-RU" sz="1600" spc="-10" dirty="0" err="1"/>
              <a:t>Видеоопыты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4572000"/>
            <a:ext cx="5029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5"/>
              </a:rPr>
              <a:t>https://chem</a:t>
            </a:r>
            <a:r>
              <a:rPr lang="ru-RU" sz="2400" dirty="0">
                <a:hlinkClick r:id="rId5"/>
              </a:rPr>
              <a:t>-</a:t>
            </a:r>
            <a:r>
              <a:rPr lang="en-US" sz="2400" dirty="0">
                <a:hlinkClick r:id="rId5"/>
              </a:rPr>
              <a:t>oge.sdamgia.ru</a:t>
            </a:r>
            <a:r>
              <a:rPr lang="ru-RU" sz="2400" dirty="0"/>
              <a:t> </a:t>
            </a:r>
            <a:r>
              <a:rPr lang="ru-RU" sz="1400" dirty="0"/>
              <a:t>Тренировочные варианты заданий ОГЭ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5200" y="1524000"/>
            <a:ext cx="3352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6"/>
              </a:rPr>
              <a:t>https://oblakoz.ru</a:t>
            </a:r>
            <a:endParaRPr lang="en-US" sz="2400" dirty="0"/>
          </a:p>
          <a:p>
            <a:pPr algn="ctr"/>
            <a:r>
              <a:rPr lang="ru-RU" sz="1400" dirty="0"/>
              <a:t>Интерактивные работы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00900" y="4572000"/>
            <a:ext cx="3581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7"/>
              </a:rPr>
              <a:t>https://oge.fipi.ru</a:t>
            </a:r>
            <a:endParaRPr lang="ru-RU" sz="2400" dirty="0"/>
          </a:p>
          <a:p>
            <a:pPr algn="ctr"/>
            <a:r>
              <a:rPr lang="ru-RU" sz="1400" dirty="0"/>
              <a:t>Открытый банк тестовых заданий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51097" y="2773306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8"/>
              </a:rPr>
              <a:t>https://school.infourok.ru/videouroki?predmet=himiya</a:t>
            </a:r>
            <a:endParaRPr lang="ru-RU" sz="2400" dirty="0"/>
          </a:p>
          <a:p>
            <a:pPr algn="ctr"/>
            <a:r>
              <a:rPr lang="ru-RU" sz="1400" dirty="0" err="1"/>
              <a:t>Видеоуроки</a:t>
            </a:r>
            <a:r>
              <a:rPr lang="ru-RU" sz="2400" dirty="0"/>
              <a:t> 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6A402E-248A-7EA1-D9E0-C78BD4E0F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6601" y="54278"/>
            <a:ext cx="1166096" cy="116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237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B89A8-6C8B-73B7-9809-F0B7907FA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224C8-C0FC-33CA-8734-00EE0F0C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09" y="1833313"/>
            <a:ext cx="11160981" cy="2593955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Использование цифровых образовательных 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ресурсов в подготовке к ВПР по обществознанию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8F9BCA-7599-51D4-7313-D256DC13D91D}"/>
              </a:ext>
            </a:extLst>
          </p:cNvPr>
          <p:cNvSpPr txBox="1"/>
          <p:nvPr/>
        </p:nvSpPr>
        <p:spPr>
          <a:xfrm>
            <a:off x="4987505" y="4722484"/>
            <a:ext cx="641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Сурнина Виктория Евгеньевна, 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истории и обществознания</a:t>
            </a:r>
          </a:p>
        </p:txBody>
      </p:sp>
    </p:spTree>
    <p:extLst>
      <p:ext uri="{BB962C8B-B14F-4D97-AF65-F5344CB8AC3E}">
        <p14:creationId xmlns:p14="http://schemas.microsoft.com/office/powerpoint/2010/main" val="181040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3346" y="7489"/>
            <a:ext cx="6885305" cy="1096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цифровых образовательных ресурсов для подготовки к ВПР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D7BCE8-AE4C-8003-2B91-11AF9DB9B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80" y="1255059"/>
            <a:ext cx="10236051" cy="514574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3110" y="145407"/>
            <a:ext cx="8912225" cy="1096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формы работы с цифровыми ресурсами на уроках обществознания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B7F2F7-3C5C-2BB1-B597-EB66AF920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70" y="1508458"/>
            <a:ext cx="11659856" cy="2328436"/>
          </a:xfrm>
          <a:prstGeom prst="rect">
            <a:avLst/>
          </a:prstGeom>
        </p:spPr>
      </p:pic>
      <p:pic>
        <p:nvPicPr>
          <p:cNvPr id="26628" name="Picture 4" descr="Обществознание – Millennium City Красноярск">
            <a:extLst>
              <a:ext uri="{FF2B5EF4-FFF2-40B4-BE49-F238E27FC236}">
                <a16:creationId xmlns:a16="http://schemas.microsoft.com/office/drawing/2014/main" id="{91D9A4FC-D8C1-EA85-7A02-6B25C7539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26" y="4199404"/>
            <a:ext cx="633412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7828" y="24684"/>
            <a:ext cx="9681599" cy="653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работе с платформой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Quizizz </a:t>
            </a:r>
            <a:endParaRPr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EA42E1-2F0F-FC2A-9A74-033C94CC9A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56" y="1159378"/>
            <a:ext cx="9805803" cy="4879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2" name="Picture 2" descr="Платформы Professional Development Quiz | Quizizz">
            <a:extLst>
              <a:ext uri="{FF2B5EF4-FFF2-40B4-BE49-F238E27FC236}">
                <a16:creationId xmlns:a16="http://schemas.microsoft.com/office/drawing/2014/main" id="{8E4BC68C-9CA0-AA27-970C-C614A5813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29" y="5774952"/>
            <a:ext cx="1430577" cy="8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E0084F-EEC4-4600-811E-FE000B231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4" r="21684"/>
          <a:stretch/>
        </p:blipFill>
        <p:spPr>
          <a:xfrm>
            <a:off x="363069" y="1095901"/>
            <a:ext cx="5370529" cy="4666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3693FE-8C0F-453B-C7A8-9B2FC70574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82" y="1696625"/>
            <a:ext cx="5620744" cy="3059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Платформы Professional Development Quiz | Quizizz">
            <a:extLst>
              <a:ext uri="{FF2B5EF4-FFF2-40B4-BE49-F238E27FC236}">
                <a16:creationId xmlns:a16="http://schemas.microsoft.com/office/drawing/2014/main" id="{91F58A1E-204E-70CA-4874-CE37946F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29" y="5774952"/>
            <a:ext cx="1430577" cy="8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05530297-1AB8-C108-EA62-BA62654D6F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7828" y="24684"/>
            <a:ext cx="9681599" cy="653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работе с платформой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Quizizz </a:t>
            </a:r>
            <a:endParaRPr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45F419A-BB96-1C84-BC6B-90F65BCEB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r="23078"/>
          <a:stretch/>
        </p:blipFill>
        <p:spPr>
          <a:xfrm>
            <a:off x="282388" y="1431365"/>
            <a:ext cx="5582674" cy="360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AA377A-67F3-2537-EED7-9FD5771C5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r="18749"/>
          <a:stretch/>
        </p:blipFill>
        <p:spPr>
          <a:xfrm>
            <a:off x="6075924" y="1405445"/>
            <a:ext cx="5859763" cy="3632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Платформы Professional Development Quiz | Quizizz">
            <a:extLst>
              <a:ext uri="{FF2B5EF4-FFF2-40B4-BE49-F238E27FC236}">
                <a16:creationId xmlns:a16="http://schemas.microsoft.com/office/drawing/2014/main" id="{6C00E88E-6A6C-A492-E5BC-5EAA4EDAB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29" y="5774952"/>
            <a:ext cx="1430577" cy="8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93DB68C7-88F9-E535-1832-B295F0DED3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7828" y="24684"/>
            <a:ext cx="9681599" cy="653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работе с платформой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Quizizz </a:t>
            </a:r>
            <a:endParaRPr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9517"/>
            <a:ext cx="10515600" cy="594137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 Платформа «УЧИ.РУ»</a:t>
            </a:r>
            <a:endParaRPr lang="ru-RU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/>
              <a:t> создаёт благоприятную эмоциональную среду;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повышает мотивацию ребёнка;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раскрывает потенциал каждого ученика;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обеспечивает индивидуальный подход;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анализирует действия ребёнка;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учитывает скорость и правильность;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создаёт индивидуальную образовательную траекторию;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результаты отображает в личном кабинете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29803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DDF081-E1CC-1A5F-2B19-42688D690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25" b="-161"/>
          <a:stretch/>
        </p:blipFill>
        <p:spPr>
          <a:xfrm>
            <a:off x="1362635" y="784410"/>
            <a:ext cx="9117106" cy="5702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Платформы Professional Development Quiz | Quizizz">
            <a:extLst>
              <a:ext uri="{FF2B5EF4-FFF2-40B4-BE49-F238E27FC236}">
                <a16:creationId xmlns:a16="http://schemas.microsoft.com/office/drawing/2014/main" id="{5E57ABC2-F1EA-6937-D822-1F081F749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29" y="5774952"/>
            <a:ext cx="1430577" cy="8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1D309B48-8D92-3ACE-8096-BF0259DFAB0D}"/>
              </a:ext>
            </a:extLst>
          </p:cNvPr>
          <p:cNvSpPr txBox="1">
            <a:spLocks/>
          </p:cNvSpPr>
          <p:nvPr/>
        </p:nvSpPr>
        <p:spPr>
          <a:xfrm>
            <a:off x="1107828" y="24684"/>
            <a:ext cx="9681599" cy="653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rgbClr val="1D305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ru-RU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работе с платформой Quizizz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CAEB92-F023-9365-B2CF-C01C7E86B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28" y="1021977"/>
            <a:ext cx="9435317" cy="5244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Платформы Professional Development Quiz | Quizizz">
            <a:extLst>
              <a:ext uri="{FF2B5EF4-FFF2-40B4-BE49-F238E27FC236}">
                <a16:creationId xmlns:a16="http://schemas.microsoft.com/office/drawing/2014/main" id="{3FD3A306-E3D1-E830-ED13-023E2A77B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29" y="5774952"/>
            <a:ext cx="1430577" cy="8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923E4EC7-045F-1D42-1B7E-9DB5420CEDA8}"/>
              </a:ext>
            </a:extLst>
          </p:cNvPr>
          <p:cNvSpPr txBox="1">
            <a:spLocks/>
          </p:cNvSpPr>
          <p:nvPr/>
        </p:nvSpPr>
        <p:spPr>
          <a:xfrm>
            <a:off x="1107828" y="24684"/>
            <a:ext cx="9681599" cy="653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rgbClr val="1D305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ru-RU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работе с платформой Quizizz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628096-E650-0920-12F0-7F0745C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AE2C68-3632-0EDF-1BE8-3CE45E7CA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9" t="18733" r="8855" b="26080"/>
          <a:stretch/>
        </p:blipFill>
        <p:spPr>
          <a:xfrm>
            <a:off x="1107828" y="1155470"/>
            <a:ext cx="9970663" cy="3945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Платформы Professional Development Quiz | Quizizz">
            <a:extLst>
              <a:ext uri="{FF2B5EF4-FFF2-40B4-BE49-F238E27FC236}">
                <a16:creationId xmlns:a16="http://schemas.microsoft.com/office/drawing/2014/main" id="{521B05B2-2624-C04B-4222-A01BC5C36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29" y="5774952"/>
            <a:ext cx="1430577" cy="8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BA09C5CB-3CC4-8F95-0230-B5808498B13E}"/>
              </a:ext>
            </a:extLst>
          </p:cNvPr>
          <p:cNvSpPr txBox="1">
            <a:spLocks/>
          </p:cNvSpPr>
          <p:nvPr/>
        </p:nvSpPr>
        <p:spPr>
          <a:xfrm>
            <a:off x="1107828" y="24684"/>
            <a:ext cx="9681599" cy="653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rgbClr val="1D305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ru-RU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работе с платформой Quizizz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719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5DFD4C-7F19-72E8-92C3-FE72FDC6E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82D107-6E9F-AF08-93D0-A718E667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 t="5433" r="13633" b="5604"/>
          <a:stretch/>
        </p:blipFill>
        <p:spPr>
          <a:xfrm>
            <a:off x="3146612" y="925008"/>
            <a:ext cx="5163670" cy="5216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Платформы Professional Development Quiz | Quizizz">
            <a:extLst>
              <a:ext uri="{FF2B5EF4-FFF2-40B4-BE49-F238E27FC236}">
                <a16:creationId xmlns:a16="http://schemas.microsoft.com/office/drawing/2014/main" id="{729DE605-5991-41B5-11F0-D830F4482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29" y="5774952"/>
            <a:ext cx="1430577" cy="8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9500028F-D19A-D809-7758-64A934A424DE}"/>
              </a:ext>
            </a:extLst>
          </p:cNvPr>
          <p:cNvSpPr txBox="1">
            <a:spLocks/>
          </p:cNvSpPr>
          <p:nvPr/>
        </p:nvSpPr>
        <p:spPr>
          <a:xfrm>
            <a:off x="1107828" y="24684"/>
            <a:ext cx="9681599" cy="653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rgbClr val="1D305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ru-RU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работе с платформой Quizizz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6035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A5CA92-F5EF-B7A8-B362-D506E097D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424CDC-030F-5B37-AB50-1E4F5E52F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16188" r="7105" b="10880"/>
          <a:stretch/>
        </p:blipFill>
        <p:spPr>
          <a:xfrm>
            <a:off x="1197190" y="678132"/>
            <a:ext cx="9368120" cy="554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Платформы Professional Development Quiz | Quizizz">
            <a:extLst>
              <a:ext uri="{FF2B5EF4-FFF2-40B4-BE49-F238E27FC236}">
                <a16:creationId xmlns:a16="http://schemas.microsoft.com/office/drawing/2014/main" id="{EC3208A7-44F8-27DA-C283-1E9C65074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29" y="5774952"/>
            <a:ext cx="1430577" cy="8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ED26F0BE-999B-42E9-72D6-274A8DC74D4B}"/>
              </a:ext>
            </a:extLst>
          </p:cNvPr>
          <p:cNvSpPr txBox="1">
            <a:spLocks/>
          </p:cNvSpPr>
          <p:nvPr/>
        </p:nvSpPr>
        <p:spPr>
          <a:xfrm>
            <a:off x="1107828" y="24684"/>
            <a:ext cx="9681599" cy="653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rgbClr val="1D305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ru-RU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работе с платформой Quizizz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9244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02984F-FE00-6CD5-43F5-269335FB6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45EA65-A970-F207-5BED-1661EFA4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4" t="17697" r="16973" b="12585"/>
          <a:stretch/>
        </p:blipFill>
        <p:spPr>
          <a:xfrm>
            <a:off x="1107828" y="797550"/>
            <a:ext cx="9358647" cy="5405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Платформы Professional Development Quiz | Quizizz">
            <a:extLst>
              <a:ext uri="{FF2B5EF4-FFF2-40B4-BE49-F238E27FC236}">
                <a16:creationId xmlns:a16="http://schemas.microsoft.com/office/drawing/2014/main" id="{3A90E366-30EA-9637-3D5C-D370D679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29" y="5774952"/>
            <a:ext cx="1430577" cy="8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4FDA7129-B446-D140-B13E-10C86BA08A25}"/>
              </a:ext>
            </a:extLst>
          </p:cNvPr>
          <p:cNvSpPr txBox="1">
            <a:spLocks/>
          </p:cNvSpPr>
          <p:nvPr/>
        </p:nvSpPr>
        <p:spPr>
          <a:xfrm>
            <a:off x="1107828" y="24684"/>
            <a:ext cx="9681599" cy="653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rgbClr val="1D305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ru-RU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работе с платформой Quizizz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1873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01A187-E645-CEBA-2E57-EB1073194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E1927B-23E9-81AF-792B-510639DD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3" b="14924"/>
          <a:stretch/>
        </p:blipFill>
        <p:spPr>
          <a:xfrm>
            <a:off x="1107829" y="847165"/>
            <a:ext cx="9924014" cy="4927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Платформы Professional Development Quiz | Quizizz">
            <a:extLst>
              <a:ext uri="{FF2B5EF4-FFF2-40B4-BE49-F238E27FC236}">
                <a16:creationId xmlns:a16="http://schemas.microsoft.com/office/drawing/2014/main" id="{840AB7BB-460B-65FF-B53D-4BA0739BB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29" y="5774952"/>
            <a:ext cx="1430577" cy="8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40230CBB-EA70-CD13-89C3-87480DFD4EC7}"/>
              </a:ext>
            </a:extLst>
          </p:cNvPr>
          <p:cNvSpPr txBox="1">
            <a:spLocks/>
          </p:cNvSpPr>
          <p:nvPr/>
        </p:nvSpPr>
        <p:spPr>
          <a:xfrm>
            <a:off x="1107828" y="24684"/>
            <a:ext cx="9681599" cy="653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rgbClr val="1D305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ru-RU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работе с платформой Quizizz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737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6B4FE6-E735-4D71-3939-6EF4F0ECD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5896B8-A376-FE20-5049-21F9CA360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t="9219" r="4181" b="3824"/>
          <a:stretch/>
        </p:blipFill>
        <p:spPr>
          <a:xfrm>
            <a:off x="1685366" y="770229"/>
            <a:ext cx="8798858" cy="5469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Платформы Professional Development Quiz | Quizizz">
            <a:extLst>
              <a:ext uri="{FF2B5EF4-FFF2-40B4-BE49-F238E27FC236}">
                <a16:creationId xmlns:a16="http://schemas.microsoft.com/office/drawing/2014/main" id="{4824F688-78C7-0C69-253C-A0F9840A9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29" y="5774952"/>
            <a:ext cx="1430577" cy="8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6426009A-2A0C-F8D0-1C5F-3949CEFBB5A2}"/>
              </a:ext>
            </a:extLst>
          </p:cNvPr>
          <p:cNvSpPr txBox="1">
            <a:spLocks/>
          </p:cNvSpPr>
          <p:nvPr/>
        </p:nvSpPr>
        <p:spPr>
          <a:xfrm>
            <a:off x="1107828" y="24684"/>
            <a:ext cx="9681599" cy="653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rgbClr val="1D305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ru-RU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работе с платформой Quizizz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0075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B3B346-E272-D7E0-5953-458B3AAEF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4E99AF-428E-DB7D-9D5B-E5134C700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18" y="1116106"/>
            <a:ext cx="11201963" cy="4298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Платформы Professional Development Quiz | Quizizz">
            <a:extLst>
              <a:ext uri="{FF2B5EF4-FFF2-40B4-BE49-F238E27FC236}">
                <a16:creationId xmlns:a16="http://schemas.microsoft.com/office/drawing/2014/main" id="{EEF6A8B0-D44A-80EB-BECA-35341F339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29" y="5774952"/>
            <a:ext cx="1430577" cy="8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D99D7D48-2791-04D3-EED5-6549E8EA44CA}"/>
              </a:ext>
            </a:extLst>
          </p:cNvPr>
          <p:cNvSpPr txBox="1">
            <a:spLocks/>
          </p:cNvSpPr>
          <p:nvPr/>
        </p:nvSpPr>
        <p:spPr>
          <a:xfrm>
            <a:off x="1107828" y="24684"/>
            <a:ext cx="9681599" cy="653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rgbClr val="1D305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ru-RU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работе с платформой Quizizz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6910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291144-91C0-2AF9-B17E-552673D94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2C060F-1C4A-137F-5E35-2B83A3232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18" y="762502"/>
            <a:ext cx="8465242" cy="5653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Платформы Professional Development Quiz | Quizizz">
            <a:extLst>
              <a:ext uri="{FF2B5EF4-FFF2-40B4-BE49-F238E27FC236}">
                <a16:creationId xmlns:a16="http://schemas.microsoft.com/office/drawing/2014/main" id="{A194B949-C727-26A1-E2CC-454E074B7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29" y="5774952"/>
            <a:ext cx="1430577" cy="8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A497F17C-156A-A694-E8EE-4D6193D91826}"/>
              </a:ext>
            </a:extLst>
          </p:cNvPr>
          <p:cNvSpPr txBox="1">
            <a:spLocks/>
          </p:cNvSpPr>
          <p:nvPr/>
        </p:nvSpPr>
        <p:spPr>
          <a:xfrm>
            <a:off x="1107828" y="24684"/>
            <a:ext cx="9681599" cy="653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rgbClr val="1D305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ru-RU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работе с платформой Quizizz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820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E418B-628F-4FE0-9034-83803E9B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6" y="324706"/>
            <a:ext cx="10515600" cy="594137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"/>
              </a:rPr>
              <a:t> Марафоны на платформе «УЧИ.РУ»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492363-004A-4697-9B0F-22AA66190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135" y="1226534"/>
            <a:ext cx="9177112" cy="5281842"/>
          </a:xfrm>
        </p:spPr>
        <p:txBody>
          <a:bodyPr>
            <a:normAutofit/>
          </a:bodyPr>
          <a:lstStyle/>
          <a:p>
            <a:pPr marL="0" indent="0">
              <a:buFont typeface="Wingdings" pitchFamily="2" charset="2"/>
              <a:buChar char="Ø"/>
            </a:pPr>
            <a:r>
              <a:rPr lang="ru-RU" kern="0" dirty="0">
                <a:cs typeface="Calibri"/>
                <a:sym typeface="Helvetica Neue"/>
              </a:rPr>
              <a:t> «Навстречу знаниям»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kern="0" dirty="0">
                <a:cs typeface="Calibri"/>
                <a:sym typeface="Helvetica Neue"/>
              </a:rPr>
              <a:t>«Волшебная осень»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kern="0" dirty="0">
                <a:cs typeface="Calibri"/>
                <a:sym typeface="Helvetica Neue"/>
              </a:rPr>
              <a:t>«Эра роботов»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kern="0" dirty="0">
                <a:cs typeface="Calibri"/>
                <a:sym typeface="Helvetica Neue"/>
              </a:rPr>
              <a:t>«Остров Сокровищ»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kern="0" dirty="0">
                <a:cs typeface="Calibri"/>
                <a:sym typeface="Helvetica Neue"/>
              </a:rPr>
              <a:t> «Зимняя сказка»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kern="0" dirty="0">
                <a:cs typeface="Calibri"/>
                <a:sym typeface="Helvetica Neue"/>
              </a:rPr>
              <a:t> «Тропический рай»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kern="0" dirty="0">
                <a:cs typeface="Calibri"/>
                <a:sym typeface="Helvetica Neue"/>
              </a:rPr>
              <a:t> «Космическое приключение»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kern="0" dirty="0">
                <a:cs typeface="Calibri"/>
                <a:sym typeface="Helvetica Neue"/>
              </a:rPr>
              <a:t> «Дачный сезон»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kern="0" dirty="0">
                <a:cs typeface="Calibri"/>
                <a:sym typeface="Helvetica Neue"/>
              </a:rPr>
              <a:t> «Поход к знаниям»</a:t>
            </a:r>
          </a:p>
          <a:p>
            <a:pPr marL="0" indent="0">
              <a:buFont typeface="Wingdings" pitchFamily="2" charset="2"/>
              <a:buChar char="Ø"/>
            </a:pPr>
            <a:r>
              <a:rPr lang="ru-RU" kern="0" dirty="0">
                <a:cs typeface="Calibri"/>
                <a:sym typeface="Helvetica Neue"/>
              </a:rPr>
              <a:t> «Весенний марафон»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BB2D5D-6ECB-9901-01C7-DFA85F61B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060" y="1226534"/>
            <a:ext cx="2887430" cy="500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1958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45B778-DD9E-5981-6D9D-AFEA772A9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1AEAA1-DFD4-0C7E-F8D8-3DF713884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r="5450" b="5546"/>
          <a:stretch/>
        </p:blipFill>
        <p:spPr>
          <a:xfrm>
            <a:off x="573741" y="1223684"/>
            <a:ext cx="11044518" cy="3088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Платформы Professional Development Quiz | Quizizz">
            <a:extLst>
              <a:ext uri="{FF2B5EF4-FFF2-40B4-BE49-F238E27FC236}">
                <a16:creationId xmlns:a16="http://schemas.microsoft.com/office/drawing/2014/main" id="{E797DDF4-694A-E189-3743-639725232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29" y="5774952"/>
            <a:ext cx="1430577" cy="85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EFDB47CE-4436-D92F-C5AD-56A4298117B1}"/>
              </a:ext>
            </a:extLst>
          </p:cNvPr>
          <p:cNvSpPr txBox="1">
            <a:spLocks/>
          </p:cNvSpPr>
          <p:nvPr/>
        </p:nvSpPr>
        <p:spPr>
          <a:xfrm>
            <a:off x="1107828" y="24684"/>
            <a:ext cx="9681599" cy="653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0" i="0" kern="1200">
                <a:solidFill>
                  <a:srgbClr val="1D3052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algn="ctr"/>
            <a:r>
              <a:rPr lang="ru-RU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по работе с платформой Quizizz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 descr="Niños y niñas de la escuela: vector de stock (libre de regalías) 1982748032  | Shutterstock">
            <a:extLst>
              <a:ext uri="{FF2B5EF4-FFF2-40B4-BE49-F238E27FC236}">
                <a16:creationId xmlns:a16="http://schemas.microsoft.com/office/drawing/2014/main" id="{F7DFFC2A-8597-DD76-CB82-7EDDA1FF1F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1" b="13193"/>
          <a:stretch/>
        </p:blipFill>
        <p:spPr bwMode="auto">
          <a:xfrm>
            <a:off x="883427" y="4585445"/>
            <a:ext cx="9906000" cy="209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3758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ADE9C-0ACD-4583-B448-11AC3709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542" y="2570677"/>
            <a:ext cx="10515600" cy="989658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chemeClr val="bg1"/>
                </a:solidFill>
              </a:rPr>
              <a:t>Платформа «Моя школа»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C6A64-6E93-4248-914B-301C83C90AE1}"/>
              </a:ext>
            </a:extLst>
          </p:cNvPr>
          <p:cNvSpPr txBox="1"/>
          <p:nvPr/>
        </p:nvSpPr>
        <p:spPr>
          <a:xfrm>
            <a:off x="4987505" y="4722484"/>
            <a:ext cx="641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Клочкова Юлия Николаевна, 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информатики</a:t>
            </a:r>
          </a:p>
        </p:txBody>
      </p:sp>
    </p:spTree>
    <p:extLst>
      <p:ext uri="{BB962C8B-B14F-4D97-AF65-F5344CB8AC3E}">
        <p14:creationId xmlns:p14="http://schemas.microsoft.com/office/powerpoint/2010/main" val="361330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AADE9C-0ACD-4583-B448-11AC3709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542" y="2570677"/>
            <a:ext cx="10515600" cy="989658"/>
          </a:xfrm>
        </p:spPr>
        <p:txBody>
          <a:bodyPr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</a:rPr>
              <a:t>Использование цифрового контента платформы «Моя школа»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C6A64-6E93-4248-914B-301C83C90AE1}"/>
              </a:ext>
            </a:extLst>
          </p:cNvPr>
          <p:cNvSpPr txBox="1"/>
          <p:nvPr/>
        </p:nvSpPr>
        <p:spPr>
          <a:xfrm>
            <a:off x="4987505" y="4722484"/>
            <a:ext cx="641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Клочкова Юлия Николаевна, 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информатики</a:t>
            </a:r>
          </a:p>
        </p:txBody>
      </p:sp>
    </p:spTree>
    <p:extLst>
      <p:ext uri="{BB962C8B-B14F-4D97-AF65-F5344CB8AC3E}">
        <p14:creationId xmlns:p14="http://schemas.microsoft.com/office/powerpoint/2010/main" val="34282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1714500" y="221322"/>
            <a:ext cx="10152576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  <a:ea typeface="+mn-ea"/>
                <a:cs typeface="+mn-cs"/>
              </a:rPr>
              <a:t>КЛЮЧЕВЫЕ ПОКАЗАТЕЛИ R3 – ЦИФРОВОЕ ОБРАЗОВАНИЕ</a:t>
            </a:r>
            <a:endParaRPr sz="2800" b="1" baseline="30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AD70AD-C142-A184-5848-60BD13B0A4D5}"/>
              </a:ext>
            </a:extLst>
          </p:cNvPr>
          <p:cNvSpPr txBox="1"/>
          <p:nvPr/>
        </p:nvSpPr>
        <p:spPr>
          <a:xfrm>
            <a:off x="1019712" y="905232"/>
            <a:ext cx="964535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>
              <a:lnSpc>
                <a:spcPct val="100000"/>
              </a:lnSpc>
              <a:buNone/>
            </a:pPr>
            <a:r>
              <a:rPr lang="ru-RU" sz="2400" b="1" dirty="0"/>
              <a:t>Использование цифрового контента платформы </a:t>
            </a:r>
          </a:p>
          <a:p>
            <a:pPr marL="0" marR="0" lvl="0" indent="0" algn="ctr">
              <a:lnSpc>
                <a:spcPct val="100000"/>
              </a:lnSpc>
              <a:buNone/>
            </a:pPr>
            <a:r>
              <a:rPr lang="ru-RU" sz="2400" b="1" dirty="0"/>
              <a:t>«Моя школа»</a:t>
            </a:r>
          </a:p>
          <a:p>
            <a:pPr marL="0" marR="0" lvl="0" indent="0" algn="ctr">
              <a:lnSpc>
                <a:spcPct val="100000"/>
              </a:lnSpc>
              <a:buNone/>
            </a:pPr>
            <a:endParaRPr lang="ru-RU" sz="1800" b="1" dirty="0"/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Sконт = (C + B)/2</a:t>
            </a:r>
            <a:endParaRPr lang="ru-RU" sz="1600" dirty="0"/>
          </a:p>
          <a:p>
            <a:pPr algn="ctr"/>
            <a:endParaRPr lang="ru-RU" sz="1600" dirty="0"/>
          </a:p>
          <a:p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доля уроков с прикрепленным цифровым домашним заданием, проценты; </a:t>
            </a:r>
          </a:p>
          <a:p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доля уроков с прикрепленными материалами из интерактивных рабочих тетрадей, </a:t>
            </a:r>
            <a:r>
              <a:rPr lang="ru-RU" sz="20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проценты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ctr"/>
            <a:endParaRPr lang="ru-RU" sz="1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 0-25% - 0 баллов</a:t>
            </a:r>
          </a:p>
          <a:p>
            <a:pPr marL="0" marR="0" lv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 25-35% - 50 баллов</a:t>
            </a:r>
          </a:p>
          <a:p>
            <a:pPr marL="0" marR="0" lv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 35-45% - 75 баллов</a:t>
            </a:r>
          </a:p>
          <a:p>
            <a:pPr marL="0" marR="0" lvl="0" indent="0" algn="ctr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  45-100% - 100 баллов</a:t>
            </a:r>
            <a:endParaRPr lang="ru-RU" sz="1600" b="1" i="0" u="none" strike="noStrike" cap="none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F9B60A-53DD-CFF6-3423-7EC4A421A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1B3304-1286-D53C-2741-F1D3F8C3A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2" y="1241721"/>
            <a:ext cx="10848975" cy="485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7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400804-13F1-D5DB-222A-29033B8CA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026" y="1063384"/>
            <a:ext cx="11869947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83B8B6-5A85-9A74-1BB6-6F36D7ADE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92338"/>
            <a:ext cx="12192000" cy="44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0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9EBC67-8CAE-C5C2-5F7B-618229BCD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3132"/>
            <a:ext cx="12192000" cy="50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КАК ПРИКРЕПИТЬ ЦДЗ К ДОМАШНЕМУ ЗАДАНИЮ?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168966-5028-9E6C-91FB-09AAA552A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1384"/>
            <a:ext cx="12192000" cy="457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39815" y="310164"/>
            <a:ext cx="8880231" cy="443055"/>
          </a:xfrm>
          <a:prstGeom prst="rect">
            <a:avLst/>
          </a:prstGeom>
          <a:noFill/>
          <a:ln>
            <a:noFill/>
          </a:ln>
        </p:spPr>
        <p:txBody>
          <a:bodyPr wrap="square" lIns="0" tIns="12050" rIns="0" bIns="0">
            <a:spAutoFit/>
          </a:bodyPr>
          <a:lstStyle>
            <a:defPPr/>
            <a:lvl1pPr marL="0" lvl="0" indent="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L="742950" lvl="1" indent="-28575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L="1143000" lvl="2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L="1600200" lvl="3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L="2057400" lvl="4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L="2514600" lvl="5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L="2971800" lvl="6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L="3429000" lvl="7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L="3886200" lvl="8" indent="-228600" algn="l"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buNone/>
            </a:pPr>
            <a:r>
              <a:rPr lang="ru-RU" sz="2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ПРОВЕРКА ЦДЗ</a:t>
            </a:r>
            <a:endParaRPr sz="2800" b="1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«Центр образования № 3»">
            <a:extLst>
              <a:ext uri="{FF2B5EF4-FFF2-40B4-BE49-F238E27FC236}">
                <a16:creationId xmlns:a16="http://schemas.microsoft.com/office/drawing/2014/main" id="{26ECA4FE-B1E3-2AE8-AA38-11D212C1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7847" cy="106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D6ED14-E5FD-31E3-E1B8-5DF909EBB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83929"/>
            <a:ext cx="12192000" cy="274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EE7E96-7FAA-2B2B-F330-706AEF0D9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5810"/>
            <a:ext cx="12192000" cy="548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0F0F0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2001</Words>
  <Application>Microsoft Office PowerPoint</Application>
  <PresentationFormat>Широкоэкранный</PresentationFormat>
  <Paragraphs>301</Paragraphs>
  <Slides>160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160</vt:i4>
      </vt:variant>
    </vt:vector>
  </HeadingPairs>
  <TitlesOfParts>
    <vt:vector size="174" baseType="lpstr">
      <vt:lpstr>AAAAAC+HelveticaNeue-Bold</vt:lpstr>
      <vt:lpstr>Aptos</vt:lpstr>
      <vt:lpstr>Aptos Display</vt:lpstr>
      <vt:lpstr>Arial</vt:lpstr>
      <vt:lpstr>Calibri</vt:lpstr>
      <vt:lpstr>Calibri</vt:lpstr>
      <vt:lpstr>Calibri Light</vt:lpstr>
      <vt:lpstr>Cambria</vt:lpstr>
      <vt:lpstr>Inter</vt:lpstr>
      <vt:lpstr>Roboto</vt:lpstr>
      <vt:lpstr>Times New Roman</vt:lpstr>
      <vt:lpstr>Wingdings</vt:lpstr>
      <vt:lpstr>Тема Office</vt:lpstr>
      <vt:lpstr>Acrobat Document</vt:lpstr>
      <vt:lpstr>Эффективность использования цифровых образовательных ресурсов в современном педагогическом процессе: методы, приемы,    практики </vt:lpstr>
      <vt:lpstr>Презентация PowerPoint</vt:lpstr>
      <vt:lpstr>Использование образовательной  платформы «УЧИ.РУ» для работы в             начальной школе.</vt:lpstr>
      <vt:lpstr>Презентация PowerPoint</vt:lpstr>
      <vt:lpstr>Задачи качественного образования:</vt:lpstr>
      <vt:lpstr> Платформа «УЧИ.РУ»</vt:lpstr>
      <vt:lpstr> Разделы платформы «УЧИ.РУ»</vt:lpstr>
      <vt:lpstr> Платформа «УЧИ.РУ»</vt:lpstr>
      <vt:lpstr> Марафоны на платформе «УЧИ.РУ»</vt:lpstr>
      <vt:lpstr>    </vt:lpstr>
      <vt:lpstr> Олимпиады на платформе «УЧИ.РУ»  </vt:lpstr>
      <vt:lpstr>Презентация PowerPoint</vt:lpstr>
      <vt:lpstr> </vt:lpstr>
      <vt:lpstr> Новые сервисы для дистанционного  обучения на «УЧИ.РУ»</vt:lpstr>
      <vt:lpstr>Использование ЦОР в реализации проекта  «Школа полного дня»:   сетевые исследовательские программы «Всероссийский атлас почвенных микроорганизмов», «Биоинженерные технологии» </vt:lpstr>
      <vt:lpstr>Проектная и исследовательская деятельность в школе, колледже и университете</vt:lpstr>
      <vt:lpstr>Презентация PowerPoint</vt:lpstr>
      <vt:lpstr>Презентация PowerPoint</vt:lpstr>
      <vt:lpstr>Презентация PowerPoint</vt:lpstr>
      <vt:lpstr>«Влияние антропогенных факторов на активность  в почве бактерий рода Azotobacter» </vt:lpstr>
      <vt:lpstr>«Выявление штаммов бактерий рода Azotobacter  из почв разных растительных сообществ  Богородского городского округа» </vt:lpstr>
      <vt:lpstr>«Выявление штаммов бактерий рода Azotobacter  из почв разных растительных сообществ  Богородского городского округа» </vt:lpstr>
      <vt:lpstr>Презентация PowerPoint</vt:lpstr>
      <vt:lpstr>«Оценка влияния внесения минеральных  и бактериальных  удобрений на рост сахарной свеклы  на территории Богородского городского округа» </vt:lpstr>
      <vt:lpstr>Презентация PowerPoint</vt:lpstr>
      <vt:lpstr>Презентация PowerPoint</vt:lpstr>
      <vt:lpstr>Презентация PowerPoint</vt:lpstr>
      <vt:lpstr>Использование цифровых образовательных  ресурсов в подготовке к ОГЭ И ЕГЭ по географии</vt:lpstr>
      <vt:lpstr>Баранский  Николай Николаевич</vt:lpstr>
      <vt:lpstr>Интерактивные карты по географии</vt:lpstr>
      <vt:lpstr>Интерактивные карты по географии </vt:lpstr>
      <vt:lpstr>Интерактивные карты по географии </vt:lpstr>
      <vt:lpstr>Интерактивные карты по географии ПРОВЕРОЧНЫЕ ЗАДАНИЯ</vt:lpstr>
      <vt:lpstr>ЗАДАНИЕ С ПОДСКАЗКОЙ</vt:lpstr>
      <vt:lpstr>https://obr.1c.ru/mapkit/geography.html     </vt:lpstr>
      <vt:lpstr>Библиотека интерактивных материалов</vt:lpstr>
      <vt:lpstr>Библиотека интерактивных материалов</vt:lpstr>
      <vt:lpstr>Конструктор интерактивных материалов (КИМ).</vt:lpstr>
      <vt:lpstr>Россия. Атлас-клипарт</vt:lpstr>
      <vt:lpstr>Россия. Атлас-клипарт</vt:lpstr>
      <vt:lpstr>КИМ. Обучающее пособие</vt:lpstr>
      <vt:lpstr>Образовательный географический портал </vt:lpstr>
      <vt:lpstr>Образовательный географический портал</vt:lpstr>
      <vt:lpstr>Презентация PowerPoint</vt:lpstr>
      <vt:lpstr>Атлас экономической сложности</vt:lpstr>
      <vt:lpstr>Атлас экономической сложности</vt:lpstr>
      <vt:lpstr>Наш мир в данных </vt:lpstr>
      <vt:lpstr>Международный атлас </vt:lpstr>
      <vt:lpstr>Информационные источники</vt:lpstr>
      <vt:lpstr>Возможности цифровых образовательных платформ  для организации подготовки обучающихся  к ОГЭ по химии</vt:lpstr>
      <vt:lpstr>https://chem-oge.sdamgia.ru/ </vt:lpstr>
      <vt:lpstr>https://oge.fipi.ru</vt:lpstr>
      <vt:lpstr>https://web.archive.org</vt:lpstr>
      <vt:lpstr>https://web.archive.org</vt:lpstr>
      <vt:lpstr>https://web.archive.org</vt:lpstr>
      <vt:lpstr>Презентация PowerPoint</vt:lpstr>
      <vt:lpstr>Презентация PowerPoint</vt:lpstr>
      <vt:lpstr>https://myschool.edu.ru/</vt:lpstr>
      <vt:lpstr>https://myschool.edu.ru/</vt:lpstr>
      <vt:lpstr>https://myschool.edu.ru/</vt:lpstr>
      <vt:lpstr>https://myschool.edu.ru/</vt:lpstr>
      <vt:lpstr>https://myschool.edu.ru/</vt:lpstr>
      <vt:lpstr>https://myschool.edu.ru/</vt:lpstr>
      <vt:lpstr>https://myschool.edu.ru/</vt:lpstr>
      <vt:lpstr>https://myschool.edu.ru/</vt:lpstr>
      <vt:lpstr>https://myschool.edu.ru/</vt:lpstr>
      <vt:lpstr>https://myschool.edu.ru/</vt:lpstr>
      <vt:lpstr>https://myschool.edu.ru/</vt:lpstr>
      <vt:lpstr>https://myschool.edu.ru/</vt:lpstr>
      <vt:lpstr>https://myschool.edu.ru/</vt:lpstr>
      <vt:lpstr>https://myschool.edu.ru</vt:lpstr>
      <vt:lpstr>https://myschool.edu.ru/</vt:lpstr>
      <vt:lpstr>Презентация PowerPoint</vt:lpstr>
      <vt:lpstr>Использование цифровых образовательных  ресурсов в подготовке к ВПР по обществознанию</vt:lpstr>
      <vt:lpstr>Обзор цифровых образовательных ресурсов для подготовки к ВПР</vt:lpstr>
      <vt:lpstr>Интерактивные формы работы с цифровыми ресурсами на уроках обществознания</vt:lpstr>
      <vt:lpstr>Инструкция по работе с платформой Quizizz </vt:lpstr>
      <vt:lpstr>Инструкция по работе с платформой Quizizz </vt:lpstr>
      <vt:lpstr>Инструкция по работе с платформой Quizizz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Платформа «Моя школа»</vt:lpstr>
      <vt:lpstr>Использование цифрового контента платформы «Моя школа»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интерактивных рабочих тетрадей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Разработка цифрового контента для платформы «Моя школа»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ПОЛЕЗНЫЕ ССЫЛКИ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Юлия Клочкова</dc:creator>
  <cp:lastModifiedBy>Юлия Клочкова</cp:lastModifiedBy>
  <cp:revision>12</cp:revision>
  <dcterms:created xsi:type="dcterms:W3CDTF">2025-03-16T18:04:12Z</dcterms:created>
  <dcterms:modified xsi:type="dcterms:W3CDTF">2025-03-18T00:31:02Z</dcterms:modified>
</cp:coreProperties>
</file>