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6" r:id="rId2"/>
    <p:sldId id="320" r:id="rId3"/>
    <p:sldId id="344" r:id="rId4"/>
    <p:sldId id="317" r:id="rId5"/>
    <p:sldId id="318" r:id="rId6"/>
    <p:sldId id="326" r:id="rId7"/>
    <p:sldId id="327" r:id="rId8"/>
    <p:sldId id="328" r:id="rId9"/>
    <p:sldId id="329" r:id="rId10"/>
    <p:sldId id="330" r:id="rId11"/>
    <p:sldId id="350" r:id="rId12"/>
    <p:sldId id="333" r:id="rId13"/>
    <p:sldId id="352" r:id="rId14"/>
    <p:sldId id="351" r:id="rId15"/>
    <p:sldId id="337" r:id="rId16"/>
    <p:sldId id="353" r:id="rId17"/>
    <p:sldId id="354" r:id="rId18"/>
    <p:sldId id="296" r:id="rId19"/>
    <p:sldId id="355" r:id="rId20"/>
    <p:sldId id="299" r:id="rId21"/>
    <p:sldId id="356" r:id="rId22"/>
    <p:sldId id="302" r:id="rId23"/>
    <p:sldId id="357" r:id="rId24"/>
    <p:sldId id="305" r:id="rId25"/>
    <p:sldId id="358" r:id="rId26"/>
    <p:sldId id="308" r:id="rId27"/>
    <p:sldId id="309" r:id="rId28"/>
    <p:sldId id="311" r:id="rId29"/>
    <p:sldId id="312" r:id="rId30"/>
    <p:sldId id="313" r:id="rId31"/>
    <p:sldId id="314" r:id="rId32"/>
    <p:sldId id="341" r:id="rId33"/>
    <p:sldId id="342" r:id="rId34"/>
    <p:sldId id="343" r:id="rId35"/>
    <p:sldId id="345" r:id="rId36"/>
    <p:sldId id="346" r:id="rId37"/>
    <p:sldId id="347" r:id="rId38"/>
    <p:sldId id="348" r:id="rId39"/>
    <p:sldId id="349" r:id="rId40"/>
    <p:sldId id="26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B2DC-606A-4FA3-84EE-A950363AB746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5464-C381-47A1-9164-FBFA93E9F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6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7ADE43C-D0C5-45D1-B821-0D64EBFA3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8C86CD-AD31-4615-81CD-FED19B94ED1B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ABB81F5C-0E6B-46CD-BABE-D5105A180C9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8C1A98-AFF7-41F1-9711-6C5E464ADB1B}" type="slidenum">
              <a:rPr lang="ru-RU" altLang="ru-RU"/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6FDEB86E-42ED-4F34-AA81-A90047385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F196127B-5C03-4225-B02D-7805813E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0" tIns="46040" rIns="92080" bIns="46040"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B848540-7E6C-43A9-BF41-FEEFD7FDB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39EA23-9CC7-48CF-8916-D3269ADB420A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2EA20043-3187-4A12-9371-880837F447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E97850-2CAC-4A4F-A780-A5E7964800B0}" type="slidenum">
              <a:rPr lang="ru-RU" altLang="ru-RU"/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0252883-0205-456F-AA53-6ADF2EBE5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D1C14087-ECB3-491E-8DEF-F9261132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0" tIns="46040" rIns="92080" bIns="46040"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F18BB1B-E85E-41A7-8FF2-7842D22A6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EE420-AF98-4D81-814F-7817CDABCAE8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45059" name="Образ слайда 1">
            <a:extLst>
              <a:ext uri="{FF2B5EF4-FFF2-40B4-BE49-F238E27FC236}">
                <a16:creationId xmlns:a16="http://schemas.microsoft.com/office/drawing/2014/main" id="{3E94E4F4-840A-48C1-973B-CCF8CFFA7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Заметки 2">
            <a:extLst>
              <a:ext uri="{FF2B5EF4-FFF2-40B4-BE49-F238E27FC236}">
                <a16:creationId xmlns:a16="http://schemas.microsoft.com/office/drawing/2014/main" id="{DF403EEF-427C-4101-8614-07BB6570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Номер слайда 3">
            <a:extLst>
              <a:ext uri="{FF2B5EF4-FFF2-40B4-BE49-F238E27FC236}">
                <a16:creationId xmlns:a16="http://schemas.microsoft.com/office/drawing/2014/main" id="{BF5F811E-57C6-48A4-A53E-19D7431AF1F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379053-427D-44DE-9978-019137D0760F}" type="slidenum">
              <a:rPr lang="ru-RU" altLang="ru-RU"/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1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c.edsoo.ru/projects/fop/index.html#/sections/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AE8E96F-377E-4388-9D09-E73545D92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8514" y="1681193"/>
            <a:ext cx="6619568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600" dirty="0">
                <a:solidFill>
                  <a:schemeClr val="bg1"/>
                </a:solidFill>
                <a:latin typeface="Georgia" panose="02040502050405020303" pitchFamily="18" charset="0"/>
              </a:rPr>
              <a:t>Оценка достижений обучающихся по предмету окружающий мир в ЭНШ: критерии и показатели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7DF8548-D3F7-49F2-8F46-9B43C5C20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5713" y="-167612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09081E"/>
                </a:solidFill>
              </a:rPr>
              <a:t>Принципы построения системы оценивания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B85F57-6891-4BA6-A429-13E746536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57951"/>
            <a:ext cx="10744200" cy="501901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dirty="0"/>
              <a:t>оценивание является постоянным процессом, естественным образом </a:t>
            </a:r>
            <a:r>
              <a:rPr lang="ru-RU" altLang="ru-RU" i="1" dirty="0"/>
              <a:t>интегрированным</a:t>
            </a:r>
            <a:r>
              <a:rPr lang="ru-RU" altLang="ru-RU" dirty="0"/>
              <a:t> в образовательную практику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/>
              <a:t>оценивание является </a:t>
            </a:r>
            <a:r>
              <a:rPr lang="ru-RU" altLang="ru-RU" i="1" dirty="0" err="1"/>
              <a:t>критериальным</a:t>
            </a:r>
            <a:r>
              <a:rPr lang="ru-RU" altLang="ru-RU" i="1" dirty="0"/>
              <a:t>. </a:t>
            </a:r>
            <a:r>
              <a:rPr lang="ru-RU" altLang="ru-RU" dirty="0"/>
              <a:t>Основными критериями оценивания выступают планируемые результаты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/>
              <a:t>оцениваться с помощью отметки могут только</a:t>
            </a:r>
            <a:r>
              <a:rPr lang="ru-RU" altLang="ru-RU" i="1" dirty="0"/>
              <a:t> результаты деятельности</a:t>
            </a:r>
            <a:r>
              <a:rPr lang="ru-RU" altLang="ru-RU" dirty="0"/>
              <a:t> ученика и </a:t>
            </a:r>
            <a:r>
              <a:rPr lang="ru-RU" altLang="ru-RU" i="1" dirty="0"/>
              <a:t>процесс их формирования</a:t>
            </a:r>
            <a:r>
              <a:rPr lang="ru-RU" altLang="ru-RU" dirty="0"/>
              <a:t>, но не личные качества ребенка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/>
              <a:t>  </a:t>
            </a:r>
            <a:r>
              <a:rPr lang="ru-RU" altLang="ru-RU" sz="2800" dirty="0"/>
              <a:t>система оценивания выстраивается таким образом, чтобы учащиеся включались в контрольно-оценочную деятельность, приобретая навыки и привычку к </a:t>
            </a:r>
            <a:r>
              <a:rPr lang="ru-RU" altLang="ru-RU" sz="2800" i="1" dirty="0"/>
              <a:t>самооценке </a:t>
            </a:r>
            <a:r>
              <a:rPr lang="ru-RU" altLang="ru-RU" sz="2800" dirty="0"/>
              <a:t>и</a:t>
            </a:r>
            <a:r>
              <a:rPr lang="ru-RU" altLang="ru-RU" sz="2800" i="1" dirty="0"/>
              <a:t> </a:t>
            </a:r>
            <a:r>
              <a:rPr lang="ru-RU" altLang="ru-RU" sz="2800" i="1" dirty="0" err="1"/>
              <a:t>взаимооценке</a:t>
            </a:r>
            <a:r>
              <a:rPr lang="ru-RU" altLang="ru-RU" sz="2800" dirty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в оценочной деятельности реализуется заложенный в стандарте принцип распределения ответственности между различными участниками образовательного процесса – за счет выбора процедур, форм, содержания оценочной деятельности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0187E1-9EC8-4611-89A4-EC1FD9D6B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2553" y="278296"/>
            <a:ext cx="8154569" cy="6116606"/>
          </a:xfrm>
          <a:noFill/>
        </p:spPr>
      </p:pic>
    </p:spTree>
    <p:extLst>
      <p:ext uri="{BB962C8B-B14F-4D97-AF65-F5344CB8AC3E}">
        <p14:creationId xmlns:p14="http://schemas.microsoft.com/office/powerpoint/2010/main" val="29898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459824-3A36-41ED-8764-2F0448766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>
                <a:solidFill>
                  <a:srgbClr val="09081E"/>
                </a:solidFill>
              </a:rPr>
              <a:t>Предмет оценочной деятельности</a:t>
            </a:r>
            <a:r>
              <a:rPr lang="ru-RU" altLang="ru-RU" sz="400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6B0B7A9-AE78-4A86-BA73-FA3E36FD9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достижение планируемых результатов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			предметных                           метапредметных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личностных </a:t>
            </a:r>
          </a:p>
        </p:txBody>
      </p:sp>
      <p:sp>
        <p:nvSpPr>
          <p:cNvPr id="115716" name="Line 4">
            <a:extLst>
              <a:ext uri="{FF2B5EF4-FFF2-40B4-BE49-F238E27FC236}">
                <a16:creationId xmlns:a16="http://schemas.microsoft.com/office/drawing/2014/main" id="{05C0636A-10AC-40B4-949D-91A2770AB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543" y="24923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717" name="Line 5">
            <a:extLst>
              <a:ext uri="{FF2B5EF4-FFF2-40B4-BE49-F238E27FC236}">
                <a16:creationId xmlns:a16="http://schemas.microsoft.com/office/drawing/2014/main" id="{62022DDB-20EB-4924-A515-F5E9630AA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24923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718" name="Line 6">
            <a:extLst>
              <a:ext uri="{FF2B5EF4-FFF2-40B4-BE49-F238E27FC236}">
                <a16:creationId xmlns:a16="http://schemas.microsoft.com/office/drawing/2014/main" id="{7CA0BE74-0D12-4B3F-8806-2C92AC38B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2006" y="249237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E1F7693-915A-47FD-837E-98BD42D31350}"/>
              </a:ext>
            </a:extLst>
          </p:cNvPr>
          <p:cNvSpPr txBox="1">
            <a:spLocks noChangeArrowheads="1"/>
          </p:cNvSpPr>
          <p:nvPr/>
        </p:nvSpPr>
        <p:spPr>
          <a:xfrm>
            <a:off x="1001865" y="55659"/>
            <a:ext cx="9270850" cy="632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9081E"/>
                </a:solidFill>
              </a:rPr>
              <a:t>Личностные  результаты, которые не подлежат итоговой аттестации:</a:t>
            </a:r>
            <a:br>
              <a:rPr lang="ru-RU" altLang="ru-RU" sz="2800" dirty="0">
                <a:solidFill>
                  <a:srgbClr val="09081E"/>
                </a:solidFill>
              </a:rPr>
            </a:br>
            <a:r>
              <a:rPr lang="ru-RU" altLang="ru-RU" sz="2000" dirty="0"/>
              <a:t>-</a:t>
            </a:r>
            <a:r>
              <a:rPr lang="ru-RU" altLang="ru-RU" sz="2000" dirty="0">
                <a:solidFill>
                  <a:srgbClr val="09081E"/>
                </a:solidFill>
              </a:rPr>
              <a:t> </a:t>
            </a:r>
            <a:r>
              <a:rPr lang="en-US" altLang="ru-RU" sz="2000" dirty="0">
                <a:solidFill>
                  <a:srgbClr val="09081E"/>
                </a:solidFill>
              </a:rPr>
              <a:t> </a:t>
            </a:r>
            <a:r>
              <a:rPr lang="ru-RU" altLang="ru-RU" sz="2400" dirty="0"/>
              <a:t>ценностные ориентации выпускника (религиозные, эстетические взгляды, политические предпочтения и др.)</a:t>
            </a:r>
            <a:br>
              <a:rPr lang="ru-RU" altLang="ru-RU" sz="2400" dirty="0"/>
            </a:br>
            <a:r>
              <a:rPr lang="ru-RU" altLang="ru-RU" sz="2400" dirty="0"/>
              <a:t> - характеристика социальных чувств (патриотизм, толерантность, гуманизм и др.);</a:t>
            </a:r>
            <a:br>
              <a:rPr lang="ru-RU" altLang="ru-RU" sz="2400" dirty="0"/>
            </a:br>
            <a:r>
              <a:rPr lang="ru-RU" altLang="ru-RU" sz="2400" dirty="0"/>
              <a:t>- индивидуальные психологические характеристики личности</a:t>
            </a:r>
          </a:p>
          <a:p>
            <a:pPr>
              <a:buFont typeface="Wingdings" panose="05000000000000000000" pitchFamily="2" charset="2"/>
              <a:buNone/>
            </a:pPr>
            <a:br>
              <a:rPr lang="ru-RU" altLang="ru-RU" sz="2400" dirty="0"/>
            </a:br>
            <a:r>
              <a:rPr lang="ru-RU" altLang="ru-RU" sz="2400" dirty="0">
                <a:solidFill>
                  <a:srgbClr val="09081E"/>
                </a:solidFill>
              </a:rPr>
              <a:t>Эти результаты образования выявляются в ходе массовых мониторинговых социологических и других обследований и служат одним из средств оценки:</a:t>
            </a:r>
            <a:br>
              <a:rPr lang="ru-RU" altLang="ru-RU" sz="2400" dirty="0">
                <a:solidFill>
                  <a:srgbClr val="09081E"/>
                </a:solidFill>
              </a:rPr>
            </a:br>
            <a:r>
              <a:rPr lang="ru-RU" altLang="ru-RU" sz="2400" dirty="0"/>
              <a:t>- эффективности деятельности образовательных учреждений, </a:t>
            </a:r>
            <a:br>
              <a:rPr lang="ru-RU" altLang="ru-RU" sz="2400" dirty="0"/>
            </a:br>
            <a:r>
              <a:rPr lang="ru-RU" altLang="ru-RU" sz="2400" dirty="0"/>
              <a:t>- системы образования на муниципальном, региональном и федеральном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438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9DB3CF9C-93E3-4378-A7E5-107C8CE69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2400" dirty="0">
                <a:solidFill>
                  <a:srgbClr val="00FF00"/>
                </a:solidFill>
                <a:latin typeface="Bodoni MT" panose="02070603080606020203" pitchFamily="18" charset="0"/>
              </a:rPr>
            </a:br>
            <a:br>
              <a:rPr lang="ru-RU" altLang="ru-RU" sz="2000" dirty="0">
                <a:solidFill>
                  <a:srgbClr val="660033"/>
                </a:solidFill>
              </a:rPr>
            </a:br>
            <a:r>
              <a:rPr lang="ru-RU" altLang="ru-RU" sz="2800" dirty="0">
                <a:solidFill>
                  <a:srgbClr val="09081E"/>
                </a:solidFill>
              </a:rPr>
              <a:t>Предметные и метапредметные результаты, которые подлежат итоговой аттестации, относятся следующие:</a:t>
            </a:r>
            <a:br>
              <a:rPr lang="ru-RU" altLang="ru-RU" sz="2800" dirty="0">
                <a:solidFill>
                  <a:srgbClr val="09081E"/>
                </a:solidFill>
              </a:rPr>
            </a:br>
            <a:endParaRPr lang="ru-RU" altLang="ru-RU" sz="2800" dirty="0">
              <a:solidFill>
                <a:srgbClr val="09081E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49FF487-D1AA-41CB-8D9E-45F28F429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научные знания и представления о природе, обществе, человеке, знаковых и информационных системах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умения учебно-познавательной, исследовательской,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практической деятельности, обобщенные способы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деятельности (предметные результаты);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коммуникативные и информационные умения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умение оценивать объекты окружающей </a:t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действительности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с определенных позиций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способность к контролю и самоконтролю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способность к творческому решению учебных и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практических задач (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метапредметные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результаты).</a:t>
            </a:r>
          </a:p>
        </p:txBody>
      </p:sp>
    </p:spTree>
    <p:extLst>
      <p:ext uri="{BB962C8B-B14F-4D97-AF65-F5344CB8AC3E}">
        <p14:creationId xmlns:p14="http://schemas.microsoft.com/office/powerpoint/2010/main" val="36700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2CD149-97EC-4812-A003-D6D30F6E7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/>
              <a:t> </a:t>
            </a:r>
            <a:r>
              <a:rPr lang="ru-RU" altLang="ru-RU" sz="4000">
                <a:solidFill>
                  <a:srgbClr val="09081E"/>
                </a:solidFill>
              </a:rPr>
              <a:t>Виды оценивания </a:t>
            </a:r>
            <a:br>
              <a:rPr lang="ru-RU" altLang="ru-RU" sz="4000">
                <a:solidFill>
                  <a:srgbClr val="09081E"/>
                </a:solidFill>
              </a:rPr>
            </a:br>
            <a:r>
              <a:rPr lang="ru-RU" altLang="ru-RU" sz="4000">
                <a:solidFill>
                  <a:srgbClr val="09081E"/>
                </a:solidFill>
              </a:rPr>
              <a:t>в начальной школе</a:t>
            </a:r>
            <a:r>
              <a:rPr lang="ru-RU" altLang="ru-RU" sz="4000"/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5E8A895-3BB5-407D-A1F6-BF7C9EB4A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52663"/>
            <a:ext cx="8229600" cy="3148012"/>
          </a:xfrm>
        </p:spPr>
        <p:txBody>
          <a:bodyPr/>
          <a:lstStyle/>
          <a:p>
            <a:pPr eaLnBrk="1" hangingPunct="1"/>
            <a:r>
              <a:rPr lang="ru-RU" altLang="ru-RU" dirty="0"/>
              <a:t>стартовая диагностика</a:t>
            </a:r>
          </a:p>
          <a:p>
            <a:pPr eaLnBrk="1" hangingPunct="1"/>
            <a:r>
              <a:rPr lang="ru-RU" altLang="ru-RU" dirty="0"/>
              <a:t>текущее оценивание (тесно связано с процессом обучения) </a:t>
            </a:r>
          </a:p>
          <a:p>
            <a:pPr eaLnBrk="1" hangingPunct="1"/>
            <a:r>
              <a:rPr lang="ru-RU" altLang="ru-RU" dirty="0"/>
              <a:t>тематическое оценивание</a:t>
            </a:r>
          </a:p>
          <a:p>
            <a:pPr eaLnBrk="1" hangingPunct="1"/>
            <a:r>
              <a:rPr lang="ru-RU" altLang="ru-RU" dirty="0"/>
              <a:t>промежуточное оценивание</a:t>
            </a:r>
          </a:p>
          <a:p>
            <a:pPr eaLnBrk="1" hangingPunct="1"/>
            <a:r>
              <a:rPr lang="ru-RU" altLang="ru-RU" dirty="0"/>
              <a:t>итоговое оценивание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9012FD5-5E60-4105-987B-684CE74D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00" y="182191"/>
            <a:ext cx="8602663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0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1150E75-0DA3-428C-8709-5DFD294E7F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0634" y="1571183"/>
            <a:ext cx="10515600" cy="4351338"/>
          </a:xfrm>
        </p:spPr>
        <p:txBody>
          <a:bodyPr/>
          <a:lstStyle/>
          <a:p>
            <a:pPr marL="457200" indent="-7938" algn="just">
              <a:buNone/>
            </a:pPr>
            <a:r>
              <a:rPr lang="ru-RU" altLang="ru-RU" dirty="0">
                <a:latin typeface="Georgia" panose="02040502050405020303" pitchFamily="18" charset="0"/>
              </a:rPr>
              <a:t>Итоговая оценка образовательных достижений выпускников начальной школы в соответствии с ФГОС рассматривается</a:t>
            </a:r>
            <a:r>
              <a:rPr lang="ru-RU" altLang="ru-RU" b="1" dirty="0">
                <a:latin typeface="Georgia" panose="02040502050405020303" pitchFamily="18" charset="0"/>
              </a:rPr>
              <a:t> с точки зрения использования ее результатов для принятия решения о переводе учащихся на следующую ступень обучения, для оценки качества начального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872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>
            <a:extLst>
              <a:ext uri="{FF2B5EF4-FFF2-40B4-BE49-F238E27FC236}">
                <a16:creationId xmlns:a16="http://schemas.microsoft.com/office/drawing/2014/main" id="{F5DBBA67-9805-46DE-9376-77D04074D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428625"/>
            <a:ext cx="8229600" cy="1371600"/>
          </a:xfrm>
        </p:spPr>
        <p:txBody>
          <a:bodyPr/>
          <a:lstStyle/>
          <a:p>
            <a:r>
              <a:rPr lang="ru-RU" altLang="ru-RU" sz="2800"/>
              <a:t>Недостатки традиционной системы оценивания</a:t>
            </a:r>
          </a:p>
        </p:txBody>
      </p:sp>
      <p:sp>
        <p:nvSpPr>
          <p:cNvPr id="28674" name="Содержимое 1">
            <a:extLst>
              <a:ext uri="{FF2B5EF4-FFF2-40B4-BE49-F238E27FC236}">
                <a16:creationId xmlns:a16="http://schemas.microsoft.com/office/drawing/2014/main" id="{A20A499F-B096-4926-BED3-833CC4426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indent="-255588"/>
            <a:r>
              <a:rPr lang="ru-RU" altLang="ru-RU" sz="1800" b="1"/>
              <a:t>не позволяет зафиксировать и положительно оценить реальные достижения каждого конкретного ребенка</a:t>
            </a:r>
          </a:p>
          <a:p>
            <a:pPr marL="365125" indent="-255588">
              <a:buNone/>
            </a:pPr>
            <a:endParaRPr lang="ru-RU" altLang="ru-RU" sz="1800" b="1"/>
          </a:p>
          <a:p>
            <a:pPr marL="365125" indent="-255588"/>
            <a:r>
              <a:rPr lang="ru-RU" altLang="ru-RU" sz="1800" b="1"/>
              <a:t>отметка часто малоинформативна: не дает ребенку и родителям точного представления о реальных успехах</a:t>
            </a:r>
          </a:p>
          <a:p>
            <a:pPr marL="365125" indent="-255588">
              <a:buNone/>
            </a:pPr>
            <a:endParaRPr lang="ru-RU" altLang="ru-RU" sz="1800" b="1"/>
          </a:p>
          <a:p>
            <a:pPr marL="365125" indent="-255588"/>
            <a:r>
              <a:rPr lang="ru-RU" altLang="ru-RU" sz="1800" b="1"/>
              <a:t>отметка нередко оказывается орудием манипуляции и психологического давления на ребенка и родителей</a:t>
            </a:r>
          </a:p>
          <a:p>
            <a:pPr marL="365125" indent="-255588">
              <a:buNone/>
            </a:pPr>
            <a:endParaRPr lang="ru-RU" altLang="ru-RU" sz="1800" b="1"/>
          </a:p>
          <a:p>
            <a:pPr marL="365125" indent="-255588"/>
            <a:r>
              <a:rPr lang="ru-RU" altLang="ru-RU" sz="1800" b="1"/>
              <a:t>не позволяет оценить способности учеников выполнять задания в реальной ситуации</a:t>
            </a:r>
            <a:r>
              <a:rPr lang="ru-RU" altLang="ru-RU" sz="1800"/>
              <a:t> </a:t>
            </a:r>
          </a:p>
          <a:p>
            <a:pPr marL="365125" indent="-255588">
              <a:buNone/>
            </a:pPr>
            <a:endParaRPr lang="ru-RU" altLang="ru-RU" sz="1800"/>
          </a:p>
          <a:p>
            <a:pPr marL="365125" indent="-255588"/>
            <a:r>
              <a:rPr lang="ru-RU" altLang="ru-RU" sz="1800" b="1"/>
              <a:t>ограничивает развитие важнейших поведенческих навыков и ключевых компетентностей</a:t>
            </a:r>
            <a:endParaRPr lang="ru-RU" altLang="ru-RU" sz="1800"/>
          </a:p>
          <a:p>
            <a:pPr marL="365125" indent="-255588"/>
            <a:endParaRPr lang="ru-RU" altLang="ru-RU" sz="1800" b="1"/>
          </a:p>
          <a:p>
            <a:pPr marL="365125" indent="-255588"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D7D12-3197-4EF2-8974-426C723B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вопросы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16FC3-5D90-46D2-8CA9-B795EBF554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623888" indent="-514350">
              <a:lnSpc>
                <a:spcPct val="80000"/>
              </a:lnSpc>
            </a:pPr>
            <a:r>
              <a:rPr lang="ru-RU" altLang="ru-RU" sz="2900" b="1" u="sng" dirty="0"/>
              <a:t>Что оценивать</a:t>
            </a:r>
            <a:r>
              <a:rPr lang="ru-RU" altLang="ru-RU" sz="2900" b="1" dirty="0"/>
              <a:t>?</a:t>
            </a:r>
            <a:r>
              <a:rPr lang="ru-RU" altLang="ru-RU" sz="2900" dirty="0"/>
              <a:t> (объект оценивания)</a:t>
            </a:r>
          </a:p>
          <a:p>
            <a:pPr marL="623888" indent="-514350">
              <a:lnSpc>
                <a:spcPct val="80000"/>
              </a:lnSpc>
              <a:buNone/>
            </a:pPr>
            <a:r>
              <a:rPr lang="ru-RU" altLang="ru-RU" sz="2900" dirty="0"/>
              <a:t>    1.  Знания, умения, навыки по определенным параметрам</a:t>
            </a:r>
          </a:p>
          <a:p>
            <a:pPr marL="623888" indent="-514350">
              <a:lnSpc>
                <a:spcPct val="80000"/>
              </a:lnSpc>
              <a:buNone/>
            </a:pPr>
            <a:r>
              <a:rPr lang="ru-RU" altLang="ru-RU" sz="2900" dirty="0"/>
              <a:t>     2. Творчество, инициативу</a:t>
            </a:r>
          </a:p>
          <a:p>
            <a:pPr marL="623888" indent="-514350">
              <a:lnSpc>
                <a:spcPct val="80000"/>
              </a:lnSpc>
            </a:pPr>
            <a:r>
              <a:rPr lang="ru-RU" altLang="ru-RU" sz="2900" b="1" u="sng" dirty="0"/>
              <a:t>Что не оценивать?</a:t>
            </a:r>
          </a:p>
          <a:p>
            <a:pPr marL="623888" indent="-514350">
              <a:lnSpc>
                <a:spcPct val="80000"/>
              </a:lnSpc>
              <a:buNone/>
            </a:pPr>
            <a:r>
              <a:rPr lang="ru-RU" altLang="ru-RU" sz="2900" b="1" dirty="0"/>
              <a:t>     </a:t>
            </a:r>
            <a:r>
              <a:rPr lang="ru-RU" altLang="ru-RU" sz="2900" dirty="0"/>
              <a:t>1.  Личные качества ребенка (темп работы, особенности памяти, внимания, восприятия)</a:t>
            </a:r>
          </a:p>
          <a:p>
            <a:pPr marL="623888" indent="-514350">
              <a:lnSpc>
                <a:spcPct val="80000"/>
              </a:lnSpc>
            </a:pPr>
            <a:r>
              <a:rPr lang="ru-RU" altLang="ru-RU" sz="2900" b="1" u="sng" dirty="0"/>
              <a:t>Как оценивать?</a:t>
            </a:r>
          </a:p>
          <a:p>
            <a:pPr marL="623888" indent="-514350">
              <a:lnSpc>
                <a:spcPct val="80000"/>
              </a:lnSpc>
              <a:buNone/>
            </a:pPr>
            <a:r>
              <a:rPr lang="ru-RU" altLang="ru-RU" sz="2900" b="1" dirty="0"/>
              <a:t>     </a:t>
            </a:r>
            <a:r>
              <a:rPr lang="ru-RU" altLang="ru-RU" sz="2900" dirty="0"/>
              <a:t>1. Оценка должна быть </a:t>
            </a:r>
            <a:r>
              <a:rPr lang="ru-RU" altLang="ru-RU" sz="2900" dirty="0" err="1"/>
              <a:t>критериальной</a:t>
            </a:r>
            <a:r>
              <a:rPr lang="ru-RU" altLang="ru-RU" sz="2900" dirty="0"/>
              <a:t>.</a:t>
            </a:r>
          </a:p>
          <a:p>
            <a:pPr marL="623888" indent="-514350">
              <a:lnSpc>
                <a:spcPct val="80000"/>
              </a:lnSpc>
              <a:buNone/>
            </a:pPr>
            <a:r>
              <a:rPr lang="ru-RU" altLang="ru-RU" sz="2900" dirty="0"/>
              <a:t>     2. Оценка должна позволять зафиксировать индивидуальное продвижение каждого ребенка по отношению к самому себе. Не сравнивать детей между собой. </a:t>
            </a:r>
            <a:endParaRPr lang="ru-RU" altLang="ru-RU" sz="2900" b="1" u="sng" dirty="0"/>
          </a:p>
        </p:txBody>
      </p:sp>
    </p:spTree>
    <p:extLst>
      <p:ext uri="{BB962C8B-B14F-4D97-AF65-F5344CB8AC3E}">
        <p14:creationId xmlns:p14="http://schemas.microsoft.com/office/powerpoint/2010/main" val="33466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70" y="1146040"/>
            <a:ext cx="5969260" cy="45191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r>
              <a:rPr lang="ru-RU" dirty="0">
                <a:solidFill>
                  <a:srgbClr val="15326C"/>
                </a:solidFill>
              </a:rPr>
              <a:t>Модели ускоренного обучения в начальной школе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EB3B7-EBEC-7E96-F904-DF2C87CF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0555" y="2221854"/>
            <a:ext cx="8450559" cy="30646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18043-2508-6D0E-F47C-6988D99E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57251"/>
            <a:ext cx="1353429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>
            <a:extLst>
              <a:ext uri="{FF2B5EF4-FFF2-40B4-BE49-F238E27FC236}">
                <a16:creationId xmlns:a16="http://schemas.microsoft.com/office/drawing/2014/main" id="{B1909FA3-0656-4BB9-BDD8-30A3C5A5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Критерии оценки достижения предметных результатов</a:t>
            </a:r>
          </a:p>
        </p:txBody>
      </p:sp>
      <p:sp>
        <p:nvSpPr>
          <p:cNvPr id="30722" name="Содержимое 1">
            <a:extLst>
              <a:ext uri="{FF2B5EF4-FFF2-40B4-BE49-F238E27FC236}">
                <a16:creationId xmlns:a16="http://schemas.microsoft.com/office/drawing/2014/main" id="{6A4D306D-1560-4FB2-8256-762EADB79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1038" indent="-571500">
              <a:buNone/>
            </a:pPr>
            <a:r>
              <a:rPr lang="en-US" altLang="ru-RU" b="1">
                <a:solidFill>
                  <a:srgbClr val="C00000"/>
                </a:solidFill>
              </a:rPr>
              <a:t>I.</a:t>
            </a:r>
            <a:r>
              <a:rPr lang="ru-RU" altLang="ru-RU" b="1">
                <a:solidFill>
                  <a:srgbClr val="C00000"/>
                </a:solidFill>
              </a:rPr>
              <a:t>НА</a:t>
            </a:r>
            <a:r>
              <a:rPr lang="en-US" altLang="ru-RU" b="1">
                <a:solidFill>
                  <a:srgbClr val="C00000"/>
                </a:solidFill>
              </a:rPr>
              <a:t> </a:t>
            </a:r>
            <a:r>
              <a:rPr lang="ru-RU" altLang="ru-RU" b="1">
                <a:solidFill>
                  <a:srgbClr val="C00000"/>
                </a:solidFill>
              </a:rPr>
              <a:t>ФАКТОЛОГИЧЕСКОМ УРОВНЕ</a:t>
            </a:r>
          </a:p>
          <a:p>
            <a:pPr marL="681038" indent="-571500">
              <a:buNone/>
            </a:pPr>
            <a:r>
              <a:rPr lang="ru-RU" altLang="ru-RU" sz="2400" b="1" u="sng"/>
              <a:t>Ученик</a:t>
            </a:r>
          </a:p>
          <a:p>
            <a:pPr marL="681038" indent="-571500"/>
            <a:r>
              <a:rPr lang="ru-RU" altLang="ru-RU" sz="2400" b="1"/>
              <a:t>узнает и называет объекты и явления</a:t>
            </a:r>
          </a:p>
          <a:p>
            <a:pPr marL="681038" indent="-571500"/>
            <a:r>
              <a:rPr lang="ru-RU" altLang="ru-RU" sz="2400" b="1"/>
              <a:t>выделяет их среди однородных или разнородных</a:t>
            </a:r>
          </a:p>
          <a:p>
            <a:pPr marL="681038" indent="-571500"/>
            <a:r>
              <a:rPr lang="ru-RU" altLang="ru-RU" sz="2400" b="1"/>
              <a:t>дает определение по памяти</a:t>
            </a:r>
          </a:p>
          <a:p>
            <a:pPr marL="681038" indent="-571500">
              <a:buNone/>
            </a:pPr>
            <a:endParaRPr lang="ru-RU" altLang="ru-RU" sz="2400" b="1"/>
          </a:p>
          <a:p>
            <a:pPr marL="681038" indent="-571500">
              <a:buNone/>
            </a:pPr>
            <a:r>
              <a:rPr lang="ru-RU" altLang="ru-RU" sz="2400" b="1"/>
              <a:t>В основе этого уровня - запоминание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BC2A090-2EC6-43C7-A458-A85DADB60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/>
          <a:lstStyle/>
          <a:p>
            <a:pPr eaLnBrk="1" hangingPunct="1"/>
            <a:r>
              <a:rPr lang="ru-RU" altLang="ru-RU" dirty="0"/>
              <a:t>Специальные вопросы для выявления фактологического уровня предметных результатов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836DB2-D6DE-4564-BD28-B6AF704468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2250" indent="-222250"/>
            <a:r>
              <a:rPr lang="ru-RU" altLang="ru-RU" sz="3600" dirty="0"/>
              <a:t>Кто это ?</a:t>
            </a:r>
          </a:p>
          <a:p>
            <a:pPr marL="222250" indent="-222250"/>
            <a:r>
              <a:rPr lang="ru-RU" altLang="ru-RU" sz="3600" dirty="0"/>
              <a:t>Что  это ?</a:t>
            </a:r>
          </a:p>
          <a:p>
            <a:pPr marL="222250" indent="-222250"/>
            <a:r>
              <a:rPr lang="ru-RU" altLang="ru-RU" sz="3600" dirty="0"/>
              <a:t>Дай определение по памяти</a:t>
            </a:r>
          </a:p>
          <a:p>
            <a:pPr marL="222250" indent="-222250"/>
            <a:r>
              <a:rPr lang="ru-RU" altLang="ru-RU" sz="3600" dirty="0"/>
              <a:t>Выдели…</a:t>
            </a:r>
          </a:p>
          <a:p>
            <a:pPr marL="222250" indent="-222250"/>
            <a:r>
              <a:rPr lang="ru-RU" altLang="ru-RU" sz="3600" dirty="0"/>
              <a:t>Выпиши..</a:t>
            </a:r>
          </a:p>
          <a:p>
            <a:pPr marL="222250" indent="-222250"/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9588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>
            <a:extLst>
              <a:ext uri="{FF2B5EF4-FFF2-40B4-BE49-F238E27FC236}">
                <a16:creationId xmlns:a16="http://schemas.microsoft.com/office/drawing/2014/main" id="{D258B441-2A76-4F14-AE3D-2142B4757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Критерии оценки достижения предметных результатов</a:t>
            </a:r>
          </a:p>
        </p:txBody>
      </p:sp>
      <p:sp>
        <p:nvSpPr>
          <p:cNvPr id="33794" name="Содержимое 1">
            <a:extLst>
              <a:ext uri="{FF2B5EF4-FFF2-40B4-BE49-F238E27FC236}">
                <a16:creationId xmlns:a16="http://schemas.microsoft.com/office/drawing/2014/main" id="{2347875F-4213-46B3-804E-9B4D92E52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1038" indent="-571500">
              <a:lnSpc>
                <a:spcPct val="80000"/>
              </a:lnSpc>
              <a:buNone/>
            </a:pPr>
            <a:r>
              <a:rPr lang="en-US" altLang="ru-RU" sz="3000" b="1">
                <a:solidFill>
                  <a:srgbClr val="C00000"/>
                </a:solidFill>
              </a:rPr>
              <a:t>II.</a:t>
            </a:r>
            <a:r>
              <a:rPr lang="ru-RU" altLang="ru-RU" sz="3000" b="1">
                <a:solidFill>
                  <a:srgbClr val="C00000"/>
                </a:solidFill>
              </a:rPr>
              <a:t> НА</a:t>
            </a:r>
            <a:r>
              <a:rPr lang="en-US" altLang="ru-RU" sz="3000" b="1">
                <a:solidFill>
                  <a:srgbClr val="C00000"/>
                </a:solidFill>
              </a:rPr>
              <a:t> </a:t>
            </a:r>
            <a:r>
              <a:rPr lang="ru-RU" altLang="ru-RU" sz="3000" b="1">
                <a:solidFill>
                  <a:srgbClr val="C00000"/>
                </a:solidFill>
              </a:rPr>
              <a:t>ОПИСАТЕЛЬНОМ УРОВНЕ</a:t>
            </a:r>
          </a:p>
          <a:p>
            <a:pPr marL="681038" indent="-571500">
              <a:lnSpc>
                <a:spcPct val="80000"/>
              </a:lnSpc>
              <a:buNone/>
            </a:pPr>
            <a:r>
              <a:rPr lang="ru-RU" altLang="ru-RU" sz="3000" b="1" u="sng"/>
              <a:t>Ученик</a:t>
            </a:r>
          </a:p>
          <a:p>
            <a:pPr marL="681038" indent="-571500">
              <a:lnSpc>
                <a:spcPct val="80000"/>
              </a:lnSpc>
            </a:pPr>
            <a:r>
              <a:rPr lang="ru-RU" altLang="ru-RU" sz="3000"/>
              <a:t>выделяет составные части объектов, этапы процессов (анализ)</a:t>
            </a:r>
          </a:p>
          <a:p>
            <a:pPr marL="681038" indent="-571500">
              <a:lnSpc>
                <a:spcPct val="80000"/>
              </a:lnSpc>
            </a:pPr>
            <a:r>
              <a:rPr lang="ru-RU" altLang="ru-RU" sz="3000"/>
              <a:t>сравнивает по частям объекты или явления (сравнение)</a:t>
            </a:r>
          </a:p>
          <a:p>
            <a:pPr marL="681038" indent="-571500">
              <a:lnSpc>
                <a:spcPct val="80000"/>
              </a:lnSpc>
            </a:pPr>
            <a:r>
              <a:rPr lang="ru-RU" altLang="ru-RU" sz="3000"/>
              <a:t>устанавливает аналогии и ассоциации. </a:t>
            </a:r>
          </a:p>
          <a:p>
            <a:pPr marL="681038" indent="-571500">
              <a:lnSpc>
                <a:spcPct val="80000"/>
              </a:lnSpc>
            </a:pPr>
            <a:r>
              <a:rPr lang="ru-RU" altLang="ru-RU" sz="3000"/>
              <a:t>приводит свои примеры.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A22D-E52A-473B-AF82-5A808A8B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Специальные вопросы для выявления описательного уровня предметных результатов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ACDCD-2E4D-43C5-9377-15E9C797B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indent="-222250"/>
            <a:r>
              <a:rPr lang="ru-RU" altLang="ru-RU" sz="2800" dirty="0"/>
              <a:t>Из чего состоит?</a:t>
            </a:r>
          </a:p>
          <a:p>
            <a:pPr marL="222250" indent="-222250"/>
            <a:r>
              <a:rPr lang="ru-RU" altLang="ru-RU" sz="2800" dirty="0"/>
              <a:t>Как происходит?</a:t>
            </a:r>
          </a:p>
          <a:p>
            <a:pPr marL="222250" indent="-222250"/>
            <a:r>
              <a:rPr lang="ru-RU" altLang="ru-RU" sz="2800" dirty="0"/>
              <a:t>На что похоже?</a:t>
            </a:r>
          </a:p>
          <a:p>
            <a:pPr marL="222250" indent="-222250"/>
            <a:r>
              <a:rPr lang="ru-RU" altLang="ru-RU" sz="2800" dirty="0"/>
              <a:t>Опиши…</a:t>
            </a:r>
          </a:p>
          <a:p>
            <a:pPr marL="222250" indent="-222250"/>
            <a:r>
              <a:rPr lang="ru-RU" altLang="ru-RU" sz="2800" dirty="0"/>
              <a:t>Сравни…</a:t>
            </a:r>
          </a:p>
          <a:p>
            <a:pPr marL="222250" indent="-222250"/>
            <a:r>
              <a:rPr lang="ru-RU" altLang="ru-RU" sz="2800" dirty="0"/>
              <a:t>Приведи свои примеры…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5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>
            <a:extLst>
              <a:ext uri="{FF2B5EF4-FFF2-40B4-BE49-F238E27FC236}">
                <a16:creationId xmlns:a16="http://schemas.microsoft.com/office/drawing/2014/main" id="{EA0B7D02-7A5D-49F9-A5CE-5C49174A6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Критерии оценки достижения предметных результатов</a:t>
            </a:r>
          </a:p>
        </p:txBody>
      </p:sp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6350DD27-3C39-4DBD-B2FF-1B125E0E1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1038" indent="-571500">
              <a:lnSpc>
                <a:spcPct val="80000"/>
              </a:lnSpc>
              <a:buNone/>
              <a:defRPr/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ru-RU" sz="3000" b="1" dirty="0">
                <a:solidFill>
                  <a:srgbClr val="C00000"/>
                </a:solidFill>
              </a:rPr>
              <a:t>НА ДОКАЗАТЕЛЬНОМ УРОВНЕ</a:t>
            </a:r>
          </a:p>
          <a:p>
            <a:pPr marL="681038" indent="-571500">
              <a:lnSpc>
                <a:spcPct val="80000"/>
              </a:lnSpc>
              <a:buNone/>
              <a:defRPr/>
            </a:pPr>
            <a:r>
              <a:rPr lang="ru-RU" sz="3000" b="1" u="sng" dirty="0"/>
              <a:t>Ученик</a:t>
            </a:r>
          </a:p>
          <a:p>
            <a:pPr marL="681038" indent="-571500">
              <a:lnSpc>
                <a:spcPct val="80000"/>
              </a:lnSpc>
              <a:defRPr/>
            </a:pPr>
            <a:r>
              <a:rPr lang="ru-RU" sz="3000" dirty="0"/>
              <a:t>выделяет существенные и несущественные признаки объектов или явлений, различает их</a:t>
            </a:r>
          </a:p>
          <a:p>
            <a:pPr marL="681038" indent="-571500">
              <a:lnSpc>
                <a:spcPct val="80000"/>
              </a:lnSpc>
              <a:defRPr/>
            </a:pPr>
            <a:r>
              <a:rPr lang="ru-RU" sz="3000" dirty="0"/>
              <a:t>устанавливает причины и следствия</a:t>
            </a:r>
          </a:p>
          <a:p>
            <a:pPr marL="681038" indent="-571500">
              <a:lnSpc>
                <a:spcPct val="80000"/>
              </a:lnSpc>
              <a:defRPr/>
            </a:pPr>
            <a:r>
              <a:rPr lang="ru-RU" sz="3000" dirty="0"/>
              <a:t>прогнозирует изменение процесса в измененных условиях</a:t>
            </a:r>
          </a:p>
          <a:p>
            <a:pPr marL="681038" indent="-571500">
              <a:lnSpc>
                <a:spcPct val="80000"/>
              </a:lnSpc>
              <a:defRPr/>
            </a:pPr>
            <a:r>
              <a:rPr lang="ru-RU" sz="3000" dirty="0"/>
              <a:t>даёт своё определение, указав существенные признаки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436E-95FD-4992-8DC8-8961C378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Специальные вопросы для выявления доказательного уровня предметных результатов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3DC1B-46C9-4D20-92F1-F8CBC4BB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indent="-222250"/>
            <a:r>
              <a:rPr lang="ru-RU" altLang="ru-RU" sz="2800" dirty="0"/>
              <a:t>От чего зависит?</a:t>
            </a:r>
          </a:p>
          <a:p>
            <a:pPr marL="222250" indent="-222250"/>
            <a:r>
              <a:rPr lang="ru-RU" altLang="ru-RU" sz="2800" dirty="0"/>
              <a:t>Почему?</a:t>
            </a:r>
          </a:p>
          <a:p>
            <a:pPr marL="222250" indent="-222250"/>
            <a:r>
              <a:rPr lang="ru-RU" altLang="ru-RU" sz="2800" dirty="0"/>
              <a:t>Что произойдет, если?</a:t>
            </a:r>
          </a:p>
          <a:p>
            <a:pPr marL="222250" indent="-222250"/>
            <a:r>
              <a:rPr lang="ru-RU" altLang="ru-RU" sz="2800" dirty="0"/>
              <a:t>Выдели главное</a:t>
            </a:r>
          </a:p>
          <a:p>
            <a:pPr marL="222250" indent="-222250"/>
            <a:r>
              <a:rPr lang="ru-RU" altLang="ru-RU" sz="2800" dirty="0"/>
              <a:t>Дай свое определение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040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>
            <a:extLst>
              <a:ext uri="{FF2B5EF4-FFF2-40B4-BE49-F238E27FC236}">
                <a16:creationId xmlns:a16="http://schemas.microsoft.com/office/drawing/2014/main" id="{D0AB997C-26E0-42CD-B491-D7E733AA6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Критерии оценки достижения предметных результатов</a:t>
            </a:r>
          </a:p>
        </p:txBody>
      </p:sp>
      <p:sp>
        <p:nvSpPr>
          <p:cNvPr id="39938" name="Содержимое 1">
            <a:extLst>
              <a:ext uri="{FF2B5EF4-FFF2-40B4-BE49-F238E27FC236}">
                <a16:creationId xmlns:a16="http://schemas.microsoft.com/office/drawing/2014/main" id="{B1D8848E-D8A3-4031-B927-53CAFCEAA0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indent="-255588">
              <a:buNone/>
            </a:pPr>
            <a:r>
              <a:rPr lang="en-US" altLang="ru-RU" b="1">
                <a:solidFill>
                  <a:srgbClr val="C00000"/>
                </a:solidFill>
              </a:rPr>
              <a:t>IV. </a:t>
            </a:r>
            <a:r>
              <a:rPr lang="ru-RU" altLang="ru-RU" b="1">
                <a:solidFill>
                  <a:srgbClr val="C00000"/>
                </a:solidFill>
              </a:rPr>
              <a:t>НА ТВОРЧЕСКОМ УРОВНЕ</a:t>
            </a:r>
          </a:p>
          <a:p>
            <a:pPr marL="365125" indent="-255588">
              <a:buNone/>
            </a:pPr>
            <a:r>
              <a:rPr lang="ru-RU" altLang="ru-RU" b="1"/>
              <a:t>Ученик переносит полученные знания на решение нестандартных и жизненных задач, интерпретирует их для применения в новых условиях, преобразует в соответствии с самостоятельно поставленными задачами.</a:t>
            </a:r>
          </a:p>
          <a:p>
            <a:pPr marL="365125" indent="-255588"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224F0-E12F-4B36-B1FF-17619510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932EC64-225C-4AD6-A0E2-A9A11C86A9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indent="-255588">
              <a:defRPr/>
            </a:pPr>
            <a:r>
              <a:rPr lang="ru-RU" sz="3600" b="1" dirty="0"/>
              <a:t> знания </a:t>
            </a:r>
            <a:r>
              <a:rPr lang="ru-RU" sz="3600" b="1" dirty="0">
                <a:solidFill>
                  <a:srgbClr val="C00000"/>
                </a:solidFill>
              </a:rPr>
              <a:t>НА ТВОРЧЕСКОМ УРОВНЕ</a:t>
            </a:r>
            <a:r>
              <a:rPr lang="ru-RU" sz="3600" b="1" dirty="0"/>
              <a:t> в готовом виде дать ученику нельзя, можно создать условия для их формирования:</a:t>
            </a:r>
          </a:p>
          <a:p>
            <a:pPr marL="365125" indent="-255588">
              <a:defRPr/>
            </a:pPr>
            <a:r>
              <a:rPr lang="ru-RU" sz="3600" b="1" dirty="0"/>
              <a:t> </a:t>
            </a:r>
            <a:r>
              <a:rPr lang="ru-RU" b="1" dirty="0"/>
              <a:t>наличие предыдущих уровней формирования;</a:t>
            </a:r>
          </a:p>
          <a:p>
            <a:pPr marL="365125" indent="-255588">
              <a:defRPr/>
            </a:pPr>
            <a:r>
              <a:rPr lang="ru-RU" sz="3600" b="1" dirty="0"/>
              <a:t>  </a:t>
            </a:r>
            <a:r>
              <a:rPr lang="ru-RU" b="1" dirty="0"/>
              <a:t>ребенка необходимо освободить от «рамок правильности».</a:t>
            </a:r>
            <a:endParaRPr lang="ru-RU" dirty="0"/>
          </a:p>
          <a:p>
            <a:pPr marL="222250" indent="-222250">
              <a:defRPr/>
            </a:pPr>
            <a:endParaRPr lang="ru-RU" sz="3900" dirty="0"/>
          </a:p>
          <a:p>
            <a:pPr marL="222250" indent="-222250">
              <a:buNone/>
              <a:defRPr/>
            </a:pPr>
            <a:endParaRPr lang="ru-RU" sz="3900" dirty="0"/>
          </a:p>
          <a:p>
            <a:pPr marL="222250" indent="-22225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7A47F853-9FF4-4C5C-8F7C-C9CACB6B3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ru-RU" altLang="ru-RU"/>
              <a:t>Что такое метапредметные результаты освоения ООП и в чем их оценивать?</a:t>
            </a:r>
          </a:p>
        </p:txBody>
      </p:sp>
      <p:sp>
        <p:nvSpPr>
          <p:cNvPr id="41987" name="Содержимое 2">
            <a:extLst>
              <a:ext uri="{FF2B5EF4-FFF2-40B4-BE49-F238E27FC236}">
                <a16:creationId xmlns:a16="http://schemas.microsoft.com/office/drawing/2014/main" id="{171FF070-37D6-48B5-AC44-AD306560B0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2250" indent="-222250"/>
            <a:r>
              <a:rPr lang="ru-RU" altLang="ru-RU"/>
              <a:t>Метапредметные результаты освоения ООП– это универсальные учебные действия (познавательные, коммуникативные, регулятивные).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AB8A0F4E-38CD-4C40-BDD3-6CC819190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ru-RU" altLang="ru-RU"/>
              <a:t>Оценка результата</a:t>
            </a:r>
          </a:p>
        </p:txBody>
      </p:sp>
      <p:sp>
        <p:nvSpPr>
          <p:cNvPr id="43011" name="Содержимое 2">
            <a:extLst>
              <a:ext uri="{FF2B5EF4-FFF2-40B4-BE49-F238E27FC236}">
                <a16:creationId xmlns:a16="http://schemas.microsoft.com/office/drawing/2014/main" id="{AB670BF6-B6CD-4E9A-AB8C-608647937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indent="-222250">
              <a:buNone/>
              <a:defRPr/>
            </a:pPr>
            <a:r>
              <a:rPr lang="ru-RU" dirty="0"/>
              <a:t>Оценка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проводится в два этапа:</a:t>
            </a:r>
          </a:p>
          <a:p>
            <a:pPr marL="222250" indent="-222250">
              <a:defRPr/>
            </a:pPr>
            <a:r>
              <a:rPr lang="ru-RU" sz="2400" dirty="0"/>
              <a:t>1 этап – фиксация наличия или отсутствия  формируемого действия: есть – нет; зачёт – незачёт; «+» или «-».</a:t>
            </a:r>
          </a:p>
          <a:p>
            <a:pPr marL="222250" indent="-222250">
              <a:defRPr/>
            </a:pPr>
            <a:r>
              <a:rPr lang="ru-RU" sz="2400" dirty="0"/>
              <a:t>2 этап – оценка степени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действия: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выполнение действия под руководством учителя (низший уровень);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выполнение действия по плану, инструкции или алгоритму (средний уровень);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выполнение действия самостоятельно (высший уровень).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endParaRPr lang="ru-RU" dirty="0"/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E0E7C-5186-0944-05C0-36A45684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08" y="188640"/>
            <a:ext cx="7332320" cy="99417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ФЕДЕРАЛЬНАЯ РАБОЧАЯ ПРОГРАММА НАЧАЛЬНОГО ОБЩЕГО ОБРАЗОВАНИЯ ОКРУЖАЮЩИЙ МИР </a:t>
            </a:r>
            <a:br>
              <a:rPr lang="ru-RU" sz="1800" dirty="0"/>
            </a:br>
            <a:r>
              <a:rPr lang="ru-RU" sz="1800" dirty="0"/>
              <a:t>(для 1–4 классов образовательных организаций)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E3402A-C930-DB95-7211-1F6C66845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632" t="20634" r="37728" b="16236"/>
          <a:stretch/>
        </p:blipFill>
        <p:spPr>
          <a:xfrm>
            <a:off x="8351678" y="2468167"/>
            <a:ext cx="2141376" cy="308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B0FCBA-ADB7-50C7-7726-B056097E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35" t="21225" r="38163" b="13333"/>
          <a:stretch/>
        </p:blipFill>
        <p:spPr>
          <a:xfrm>
            <a:off x="1735872" y="2117022"/>
            <a:ext cx="2271896" cy="333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313070-489B-724A-AB1D-D45808D189FB}"/>
              </a:ext>
            </a:extLst>
          </p:cNvPr>
          <p:cNvSpPr txBox="1"/>
          <p:nvPr/>
        </p:nvSpPr>
        <p:spPr>
          <a:xfrm>
            <a:off x="3901557" y="3070946"/>
            <a:ext cx="4573166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350" b="1" kern="0" dirty="0">
                <a:solidFill>
                  <a:srgbClr val="363636"/>
                </a:solidFill>
                <a:latin typeface="Inter"/>
                <a:sym typeface="Helvetica Neue"/>
              </a:rPr>
              <a:t>Приказ Министерства просвещения Российской Федерации от 18.05.2023 № 372 «Об утверждении федеральной образовательной программы начального общего образования» </a:t>
            </a:r>
          </a:p>
          <a:p>
            <a:pPr algn="ctr" defTabSz="685800">
              <a:defRPr/>
            </a:pPr>
            <a:r>
              <a:rPr lang="ru-RU" sz="1350" b="1" kern="0" dirty="0">
                <a:solidFill>
                  <a:srgbClr val="363636"/>
                </a:solidFill>
                <a:latin typeface="Inter"/>
                <a:sym typeface="Helvetica Neue"/>
              </a:rPr>
              <a:t>(Зарегистрирован 12.07.2023 № 74229)</a:t>
            </a:r>
          </a:p>
          <a:p>
            <a:pPr defTabSz="685800">
              <a:defRPr/>
            </a:pPr>
            <a:endParaRPr lang="ru-RU" sz="1350" b="1" kern="0" dirty="0">
              <a:solidFill>
                <a:srgbClr val="363636"/>
              </a:solidFill>
              <a:latin typeface="Inter"/>
              <a:sym typeface="Helvetica Neue"/>
            </a:endParaRPr>
          </a:p>
          <a:p>
            <a:pPr defTabSz="685800">
              <a:defRPr/>
            </a:pPr>
            <a:r>
              <a:rPr lang="en-US" sz="1350" b="1" kern="0" dirty="0">
                <a:solidFill>
                  <a:sysClr val="windowText" lastClr="000000"/>
                </a:solidFill>
                <a:latin typeface="Calibri Light"/>
                <a:sym typeface="Helvetica Neue"/>
                <a:hlinkClick r:id="rId4"/>
              </a:rPr>
              <a:t>https://static.edsoo.ru/projects/fop/index.html#/sections/1</a:t>
            </a:r>
            <a:r>
              <a:rPr lang="ru-RU" sz="1350" b="1" kern="0" dirty="0">
                <a:solidFill>
                  <a:sysClr val="windowText" lastClr="000000"/>
                </a:solidFill>
                <a:latin typeface="Calibri Light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852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D04396B-A265-421C-9FB0-C589B1827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ru-RU" altLang="ru-RU"/>
              <a:t>САМООЦЕНКА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4B797D6-B8D6-4504-A1ED-573A23D6AD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2250" indent="-222250">
              <a:buNone/>
            </a:pPr>
            <a:r>
              <a:rPr lang="ru-RU" altLang="ru-RU"/>
              <a:t>  </a:t>
            </a:r>
            <a:r>
              <a:rPr lang="ru-RU" altLang="ru-RU" b="1"/>
              <a:t>Оценка учителя</a:t>
            </a:r>
            <a:r>
              <a:rPr lang="ru-RU" altLang="ru-RU"/>
              <a:t> – </a:t>
            </a:r>
            <a:r>
              <a:rPr lang="ru-RU" altLang="ru-RU" b="1"/>
              <a:t>средство</a:t>
            </a:r>
            <a:r>
              <a:rPr lang="ru-RU" altLang="ru-RU"/>
              <a:t> выращивания здоровой самооценки ребенка.</a:t>
            </a:r>
          </a:p>
          <a:p>
            <a:pPr marL="222250" indent="-222250">
              <a:buNone/>
            </a:pPr>
            <a:r>
              <a:rPr lang="ru-RU" altLang="ru-RU"/>
              <a:t>Для ученика</a:t>
            </a:r>
          </a:p>
          <a:p>
            <a:pPr marL="222250" indent="-222250"/>
            <a:r>
              <a:rPr lang="ru-RU" altLang="ru-RU"/>
              <a:t>Однозначные, предельно четкие критерии оценки (если они предлагаются учителем)</a:t>
            </a:r>
          </a:p>
          <a:p>
            <a:pPr marL="222250" indent="-222250"/>
            <a:r>
              <a:rPr lang="ru-RU" altLang="ru-RU"/>
              <a:t>Участие в разработке оценочных шкал вместе с учителем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7AFCD624-FBB7-42CE-942E-0154BFABF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ru-RU" altLang="ru-RU"/>
              <a:t>Отметка</a:t>
            </a:r>
          </a:p>
        </p:txBody>
      </p:sp>
      <p:sp>
        <p:nvSpPr>
          <p:cNvPr id="45059" name="Содержимое 2">
            <a:extLst>
              <a:ext uri="{FF2B5EF4-FFF2-40B4-BE49-F238E27FC236}">
                <a16:creationId xmlns:a16="http://schemas.microsoft.com/office/drawing/2014/main" id="{72FA1235-A23C-4163-89E7-646F8443FD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2250" indent="-222250"/>
            <a:r>
              <a:rPr lang="ru-RU" altLang="ru-RU" dirty="0"/>
              <a:t>Отметка – это фиксация результата оценивания в виде знака из принятой системы (цифровой балл в любой шкале, цветовые, знаковые и другие шкалы)</a:t>
            </a:r>
            <a:endParaRPr lang="en-US" altLang="ru-RU" dirty="0"/>
          </a:p>
          <a:p>
            <a:pPr marL="222250" indent="-222250">
              <a:buNone/>
            </a:pPr>
            <a:endParaRPr lang="ru-RU" altLang="ru-RU" dirty="0"/>
          </a:p>
          <a:p>
            <a:pPr marL="222250" indent="-222250"/>
            <a:r>
              <a:rPr lang="ru-RU" altLang="ru-RU" dirty="0"/>
              <a:t>Отметка ставится только за решение продуктивной учебной задачи, в ходе которой ученик осмысливает цель и условия задания, осуществлял действия по поиску решения, получал и представлял результат.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id="{B683AFD2-D9BB-496D-96FF-D353AA42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49276"/>
            <a:ext cx="8245475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/>
              <a:t>По ФГОС НОО оценка планируемых результатов возможна на различных уровнях: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/>
              <a:t>Базовый (опорный) уровень</a:t>
            </a:r>
            <a:r>
              <a:rPr lang="ru-RU" altLang="ru-RU" sz="1800" dirty="0"/>
              <a:t> достижения планируемых результатов свидетельствует об усвоении опорной системы знаний, необходимой для продолжения образования на следующей ступени, и о правильном выполнении учебных действий в рамках диапазона (круга) заданных задач, построенных на опорном учебном материале; о способности их использовать для решения простых учебных и учебно-практических задач (как правило, знакомых и освоенных в процессе обучения). </a:t>
            </a:r>
            <a:r>
              <a:rPr lang="ru-RU" altLang="ru-RU" sz="1800" u="sng" dirty="0"/>
              <a:t>Оценка достижения этого уровня осуществляется </a:t>
            </a:r>
            <a:r>
              <a:rPr lang="ru-RU" altLang="ru-RU" sz="1800" b="1" u="sng" dirty="0"/>
              <a:t>с помощью стандартных задач (заданий), в которых очевиден способ решения</a:t>
            </a:r>
            <a:r>
              <a:rPr lang="ru-RU" altLang="ru-RU" sz="1800" u="sng" dirty="0"/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u="sng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/>
              <a:t>Повышенный (функциональный) уровень</a:t>
            </a:r>
            <a:r>
              <a:rPr lang="ru-RU" altLang="ru-RU" sz="1800" dirty="0"/>
              <a:t> достижения планируемых результатов свидетельствует об усвоении опорной системы знаний, необходимой для продолжения образования на следующей ступени, на уровне осознанного произвольного овладения учебными действиями. </a:t>
            </a:r>
            <a:r>
              <a:rPr lang="ru-RU" altLang="ru-RU" sz="1800" u="sng" dirty="0"/>
              <a:t>Оценка достижения этого уровня осуществляется </a:t>
            </a:r>
            <a:r>
              <a:rPr lang="ru-RU" altLang="ru-RU" sz="1800" b="1" u="sng" dirty="0"/>
              <a:t>с помощью задач (заданий), в которых нет явного указания на способ выполнения и ученику приходится самостоятельно выбирать один из изученных способов или создавать новый способ, объединяя изученные или трансформируя их.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ru-RU" altLang="ru-RU" sz="1800" b="1" u="sn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AutoShape 2">
            <a:extLst>
              <a:ext uri="{FF2B5EF4-FFF2-40B4-BE49-F238E27FC236}">
                <a16:creationId xmlns:a16="http://schemas.microsoft.com/office/drawing/2014/main" id="{33C4BC1F-EBBD-4285-8EA2-F8B3648BEE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088" y="225425"/>
            <a:ext cx="7561262" cy="147478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Отличительные особенности заданий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для итоговой оценки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BE4F5B8D-BA72-4757-BB1C-C90FA762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928813"/>
            <a:ext cx="82454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/>
              <a:t> отличаются от диагностических заданий, заданий для стартового и текущего контроля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/>
              <a:t> имеют, как правило, комплексный характер, позволяют оценить все умения характеризующие достижение данного планируемого результата;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/>
              <a:t>ИЛИ позволяют в зависимости от уровня выполнения оценить достижение планируемого результата как на базовом, так и на повышенном уровне;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/>
              <a:t>допускают возможность адаптации к особенностям образовательной программы, региональным особенностям, к индивидуальным особенностям ребенка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385EB524-4A09-47BD-ADBD-9C753C7C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60350"/>
            <a:ext cx="87868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1" dirty="0"/>
              <a:t>Требования к критериям итоговой оценки достижения планируемых результатов 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FC70C288-5354-4BE2-A2C1-04FC233B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4" y="1000126"/>
            <a:ext cx="8320087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22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dirty="0"/>
              <a:t> Критерии должны </a:t>
            </a:r>
            <a:r>
              <a:rPr lang="ru-RU" altLang="ru-RU" sz="2400" u="sng" dirty="0"/>
              <a:t>описывать реальные результаты</a:t>
            </a:r>
            <a:r>
              <a:rPr lang="ru-RU" altLang="ru-RU" sz="2400" dirty="0"/>
              <a:t>, которые могут быть продемонстрированы учеником в процессе оценки, и которые явно свидетельствуют о достижении планируемых результатов освоения образовательной программы.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dirty="0"/>
              <a:t> Они должны </a:t>
            </a:r>
            <a:r>
              <a:rPr lang="ru-RU" altLang="ru-RU" sz="2400" u="sng" dirty="0"/>
              <a:t>дифференцировать и описывать </a:t>
            </a:r>
            <a:r>
              <a:rPr lang="ru-RU" altLang="ru-RU" sz="2400" dirty="0"/>
              <a:t>результаты деятельности учащегося </a:t>
            </a:r>
            <a:r>
              <a:rPr lang="ru-RU" altLang="ru-RU" sz="2400" u="sng" dirty="0"/>
              <a:t>на базовом и повышенном уровнях.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dirty="0"/>
              <a:t> Критерии могут формулироваться в связи с оценкой достижения </a:t>
            </a:r>
            <a:r>
              <a:rPr lang="ru-RU" altLang="ru-RU" sz="2400" u="sng" dirty="0"/>
              <a:t>отдельного результата </a:t>
            </a:r>
            <a:r>
              <a:rPr lang="ru-RU" altLang="ru-RU" sz="2400" dirty="0"/>
              <a:t>(одного элемента планируемого результата), </a:t>
            </a:r>
            <a:r>
              <a:rPr lang="ru-RU" altLang="ru-RU" sz="2400" u="sng" dirty="0"/>
              <a:t>комплексных результатов </a:t>
            </a:r>
            <a:r>
              <a:rPr lang="ru-RU" altLang="ru-RU" sz="2400" dirty="0"/>
              <a:t>освоения отдельных областей содержания или компетентностей, а также </a:t>
            </a:r>
            <a:r>
              <a:rPr lang="ru-RU" altLang="ru-RU" sz="2400" u="sng" dirty="0"/>
              <a:t>итоговых результатов </a:t>
            </a:r>
            <a:r>
              <a:rPr lang="ru-RU" altLang="ru-RU" sz="2400" dirty="0"/>
              <a:t>освоения учебной программы.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7A0CAED3-75B0-4714-A7A6-F781F18FB830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A80350F-8227-4472-8823-87957593EA57}" type="slidenum">
              <a:rPr lang="ru-RU" altLang="ru-RU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ru-RU" altLang="ru-RU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4E930-DDB7-43BC-9E18-8AEDEDB6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652C2-34F5-40DD-A3FF-A3AEDB18D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Что является предметом оценивания в эффективной начальной школе?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Предметные знания, умения, навыки.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Универсальные учебные действия.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Внимание и мышление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Дисциплина учащихся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41629-7161-486E-80BD-886686F3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65" y="3657599"/>
            <a:ext cx="1966823" cy="1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1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9918B-D75F-4D41-AB24-E3E52A29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39552"/>
          </a:xfrm>
        </p:spPr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C15B7-DA11-4FB4-BA06-544D1A5C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Что не является предметом оценивания в эффективной начальной школе?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Ошибки учащихся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Личные качества учащихся.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Достижения учащихся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Мотивы и убеждения учащихся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1020C6-BBDF-46F6-9785-B7AF5C55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65" y="3657599"/>
            <a:ext cx="1966823" cy="1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3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46A20-49E9-4471-A846-900327C9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7A460-F841-49A5-BBD2-1DC94F50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Какой должна быть оценка достижений учащихся в эффективной начальной школе?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Эффективной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Объективной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/>
              <a:t>Критериальной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Положительной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02EEB-2C97-4BE9-90F1-3A6D5351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65" y="3657599"/>
            <a:ext cx="1966823" cy="1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2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3837C-8BB5-4FAE-974B-9714E541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67544"/>
          </a:xfrm>
        </p:spPr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B5276-F43A-4853-804D-EA3F0CD0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43902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Что такое отметка?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Балльное обозначение результата проверочных работ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Условное обозначение, соответствующее, качественной оценке.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 Количественное выражение достижений учащихся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Результат сравнения требований к результатам и их реального достижения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7CC08-1C26-4429-9D36-D70BC9F9A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52" y="4765091"/>
            <a:ext cx="1526875" cy="15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25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814E-0014-42D2-9911-BDE114B8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83568"/>
          </a:xfrm>
        </p:spPr>
        <p:txBody>
          <a:bodyPr/>
          <a:lstStyle/>
          <a:p>
            <a:r>
              <a:rPr lang="ru-RU" dirty="0"/>
              <a:t>Тест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C135A-4DBC-4DD4-9D33-EE6A03CDC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340768"/>
            <a:ext cx="82296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5. Что такое оценка?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Качественная характеристика достижений учащихся.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Количественная характеристика достижений учащихся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lphaLcParenR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Качественная характеристика прилежания учащихся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lphaLcParenR"/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Балльная отметка за выполнение проверочных работ</a:t>
            </a:r>
            <a:endParaRPr lang="ru-RU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9C2FDF-F860-48A4-8782-DD5D55EF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88" y="4243556"/>
            <a:ext cx="1966823" cy="1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3B58773-8DF9-439D-9E11-D5D0ABF0F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548681"/>
            <a:ext cx="8353425" cy="2232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>
                <a:solidFill>
                  <a:srgbClr val="09081E"/>
                </a:solidFill>
                <a:latin typeface="Georgia" panose="02040502050405020303" pitchFamily="18" charset="0"/>
              </a:rPr>
              <a:t>Системно-деятельностный подход в обучении </a:t>
            </a:r>
            <a:br>
              <a:rPr lang="ru-RU" altLang="ru-RU" sz="4000" dirty="0">
                <a:solidFill>
                  <a:srgbClr val="09081E"/>
                </a:solidFill>
                <a:latin typeface="Georgia" panose="02040502050405020303" pitchFamily="18" charset="0"/>
              </a:rPr>
            </a:br>
            <a:r>
              <a:rPr lang="ru-RU" altLang="ru-RU" sz="4000" dirty="0">
                <a:solidFill>
                  <a:srgbClr val="09081E"/>
                </a:solidFill>
                <a:latin typeface="Georgia" panose="02040502050405020303" pitchFamily="18" charset="0"/>
              </a:rPr>
              <a:t>это совокупность общих принципов</a:t>
            </a:r>
            <a:r>
              <a:rPr lang="ru-RU" altLang="ru-RU" sz="4000" dirty="0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D001B68-AF4D-47E0-9D19-9D35AE897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576" y="3140969"/>
            <a:ext cx="7859712" cy="2936875"/>
          </a:xfrm>
        </p:spPr>
        <p:txBody>
          <a:bodyPr/>
          <a:lstStyle/>
          <a:p>
            <a:pPr eaLnBrk="1" hangingPunct="1"/>
            <a:r>
              <a:rPr lang="ru-RU" altLang="ru-RU" dirty="0"/>
              <a:t>определения целей образования</a:t>
            </a:r>
          </a:p>
          <a:p>
            <a:pPr eaLnBrk="1" hangingPunct="1"/>
            <a:r>
              <a:rPr lang="ru-RU" altLang="ru-RU" dirty="0"/>
              <a:t>отбора содержания образования</a:t>
            </a:r>
          </a:p>
          <a:p>
            <a:pPr eaLnBrk="1" hangingPunct="1"/>
            <a:r>
              <a:rPr lang="ru-RU" altLang="ru-RU" dirty="0"/>
              <a:t>организации образовательного процесса</a:t>
            </a:r>
          </a:p>
          <a:p>
            <a:pPr eaLnBrk="1" hangingPunct="1"/>
            <a:r>
              <a:rPr lang="ru-RU" altLang="ru-RU" b="1" u="sng" dirty="0"/>
              <a:t>оценки образовательных результатов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2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D67886-39C4-41F9-866E-62FB8C66F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9081E"/>
                </a:solidFill>
              </a:rPr>
              <a:t>Общие принципы определения целей образования: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3B0615-AB17-46FD-82D5-5D3597214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844675"/>
            <a:ext cx="8713788" cy="46799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000"/>
              <a:t>развитие у обучаемых способности самостоятельно решать проблемы в различных сферах и видах деятельности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/>
              <a:t>содержание образования – дидактически адаптированный социальный опыт решения познавательных, мировоззренческих, нравственных, политических и иных проблем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/>
              <a:t>организация образовательного процесса заключается в создании условий для формирования у обучаемых опыта самостоятельного решения познавательных, коммуникативных, организационных, нравственных и иных проблем, составляющих содержание образования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/>
              <a:t>оценка образовательных результатов основывается на анализе уровней образованности, достигнутых учащимися на определенном этапе обучения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20C1B28-3109-42BD-9D78-839C44A0D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9081E"/>
                </a:solidFill>
              </a:rPr>
              <a:t>Деятельностная парадигма</a:t>
            </a:r>
            <a:br>
              <a:rPr lang="ru-RU" altLang="ru-RU" sz="4000">
                <a:solidFill>
                  <a:srgbClr val="09081E"/>
                </a:solidFill>
              </a:rPr>
            </a:br>
            <a:r>
              <a:rPr lang="ru-RU" altLang="ru-RU" sz="4000">
                <a:solidFill>
                  <a:srgbClr val="09081E"/>
                </a:solidFill>
              </a:rPr>
              <a:t>образования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9EF1DC6-9932-4925-B483-568AD1096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9081E"/>
                </a:solidFill>
              </a:rPr>
              <a:t>цели образования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развитие личности учащегося на основе освоения </a:t>
            </a:r>
            <a:r>
              <a:rPr lang="ru-RU" altLang="ru-RU" b="1"/>
              <a:t>универсальных способов деятельности </a:t>
            </a:r>
          </a:p>
          <a:p>
            <a:pPr eaLnBrk="1" hangingPunct="1"/>
            <a:r>
              <a:rPr lang="ru-RU" altLang="ru-RU"/>
              <a:t>процесс учения - не только усвоение системы знаний, умений и навыков, составляющих инструментальную основу компетентностей учащегося, но и </a:t>
            </a:r>
            <a:r>
              <a:rPr lang="ru-RU" altLang="ru-RU" b="1"/>
              <a:t>процесс развития личности, обретения духовно-нравственного и социального опыта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6BD7CB-0A3E-4B8A-BE30-87870396D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solidFill>
                  <a:srgbClr val="09081E"/>
                </a:solidFill>
              </a:rPr>
              <a:t>Система оценивания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49E2F1D-18C3-4CD0-BABF-86CD4DE90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/>
              <a:t>является одним из механизмов, обеспечивающих функционирование ФГОС НОО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07A992-528A-436B-A213-52E1BBF03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027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>
                <a:solidFill>
                  <a:srgbClr val="09081E"/>
                </a:solidFill>
              </a:rPr>
              <a:t>Результат начального общего образования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722660-CCEE-454C-8F26-9BC99CF1B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484314"/>
            <a:ext cx="8964612" cy="49688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Формирование универсальных и предметных способов действий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Формирование опорной системы знаний для обеспечения возможности продолжения образования в основной школе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Воспитание основ умения учиться - способности самоорганизации с целью постановки и решения учебно-познавательных и учебно-практических задач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Индивидуальный прогресс в основных сферах развития личности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   - мотивационно-смысловой,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   -  познавательной,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   - эмоциональной,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   - волевой,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   - саморегуляции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E1EC66-EB9F-4527-82F6-32E14C965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873126"/>
            <a:ext cx="8002587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>
                <a:solidFill>
                  <a:srgbClr val="09081E"/>
                </a:solidFill>
              </a:rPr>
              <a:t>Система оценивания выступает не только как средство обучения, регулятор образовательного процесса, но и как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27A8C5-1A77-470F-AA85-AEF53E262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498726"/>
            <a:ext cx="8229600" cy="3368675"/>
          </a:xfrm>
        </p:spPr>
        <p:txBody>
          <a:bodyPr/>
          <a:lstStyle/>
          <a:p>
            <a:pPr eaLnBrk="1" hangingPunct="1"/>
            <a:r>
              <a:rPr lang="ru-RU" altLang="ru-RU"/>
              <a:t>самостоятельный и самоценный элемент содержания </a:t>
            </a:r>
          </a:p>
          <a:p>
            <a:pPr eaLnBrk="1" hangingPunct="1"/>
            <a:r>
              <a:rPr lang="ru-RU" altLang="ru-RU"/>
              <a:t>средство повышения эффективности преподавания и учения </a:t>
            </a:r>
          </a:p>
          <a:p>
            <a:pPr eaLnBrk="1" hangingPunct="1"/>
            <a:r>
              <a:rPr lang="ru-RU" altLang="ru-RU"/>
              <a:t>фактор, обеспечивающий единство вариативной системы образования</a:t>
            </a:r>
          </a:p>
          <a:p>
            <a:pPr eaLnBrk="1" hangingPunct="1"/>
            <a:r>
              <a:rPr lang="ru-RU" altLang="ru-RU"/>
              <a:t> регулятор программы обучения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1712</Words>
  <Application>Microsoft Office PowerPoint</Application>
  <PresentationFormat>Широкоэкранный</PresentationFormat>
  <Paragraphs>214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Bodoni MT</vt:lpstr>
      <vt:lpstr>Calibri</vt:lpstr>
      <vt:lpstr>Calibri Light</vt:lpstr>
      <vt:lpstr>Georgia</vt:lpstr>
      <vt:lpstr>Helvetica Neue</vt:lpstr>
      <vt:lpstr>Inter</vt:lpstr>
      <vt:lpstr>Wingdings</vt:lpstr>
      <vt:lpstr>Тема Office</vt:lpstr>
      <vt:lpstr>Оценка достижений обучающихся по предмету окружающий мир в ЭНШ: критерии и показатели</vt:lpstr>
      <vt:lpstr> Модели ускоренного обучения в начальной школе</vt:lpstr>
      <vt:lpstr>ФЕДЕРАЛЬНАЯ РАБОЧАЯ ПРОГРАММА НАЧАЛЬНОГО ОБЩЕГО ОБРАЗОВАНИЯ ОКРУЖАЮЩИЙ МИР  (для 1–4 классов образовательных организаций)</vt:lpstr>
      <vt:lpstr>Системно-деятельностный подход в обучении  это совокупность общих принципов </vt:lpstr>
      <vt:lpstr>Общие принципы определения целей образования:</vt:lpstr>
      <vt:lpstr>Деятельностная парадигма образования</vt:lpstr>
      <vt:lpstr>Система оценивания</vt:lpstr>
      <vt:lpstr>Результат начального общего образования</vt:lpstr>
      <vt:lpstr>Система оценивания выступает не только как средство обучения, регулятор образовательного процесса, но и как</vt:lpstr>
      <vt:lpstr>Принципы построения системы оценивания</vt:lpstr>
      <vt:lpstr>Презентация PowerPoint</vt:lpstr>
      <vt:lpstr>Предмет оценочной деятельности </vt:lpstr>
      <vt:lpstr>Презентация PowerPoint</vt:lpstr>
      <vt:lpstr>  Предметные и метапредметные результаты, которые подлежат итоговой аттестации, относятся следующие: </vt:lpstr>
      <vt:lpstr> Виды оценивания  в начальной школе </vt:lpstr>
      <vt:lpstr>Презентация PowerPoint</vt:lpstr>
      <vt:lpstr>Презентация PowerPoint</vt:lpstr>
      <vt:lpstr>Недостатки традиционной системы оценивания</vt:lpstr>
      <vt:lpstr>Ключевые вопросы</vt:lpstr>
      <vt:lpstr>Критерии оценки достижения предметных результатов</vt:lpstr>
      <vt:lpstr>Специальные вопросы для выявления фактологического уровня предметных результатов</vt:lpstr>
      <vt:lpstr>Критерии оценки достижения предметных результатов</vt:lpstr>
      <vt:lpstr>Специальные вопросы для выявления описательного уровня предметных результатов</vt:lpstr>
      <vt:lpstr>Критерии оценки достижения предметных результатов</vt:lpstr>
      <vt:lpstr>Специальные вопросы для выявления доказательного уровня предметных результатов</vt:lpstr>
      <vt:lpstr>Критерии оценки достижения предметных результатов</vt:lpstr>
      <vt:lpstr>Презентация PowerPoint</vt:lpstr>
      <vt:lpstr>Что такое метапредметные результаты освоения ООП и в чем их оценивать?</vt:lpstr>
      <vt:lpstr>Оценка результата</vt:lpstr>
      <vt:lpstr>САМООЦЕНКА</vt:lpstr>
      <vt:lpstr>Отметка</vt:lpstr>
      <vt:lpstr>Презентация PowerPoint</vt:lpstr>
      <vt:lpstr>Презентация PowerPoint</vt:lpstr>
      <vt:lpstr>Презентация PowerPoint</vt:lpstr>
      <vt:lpstr>Тест</vt:lpstr>
      <vt:lpstr>Тест</vt:lpstr>
      <vt:lpstr>Тест</vt:lpstr>
      <vt:lpstr>Тест</vt:lpstr>
      <vt:lpstr>Тест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</dc:creator>
  <cp:lastModifiedBy>CNPPM-1</cp:lastModifiedBy>
  <cp:revision>24</cp:revision>
  <dcterms:created xsi:type="dcterms:W3CDTF">2024-02-13T10:36:31Z</dcterms:created>
  <dcterms:modified xsi:type="dcterms:W3CDTF">2025-02-21T05:41:49Z</dcterms:modified>
</cp:coreProperties>
</file>