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3" r:id="rId2"/>
  </p:sldMasterIdLst>
  <p:notesMasterIdLst>
    <p:notesMasterId r:id="rId38"/>
  </p:notesMasterIdLst>
  <p:sldIdLst>
    <p:sldId id="344" r:id="rId3"/>
    <p:sldId id="377" r:id="rId4"/>
    <p:sldId id="379" r:id="rId5"/>
    <p:sldId id="380" r:id="rId6"/>
    <p:sldId id="382" r:id="rId7"/>
    <p:sldId id="383" r:id="rId8"/>
    <p:sldId id="378" r:id="rId9"/>
    <p:sldId id="286" r:id="rId10"/>
    <p:sldId id="346" r:id="rId11"/>
    <p:sldId id="347" r:id="rId12"/>
    <p:sldId id="351" r:id="rId13"/>
    <p:sldId id="352" r:id="rId14"/>
    <p:sldId id="350" r:id="rId15"/>
    <p:sldId id="376" r:id="rId16"/>
    <p:sldId id="359" r:id="rId17"/>
    <p:sldId id="360" r:id="rId18"/>
    <p:sldId id="361" r:id="rId19"/>
    <p:sldId id="362" r:id="rId20"/>
    <p:sldId id="363" r:id="rId21"/>
    <p:sldId id="358" r:id="rId22"/>
    <p:sldId id="375" r:id="rId23"/>
    <p:sldId id="365" r:id="rId24"/>
    <p:sldId id="366" r:id="rId25"/>
    <p:sldId id="367" r:id="rId26"/>
    <p:sldId id="348" r:id="rId27"/>
    <p:sldId id="374" r:id="rId28"/>
    <p:sldId id="369" r:id="rId29"/>
    <p:sldId id="370" r:id="rId30"/>
    <p:sldId id="371" r:id="rId31"/>
    <p:sldId id="372" r:id="rId32"/>
    <p:sldId id="373" r:id="rId33"/>
    <p:sldId id="381" r:id="rId34"/>
    <p:sldId id="386" r:id="rId35"/>
    <p:sldId id="387" r:id="rId36"/>
    <p:sldId id="384" r:id="rId37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E8573C"/>
    <a:srgbClr val="E8573B"/>
    <a:srgbClr val="1C3051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Математика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2C-4F34-8383-6EB170203B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2C-4F34-8383-6EB170203BE6}"/>
              </c:ext>
            </c:extLst>
          </c:dPt>
          <c:dLbls>
            <c:dLbl>
              <c:idx val="0"/>
              <c:layout>
                <c:manualLayout>
                  <c:x val="-0.25757575757575757"/>
                  <c:y val="-0.21501740503537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2C-4F34-8383-6EB170203BE6}"/>
                </c:ext>
              </c:extLst>
            </c:dLbl>
            <c:dLbl>
              <c:idx val="1"/>
              <c:layout>
                <c:manualLayout>
                  <c:x val="0.21022727272727273"/>
                  <c:y val="7.8738768041121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2C-4F34-8383-6EB170203BE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 Справились с работой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5652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2C-4F34-8383-6EB170203B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Русский язык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2C-4F34-8383-6EB170203B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2C-4F34-8383-6EB170203BE6}"/>
              </c:ext>
            </c:extLst>
          </c:dPt>
          <c:dLbls>
            <c:dLbl>
              <c:idx val="0"/>
              <c:layout>
                <c:manualLayout>
                  <c:x val="-0.25757575757575757"/>
                  <c:y val="-0.21501740503537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2C-4F34-8383-6EB170203BE6}"/>
                </c:ext>
              </c:extLst>
            </c:dLbl>
            <c:dLbl>
              <c:idx val="1"/>
              <c:layout>
                <c:manualLayout>
                  <c:x val="0.21022727272727273"/>
                  <c:y val="7.8738768041121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2C-4F34-8383-6EB170203BE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 Справились с работой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5643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2C-4F34-8383-6EB170203B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Литературное чтение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ЛЧ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2C-4F34-8383-6EB170203B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2C-4F34-8383-6EB170203BE6}"/>
              </c:ext>
            </c:extLst>
          </c:dPt>
          <c:dLbls>
            <c:dLbl>
              <c:idx val="0"/>
              <c:layout>
                <c:manualLayout>
                  <c:x val="-0.25757575757575757"/>
                  <c:y val="-0.21501740503537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2C-4F34-8383-6EB170203BE6}"/>
                </c:ext>
              </c:extLst>
            </c:dLbl>
            <c:dLbl>
              <c:idx val="1"/>
              <c:layout>
                <c:manualLayout>
                  <c:x val="0.21022727272727273"/>
                  <c:y val="7.8738768041121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2C-4F34-8383-6EB170203BE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 Справились с работой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5644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2C-4F34-8383-6EB170203B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Окружающий мир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2C-4F34-8383-6EB170203B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2C-4F34-8383-6EB170203BE6}"/>
              </c:ext>
            </c:extLst>
          </c:dPt>
          <c:dLbls>
            <c:dLbl>
              <c:idx val="0"/>
              <c:layout>
                <c:manualLayout>
                  <c:x val="-0.25757575757575757"/>
                  <c:y val="-0.215017405035370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2C-4F34-8383-6EB170203BE6}"/>
                </c:ext>
              </c:extLst>
            </c:dLbl>
            <c:dLbl>
              <c:idx val="1"/>
              <c:layout>
                <c:manualLayout>
                  <c:x val="0.21022727272727273"/>
                  <c:y val="7.8738768041121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2C-4F34-8383-6EB170203BE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 Справились с работой</c:v>
                </c:pt>
                <c:pt idx="1">
                  <c:v>Не справились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5647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2C-4F34-8383-6EB170203B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72AC09-117F-496E-A902-AB7F7DB65AE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C070A0C-4D7A-4647-BCF2-1FBC630F6EBC}">
      <dgm:prSet phldrT="[Текст]"/>
      <dgm:spPr>
        <a:xfrm>
          <a:off x="9808" y="1829863"/>
          <a:ext cx="2931565" cy="1758939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rgbClr val="FFFFFF"/>
              </a:solidFill>
              <a:latin typeface="Helvetica"/>
              <a:ea typeface="+mn-ea"/>
              <a:cs typeface="Helvetica"/>
            </a:rPr>
            <a:t>1. Мониторинг сайтов</a:t>
          </a:r>
        </a:p>
      </dgm:t>
    </dgm:pt>
    <dgm:pt modelId="{2CEC4CF8-E7C4-4B88-839D-77A4697F75CF}" type="parTrans" cxnId="{4B56FB3E-1E2A-4658-9080-6E68609FC41F}">
      <dgm:prSet/>
      <dgm:spPr/>
      <dgm:t>
        <a:bodyPr/>
        <a:lstStyle/>
        <a:p>
          <a:endParaRPr lang="ru-RU"/>
        </a:p>
      </dgm:t>
    </dgm:pt>
    <dgm:pt modelId="{1DCF11A1-3180-42EB-AC85-91A32F9F0429}" type="sibTrans" cxnId="{4B56FB3E-1E2A-4658-9080-6E68609FC41F}">
      <dgm:prSet/>
      <dgm:spPr>
        <a:xfrm>
          <a:off x="3234530" y="2345819"/>
          <a:ext cx="621491" cy="727028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ru-RU">
            <a:solidFill>
              <a:srgbClr val="FFFFFF"/>
            </a:solidFill>
            <a:latin typeface="Helvetica"/>
            <a:ea typeface="+mn-ea"/>
            <a:cs typeface="Helvetica"/>
          </a:endParaRPr>
        </a:p>
      </dgm:t>
    </dgm:pt>
    <dgm:pt modelId="{8262BC0B-09D3-4F82-BFB0-B330B0B634FF}">
      <dgm:prSet phldrT="[Текст]"/>
      <dgm:spPr>
        <a:xfrm>
          <a:off x="4113999" y="1829863"/>
          <a:ext cx="2931565" cy="1758939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rgbClr val="FFFFFF"/>
              </a:solidFill>
              <a:latin typeface="Helvetica"/>
              <a:ea typeface="+mn-ea"/>
              <a:cs typeface="Helvetica"/>
            </a:rPr>
            <a:t>2. Мониторинг по показателям эффективности</a:t>
          </a:r>
        </a:p>
      </dgm:t>
    </dgm:pt>
    <dgm:pt modelId="{7CAADCE0-E3E2-4B2F-AD2E-E04C594B5E27}" type="parTrans" cxnId="{8B316AF8-7DE6-4E6F-8265-AE8384BCFDD8}">
      <dgm:prSet/>
      <dgm:spPr/>
      <dgm:t>
        <a:bodyPr/>
        <a:lstStyle/>
        <a:p>
          <a:endParaRPr lang="ru-RU"/>
        </a:p>
      </dgm:t>
    </dgm:pt>
    <dgm:pt modelId="{3CA6B747-01EB-40D6-B313-2696DA776E45}" type="sibTrans" cxnId="{8B316AF8-7DE6-4E6F-8265-AE8384BCFDD8}">
      <dgm:prSet/>
      <dgm:spPr>
        <a:xfrm>
          <a:off x="7338721" y="2345819"/>
          <a:ext cx="621491" cy="727028"/>
        </a:xfrm>
        <a:prstGeom prst="rightArrow">
          <a:avLst>
            <a:gd name="adj1" fmla="val 60000"/>
            <a:gd name="adj2" fmla="val 50000"/>
          </a:avLst>
        </a:prstGeom>
        <a:solidFill>
          <a:srgbClr val="A7A7A7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ru-RU">
            <a:solidFill>
              <a:srgbClr val="FFFFFF"/>
            </a:solidFill>
            <a:latin typeface="Helvetica"/>
            <a:ea typeface="+mn-ea"/>
            <a:cs typeface="Helvetica"/>
          </a:endParaRPr>
        </a:p>
      </dgm:t>
    </dgm:pt>
    <dgm:pt modelId="{2B48883F-8EF4-47D6-80EB-2C6B2BF9D14A}">
      <dgm:prSet phldrT="[Текст]" custT="1"/>
      <dgm:spPr>
        <a:xfrm>
          <a:off x="8218191" y="1829863"/>
          <a:ext cx="2931565" cy="1758939"/>
        </a:xfrm>
        <a:prstGeom prst="roundRect">
          <a:avLst>
            <a:gd name="adj" fmla="val 10000"/>
          </a:avLst>
        </a:prstGeom>
        <a:solidFill>
          <a:srgbClr val="A5A5A5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200" dirty="0">
              <a:solidFill>
                <a:srgbClr val="FFFFFF"/>
              </a:solidFill>
              <a:latin typeface="Helvetica"/>
              <a:ea typeface="+mn-ea"/>
              <a:cs typeface="Helvetica"/>
            </a:rPr>
            <a:t>3. Очное собеседование по чек-листу </a:t>
          </a:r>
        </a:p>
        <a:p>
          <a:pPr>
            <a:buNone/>
          </a:pPr>
          <a:r>
            <a:rPr lang="ru-RU" sz="1800" dirty="0">
              <a:solidFill>
                <a:srgbClr val="FFFFFF"/>
              </a:solidFill>
              <a:latin typeface="Helvetica"/>
              <a:ea typeface="+mn-ea"/>
              <a:cs typeface="Helvetica"/>
            </a:rPr>
            <a:t>(если ОО не прошла мониторинг 1 и 2)</a:t>
          </a:r>
          <a:endParaRPr lang="ru-RU" sz="2200" dirty="0">
            <a:solidFill>
              <a:srgbClr val="FFFFFF"/>
            </a:solidFill>
            <a:latin typeface="Helvetica"/>
            <a:ea typeface="+mn-ea"/>
            <a:cs typeface="Helvetica"/>
          </a:endParaRPr>
        </a:p>
      </dgm:t>
    </dgm:pt>
    <dgm:pt modelId="{038233CA-BF6B-48A3-B308-7630FE05075B}" type="parTrans" cxnId="{FA7C67AD-B3BF-42B7-AD2B-13AF6B76BFB3}">
      <dgm:prSet/>
      <dgm:spPr/>
      <dgm:t>
        <a:bodyPr/>
        <a:lstStyle/>
        <a:p>
          <a:endParaRPr lang="ru-RU"/>
        </a:p>
      </dgm:t>
    </dgm:pt>
    <dgm:pt modelId="{536D1813-E426-4ECE-89BA-0808DAFD93D9}" type="sibTrans" cxnId="{FA7C67AD-B3BF-42B7-AD2B-13AF6B76BFB3}">
      <dgm:prSet/>
      <dgm:spPr/>
      <dgm:t>
        <a:bodyPr/>
        <a:lstStyle/>
        <a:p>
          <a:endParaRPr lang="ru-RU"/>
        </a:p>
      </dgm:t>
    </dgm:pt>
    <dgm:pt modelId="{716ADB8C-820A-4C1A-BEEF-155D0DE66C1A}" type="pres">
      <dgm:prSet presAssocID="{C072AC09-117F-496E-A902-AB7F7DB65AE4}" presName="Name0" presStyleCnt="0">
        <dgm:presLayoutVars>
          <dgm:dir/>
          <dgm:resizeHandles val="exact"/>
        </dgm:presLayoutVars>
      </dgm:prSet>
      <dgm:spPr/>
    </dgm:pt>
    <dgm:pt modelId="{0306C10F-F30D-4C7A-85FE-EA6D7C5B7AC1}" type="pres">
      <dgm:prSet presAssocID="{9C070A0C-4D7A-4647-BCF2-1FBC630F6EBC}" presName="node" presStyleLbl="node1" presStyleIdx="0" presStyleCnt="3">
        <dgm:presLayoutVars>
          <dgm:bulletEnabled val="1"/>
        </dgm:presLayoutVars>
      </dgm:prSet>
      <dgm:spPr/>
    </dgm:pt>
    <dgm:pt modelId="{C893BB7D-3E40-4E97-97A4-51798D7B43C4}" type="pres">
      <dgm:prSet presAssocID="{1DCF11A1-3180-42EB-AC85-91A32F9F0429}" presName="sibTrans" presStyleLbl="sibTrans2D1" presStyleIdx="0" presStyleCnt="2"/>
      <dgm:spPr/>
    </dgm:pt>
    <dgm:pt modelId="{57810C45-3AC9-4B4D-9076-4FACDD206D36}" type="pres">
      <dgm:prSet presAssocID="{1DCF11A1-3180-42EB-AC85-91A32F9F0429}" presName="connectorText" presStyleLbl="sibTrans2D1" presStyleIdx="0" presStyleCnt="2"/>
      <dgm:spPr/>
    </dgm:pt>
    <dgm:pt modelId="{A2C66071-E0ED-4E52-ACCA-F8D6EE028629}" type="pres">
      <dgm:prSet presAssocID="{8262BC0B-09D3-4F82-BFB0-B330B0B634FF}" presName="node" presStyleLbl="node1" presStyleIdx="1" presStyleCnt="3">
        <dgm:presLayoutVars>
          <dgm:bulletEnabled val="1"/>
        </dgm:presLayoutVars>
      </dgm:prSet>
      <dgm:spPr/>
    </dgm:pt>
    <dgm:pt modelId="{C4EA09C8-7B1E-4FB9-BC16-FFC120D23BCF}" type="pres">
      <dgm:prSet presAssocID="{3CA6B747-01EB-40D6-B313-2696DA776E45}" presName="sibTrans" presStyleLbl="sibTrans2D1" presStyleIdx="1" presStyleCnt="2"/>
      <dgm:spPr/>
    </dgm:pt>
    <dgm:pt modelId="{F30FF25E-10B2-4732-8238-4B6CDD7C4D50}" type="pres">
      <dgm:prSet presAssocID="{3CA6B747-01EB-40D6-B313-2696DA776E45}" presName="connectorText" presStyleLbl="sibTrans2D1" presStyleIdx="1" presStyleCnt="2"/>
      <dgm:spPr/>
    </dgm:pt>
    <dgm:pt modelId="{46D1091A-9BED-49D2-90D6-BEC2F8C88593}" type="pres">
      <dgm:prSet presAssocID="{2B48883F-8EF4-47D6-80EB-2C6B2BF9D14A}" presName="node" presStyleLbl="node1" presStyleIdx="2" presStyleCnt="3">
        <dgm:presLayoutVars>
          <dgm:bulletEnabled val="1"/>
        </dgm:presLayoutVars>
      </dgm:prSet>
      <dgm:spPr/>
    </dgm:pt>
  </dgm:ptLst>
  <dgm:cxnLst>
    <dgm:cxn modelId="{2D8F2814-EA73-4208-8AC2-F5D33CF053AC}" type="presOf" srcId="{3CA6B747-01EB-40D6-B313-2696DA776E45}" destId="{F30FF25E-10B2-4732-8238-4B6CDD7C4D50}" srcOrd="1" destOrd="0" presId="urn:microsoft.com/office/officeart/2005/8/layout/process1"/>
    <dgm:cxn modelId="{F5D76314-448A-4E10-90C1-4CA47C957390}" type="presOf" srcId="{3CA6B747-01EB-40D6-B313-2696DA776E45}" destId="{C4EA09C8-7B1E-4FB9-BC16-FFC120D23BCF}" srcOrd="0" destOrd="0" presId="urn:microsoft.com/office/officeart/2005/8/layout/process1"/>
    <dgm:cxn modelId="{ECD72C19-01CB-40FB-8390-6B54C2AE4E2C}" type="presOf" srcId="{1DCF11A1-3180-42EB-AC85-91A32F9F0429}" destId="{57810C45-3AC9-4B4D-9076-4FACDD206D36}" srcOrd="1" destOrd="0" presId="urn:microsoft.com/office/officeart/2005/8/layout/process1"/>
    <dgm:cxn modelId="{4B56FB3E-1E2A-4658-9080-6E68609FC41F}" srcId="{C072AC09-117F-496E-A902-AB7F7DB65AE4}" destId="{9C070A0C-4D7A-4647-BCF2-1FBC630F6EBC}" srcOrd="0" destOrd="0" parTransId="{2CEC4CF8-E7C4-4B88-839D-77A4697F75CF}" sibTransId="{1DCF11A1-3180-42EB-AC85-91A32F9F0429}"/>
    <dgm:cxn modelId="{F781537D-2D27-49F2-BBF1-ABB49EF681A5}" type="presOf" srcId="{1DCF11A1-3180-42EB-AC85-91A32F9F0429}" destId="{C893BB7D-3E40-4E97-97A4-51798D7B43C4}" srcOrd="0" destOrd="0" presId="urn:microsoft.com/office/officeart/2005/8/layout/process1"/>
    <dgm:cxn modelId="{4AA07C89-AE51-4D08-9AB4-69D5237EF5D2}" type="presOf" srcId="{8262BC0B-09D3-4F82-BFB0-B330B0B634FF}" destId="{A2C66071-E0ED-4E52-ACCA-F8D6EE028629}" srcOrd="0" destOrd="0" presId="urn:microsoft.com/office/officeart/2005/8/layout/process1"/>
    <dgm:cxn modelId="{FA7C67AD-B3BF-42B7-AD2B-13AF6B76BFB3}" srcId="{C072AC09-117F-496E-A902-AB7F7DB65AE4}" destId="{2B48883F-8EF4-47D6-80EB-2C6B2BF9D14A}" srcOrd="2" destOrd="0" parTransId="{038233CA-BF6B-48A3-B308-7630FE05075B}" sibTransId="{536D1813-E426-4ECE-89BA-0808DAFD93D9}"/>
    <dgm:cxn modelId="{4D290AB0-62A2-4020-8230-31F2ADBC8C7E}" type="presOf" srcId="{C072AC09-117F-496E-A902-AB7F7DB65AE4}" destId="{716ADB8C-820A-4C1A-BEEF-155D0DE66C1A}" srcOrd="0" destOrd="0" presId="urn:microsoft.com/office/officeart/2005/8/layout/process1"/>
    <dgm:cxn modelId="{1F337BF1-2E29-4128-A893-1AAD7518B035}" type="presOf" srcId="{9C070A0C-4D7A-4647-BCF2-1FBC630F6EBC}" destId="{0306C10F-F30D-4C7A-85FE-EA6D7C5B7AC1}" srcOrd="0" destOrd="0" presId="urn:microsoft.com/office/officeart/2005/8/layout/process1"/>
    <dgm:cxn modelId="{8B316AF8-7DE6-4E6F-8265-AE8384BCFDD8}" srcId="{C072AC09-117F-496E-A902-AB7F7DB65AE4}" destId="{8262BC0B-09D3-4F82-BFB0-B330B0B634FF}" srcOrd="1" destOrd="0" parTransId="{7CAADCE0-E3E2-4B2F-AD2E-E04C594B5E27}" sibTransId="{3CA6B747-01EB-40D6-B313-2696DA776E45}"/>
    <dgm:cxn modelId="{3CC2CEFB-2574-4C58-ADED-0833DFB5C34A}" type="presOf" srcId="{2B48883F-8EF4-47D6-80EB-2C6B2BF9D14A}" destId="{46D1091A-9BED-49D2-90D6-BEC2F8C88593}" srcOrd="0" destOrd="0" presId="urn:microsoft.com/office/officeart/2005/8/layout/process1"/>
    <dgm:cxn modelId="{89DFDF61-94E4-4EE8-8010-D92DBFC02CE6}" type="presParOf" srcId="{716ADB8C-820A-4C1A-BEEF-155D0DE66C1A}" destId="{0306C10F-F30D-4C7A-85FE-EA6D7C5B7AC1}" srcOrd="0" destOrd="0" presId="urn:microsoft.com/office/officeart/2005/8/layout/process1"/>
    <dgm:cxn modelId="{45DFEC94-EC27-4FC3-92F2-3007592ECBAC}" type="presParOf" srcId="{716ADB8C-820A-4C1A-BEEF-155D0DE66C1A}" destId="{C893BB7D-3E40-4E97-97A4-51798D7B43C4}" srcOrd="1" destOrd="0" presId="urn:microsoft.com/office/officeart/2005/8/layout/process1"/>
    <dgm:cxn modelId="{7B8E5F04-8DA9-434C-A6D4-F8C566172E62}" type="presParOf" srcId="{C893BB7D-3E40-4E97-97A4-51798D7B43C4}" destId="{57810C45-3AC9-4B4D-9076-4FACDD206D36}" srcOrd="0" destOrd="0" presId="urn:microsoft.com/office/officeart/2005/8/layout/process1"/>
    <dgm:cxn modelId="{2CD9643C-5179-4222-9707-5DDF36A0E3CE}" type="presParOf" srcId="{716ADB8C-820A-4C1A-BEEF-155D0DE66C1A}" destId="{A2C66071-E0ED-4E52-ACCA-F8D6EE028629}" srcOrd="2" destOrd="0" presId="urn:microsoft.com/office/officeart/2005/8/layout/process1"/>
    <dgm:cxn modelId="{2ED6715A-0742-4154-9EBD-EFFBAAD4F730}" type="presParOf" srcId="{716ADB8C-820A-4C1A-BEEF-155D0DE66C1A}" destId="{C4EA09C8-7B1E-4FB9-BC16-FFC120D23BCF}" srcOrd="3" destOrd="0" presId="urn:microsoft.com/office/officeart/2005/8/layout/process1"/>
    <dgm:cxn modelId="{6ABAC043-4B53-4A7F-AF8F-4E001E6525A5}" type="presParOf" srcId="{C4EA09C8-7B1E-4FB9-BC16-FFC120D23BCF}" destId="{F30FF25E-10B2-4732-8238-4B6CDD7C4D50}" srcOrd="0" destOrd="0" presId="urn:microsoft.com/office/officeart/2005/8/layout/process1"/>
    <dgm:cxn modelId="{693A77A0-A605-4549-9AC5-3F4C3A703401}" type="presParOf" srcId="{716ADB8C-820A-4C1A-BEEF-155D0DE66C1A}" destId="{46D1091A-9BED-49D2-90D6-BEC2F8C885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6C10F-F30D-4C7A-85FE-EA6D7C5B7AC1}">
      <dsp:nvSpPr>
        <dsp:cNvPr id="0" name=""/>
        <dsp:cNvSpPr/>
      </dsp:nvSpPr>
      <dsp:spPr>
        <a:xfrm>
          <a:off x="9808" y="1829863"/>
          <a:ext cx="2931565" cy="1758939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FFFFFF"/>
              </a:solidFill>
              <a:latin typeface="Helvetica"/>
              <a:ea typeface="+mn-ea"/>
              <a:cs typeface="Helvetica"/>
            </a:rPr>
            <a:t>1. Мониторинг сайтов</a:t>
          </a:r>
        </a:p>
      </dsp:txBody>
      <dsp:txXfrm>
        <a:off x="61326" y="1881381"/>
        <a:ext cx="2828529" cy="1655903"/>
      </dsp:txXfrm>
    </dsp:sp>
    <dsp:sp modelId="{C893BB7D-3E40-4E97-97A4-51798D7B43C4}">
      <dsp:nvSpPr>
        <dsp:cNvPr id="0" name=""/>
        <dsp:cNvSpPr/>
      </dsp:nvSpPr>
      <dsp:spPr>
        <a:xfrm>
          <a:off x="3234530" y="2345819"/>
          <a:ext cx="621491" cy="727028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>
            <a:solidFill>
              <a:srgbClr val="FFFFFF"/>
            </a:solidFill>
            <a:latin typeface="Helvetica"/>
            <a:ea typeface="+mn-ea"/>
            <a:cs typeface="Helvetica"/>
          </a:endParaRPr>
        </a:p>
      </dsp:txBody>
      <dsp:txXfrm>
        <a:off x="3234530" y="2491225"/>
        <a:ext cx="435044" cy="436216"/>
      </dsp:txXfrm>
    </dsp:sp>
    <dsp:sp modelId="{A2C66071-E0ED-4E52-ACCA-F8D6EE028629}">
      <dsp:nvSpPr>
        <dsp:cNvPr id="0" name=""/>
        <dsp:cNvSpPr/>
      </dsp:nvSpPr>
      <dsp:spPr>
        <a:xfrm>
          <a:off x="4113999" y="1829863"/>
          <a:ext cx="2931565" cy="1758939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rgbClr val="FFFFFF"/>
              </a:solidFill>
              <a:latin typeface="Helvetica"/>
              <a:ea typeface="+mn-ea"/>
              <a:cs typeface="Helvetica"/>
            </a:rPr>
            <a:t>2. Мониторинг по показателям эффективности</a:t>
          </a:r>
        </a:p>
      </dsp:txBody>
      <dsp:txXfrm>
        <a:off x="4165517" y="1881381"/>
        <a:ext cx="2828529" cy="1655903"/>
      </dsp:txXfrm>
    </dsp:sp>
    <dsp:sp modelId="{C4EA09C8-7B1E-4FB9-BC16-FFC120D23BCF}">
      <dsp:nvSpPr>
        <dsp:cNvPr id="0" name=""/>
        <dsp:cNvSpPr/>
      </dsp:nvSpPr>
      <dsp:spPr>
        <a:xfrm>
          <a:off x="7338721" y="2345819"/>
          <a:ext cx="621491" cy="727028"/>
        </a:xfrm>
        <a:prstGeom prst="rightArrow">
          <a:avLst>
            <a:gd name="adj1" fmla="val 60000"/>
            <a:gd name="adj2" fmla="val 50000"/>
          </a:avLst>
        </a:prstGeom>
        <a:solidFill>
          <a:srgbClr val="A7A7A7">
            <a:lumMod val="40000"/>
            <a:lumOff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>
            <a:solidFill>
              <a:srgbClr val="FFFFFF"/>
            </a:solidFill>
            <a:latin typeface="Helvetica"/>
            <a:ea typeface="+mn-ea"/>
            <a:cs typeface="Helvetica"/>
          </a:endParaRPr>
        </a:p>
      </dsp:txBody>
      <dsp:txXfrm>
        <a:off x="7338721" y="2491225"/>
        <a:ext cx="435044" cy="436216"/>
      </dsp:txXfrm>
    </dsp:sp>
    <dsp:sp modelId="{46D1091A-9BED-49D2-90D6-BEC2F8C88593}">
      <dsp:nvSpPr>
        <dsp:cNvPr id="0" name=""/>
        <dsp:cNvSpPr/>
      </dsp:nvSpPr>
      <dsp:spPr>
        <a:xfrm>
          <a:off x="8218191" y="1829863"/>
          <a:ext cx="2931565" cy="1758939"/>
        </a:xfrm>
        <a:prstGeom prst="roundRect">
          <a:avLst>
            <a:gd name="adj" fmla="val 10000"/>
          </a:avLst>
        </a:prstGeom>
        <a:solidFill>
          <a:srgbClr val="A5A5A5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rgbClr val="FFFFFF"/>
              </a:solidFill>
              <a:latin typeface="Helvetica"/>
              <a:ea typeface="+mn-ea"/>
              <a:cs typeface="Helvetica"/>
            </a:rPr>
            <a:t>3. Очное собеседование по чек-листу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  <a:latin typeface="Helvetica"/>
              <a:ea typeface="+mn-ea"/>
              <a:cs typeface="Helvetica"/>
            </a:rPr>
            <a:t>(если ОО не прошла мониторинг 1 и 2)</a:t>
          </a:r>
          <a:endParaRPr lang="ru-RU" sz="2200" kern="1200" dirty="0">
            <a:solidFill>
              <a:srgbClr val="FFFFFF"/>
            </a:solidFill>
            <a:latin typeface="Helvetica"/>
            <a:ea typeface="+mn-ea"/>
            <a:cs typeface="Helvetica"/>
          </a:endParaRPr>
        </a:p>
      </dsp:txBody>
      <dsp:txXfrm>
        <a:off x="8269709" y="1881381"/>
        <a:ext cx="2828529" cy="1655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0.52257</cdr:x>
      <cdr:y>0.49107</cdr:y>
    </cdr:from>
    <cdr:to>
      <cdr:x>0.68924</cdr:x>
      <cdr:y>0.77679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7025" y="1571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0.34886</cdr:x>
      <cdr:y>0.24249</cdr:y>
    </cdr:from>
    <cdr:to>
      <cdr:x>0.58303</cdr:x>
      <cdr:y>0.67504</cdr:y>
    </cdr:to>
    <cdr:sp macro="" textlink="">
      <cdr:nvSpPr>
        <cdr:cNvPr id="5" name="Надпись 4"/>
        <cdr:cNvSpPr txBox="1"/>
      </cdr:nvSpPr>
      <cdr:spPr>
        <a:xfrm xmlns:a="http://schemas.openxmlformats.org/drawingml/2006/main">
          <a:off x="1668780" y="563880"/>
          <a:ext cx="1120140" cy="1005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0.35683</cdr:x>
      <cdr:y>0.24577</cdr:y>
    </cdr:from>
    <cdr:to>
      <cdr:x>0.54799</cdr:x>
      <cdr:y>0.639</cdr:y>
    </cdr:to>
    <cdr:sp macro="" textlink="">
      <cdr:nvSpPr>
        <cdr:cNvPr id="6" name="Надпись 5"/>
        <cdr:cNvSpPr txBox="1"/>
      </cdr:nvSpPr>
      <cdr:spPr>
        <a:xfrm xmlns:a="http://schemas.openxmlformats.org/drawingml/2006/main">
          <a:off x="1706880" y="571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0.52257</cdr:x>
      <cdr:y>0.49107</cdr:y>
    </cdr:from>
    <cdr:to>
      <cdr:x>0.68924</cdr:x>
      <cdr:y>0.77679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7025" y="1571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0.34886</cdr:x>
      <cdr:y>0.24249</cdr:y>
    </cdr:from>
    <cdr:to>
      <cdr:x>0.58303</cdr:x>
      <cdr:y>0.67504</cdr:y>
    </cdr:to>
    <cdr:sp macro="" textlink="">
      <cdr:nvSpPr>
        <cdr:cNvPr id="5" name="Надпись 4"/>
        <cdr:cNvSpPr txBox="1"/>
      </cdr:nvSpPr>
      <cdr:spPr>
        <a:xfrm xmlns:a="http://schemas.openxmlformats.org/drawingml/2006/main">
          <a:off x="1668780" y="563880"/>
          <a:ext cx="1120140" cy="1005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0.35683</cdr:x>
      <cdr:y>0.24577</cdr:y>
    </cdr:from>
    <cdr:to>
      <cdr:x>0.54799</cdr:x>
      <cdr:y>0.639</cdr:y>
    </cdr:to>
    <cdr:sp macro="" textlink="">
      <cdr:nvSpPr>
        <cdr:cNvPr id="6" name="Надпись 5"/>
        <cdr:cNvSpPr txBox="1"/>
      </cdr:nvSpPr>
      <cdr:spPr>
        <a:xfrm xmlns:a="http://schemas.openxmlformats.org/drawingml/2006/main">
          <a:off x="1706880" y="571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0.52257</cdr:x>
      <cdr:y>0.49107</cdr:y>
    </cdr:from>
    <cdr:to>
      <cdr:x>0.68924</cdr:x>
      <cdr:y>0.77679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7025" y="1571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0.34886</cdr:x>
      <cdr:y>0.24249</cdr:y>
    </cdr:from>
    <cdr:to>
      <cdr:x>0.58303</cdr:x>
      <cdr:y>0.67504</cdr:y>
    </cdr:to>
    <cdr:sp macro="" textlink="">
      <cdr:nvSpPr>
        <cdr:cNvPr id="5" name="Надпись 4"/>
        <cdr:cNvSpPr txBox="1"/>
      </cdr:nvSpPr>
      <cdr:spPr>
        <a:xfrm xmlns:a="http://schemas.openxmlformats.org/drawingml/2006/main">
          <a:off x="1668780" y="563880"/>
          <a:ext cx="1120140" cy="1005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0.35683</cdr:x>
      <cdr:y>0.24577</cdr:y>
    </cdr:from>
    <cdr:to>
      <cdr:x>0.54799</cdr:x>
      <cdr:y>0.639</cdr:y>
    </cdr:to>
    <cdr:sp macro="" textlink="">
      <cdr:nvSpPr>
        <cdr:cNvPr id="6" name="Надпись 5"/>
        <cdr:cNvSpPr txBox="1"/>
      </cdr:nvSpPr>
      <cdr:spPr>
        <a:xfrm xmlns:a="http://schemas.openxmlformats.org/drawingml/2006/main">
          <a:off x="1706880" y="571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0.52257</cdr:x>
      <cdr:y>0.49107</cdr:y>
    </cdr:from>
    <cdr:to>
      <cdr:x>0.68924</cdr:x>
      <cdr:y>0.77679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7025" y="1571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0.34886</cdr:x>
      <cdr:y>0.24249</cdr:y>
    </cdr:from>
    <cdr:to>
      <cdr:x>0.58303</cdr:x>
      <cdr:y>0.67504</cdr:y>
    </cdr:to>
    <cdr:sp macro="" textlink="">
      <cdr:nvSpPr>
        <cdr:cNvPr id="5" name="Надпись 4"/>
        <cdr:cNvSpPr txBox="1"/>
      </cdr:nvSpPr>
      <cdr:spPr>
        <a:xfrm xmlns:a="http://schemas.openxmlformats.org/drawingml/2006/main">
          <a:off x="1668780" y="563880"/>
          <a:ext cx="1120140" cy="1005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0.35683</cdr:x>
      <cdr:y>0.24577</cdr:y>
    </cdr:from>
    <cdr:to>
      <cdr:x>0.54799</cdr:x>
      <cdr:y>0.639</cdr:y>
    </cdr:to>
    <cdr:sp macro="" textlink="">
      <cdr:nvSpPr>
        <cdr:cNvPr id="6" name="Надпись 5"/>
        <cdr:cNvSpPr txBox="1"/>
      </cdr:nvSpPr>
      <cdr:spPr>
        <a:xfrm xmlns:a="http://schemas.openxmlformats.org/drawingml/2006/main">
          <a:off x="1706880" y="571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785144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6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9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27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2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39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66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44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121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809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1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41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8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88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2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8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2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1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5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7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4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38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t.me/+16Da7791RydhMDc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9">
            <a:extLst>
              <a:ext uri="{FF2B5EF4-FFF2-40B4-BE49-F238E27FC236}">
                <a16:creationId xmlns:a16="http://schemas.microsoft.com/office/drawing/2014/main" id="{D16BA606-578A-4603-9EF0-DE6F9ACB0719}"/>
              </a:ext>
            </a:extLst>
          </p:cNvPr>
          <p:cNvSpPr txBox="1">
            <a:spLocks/>
          </p:cNvSpPr>
          <p:nvPr/>
        </p:nvSpPr>
        <p:spPr>
          <a:xfrm>
            <a:off x="1324423" y="1966715"/>
            <a:ext cx="9543154" cy="2552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Управленческие решения и этапы открытия 1 класса (ускоренное обучение)</a:t>
            </a:r>
          </a:p>
        </p:txBody>
      </p:sp>
      <p:sp>
        <p:nvSpPr>
          <p:cNvPr id="6" name="Shape 50">
            <a:extLst>
              <a:ext uri="{FF2B5EF4-FFF2-40B4-BE49-F238E27FC236}">
                <a16:creationId xmlns:a16="http://schemas.microsoft.com/office/drawing/2014/main" id="{B9E07BAE-EF4B-4921-A64B-E0FE45E834C4}"/>
              </a:ext>
            </a:extLst>
          </p:cNvPr>
          <p:cNvSpPr/>
          <p:nvPr/>
        </p:nvSpPr>
        <p:spPr>
          <a:xfrm>
            <a:off x="6576074" y="4270025"/>
            <a:ext cx="4291503" cy="49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Кудрова Лариса Геннадьевна, директор ЦНППМ КУРО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Shape 50">
            <a:extLst>
              <a:ext uri="{FF2B5EF4-FFF2-40B4-BE49-F238E27FC236}">
                <a16:creationId xmlns:a16="http://schemas.microsoft.com/office/drawing/2014/main" id="{7080CD41-C0CE-4C75-907B-63BEF5A9F0E6}"/>
              </a:ext>
            </a:extLst>
          </p:cNvPr>
          <p:cNvSpPr/>
          <p:nvPr/>
        </p:nvSpPr>
        <p:spPr>
          <a:xfrm>
            <a:off x="3950248" y="5656050"/>
            <a:ext cx="4291503" cy="2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05.03.2025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99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EE44FF36-897C-4A1D-B361-22BDF308B71F}"/>
              </a:ext>
            </a:extLst>
          </p:cNvPr>
          <p:cNvSpPr txBox="1">
            <a:spLocks/>
          </p:cNvSpPr>
          <p:nvPr/>
        </p:nvSpPr>
        <p:spPr>
          <a:xfrm>
            <a:off x="704850" y="251027"/>
            <a:ext cx="10782300" cy="926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Сводная таблица качественных показателей выполнения </a:t>
            </a:r>
            <a:b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</a:b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итоговой проверочной работы по математике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6F07E28-0DD1-4613-8180-731078BA4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758778"/>
              </p:ext>
            </p:extLst>
          </p:nvPr>
        </p:nvGraphicFramePr>
        <p:xfrm>
          <a:off x="454479" y="1177864"/>
          <a:ext cx="11487150" cy="4918133"/>
        </p:xfrm>
        <a:graphic>
          <a:graphicData uri="http://schemas.openxmlformats.org/drawingml/2006/table">
            <a:tbl>
              <a:tblPr firstRow="1" bandRow="1"/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7770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675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Читать, записывать, сравнивать и упорядочивать числа от 0 до 20.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Находить число большее или меньшее на заданное число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70 / 1,2%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6984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2.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Называть и различать компоненты действий сложения (слагаемое, сумма, значение суммы) 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45 / 0,8%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691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3.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Различать число и цифру, с помощью которой записано это число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6917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4.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Решать текстовые задачи в одно действие на сложение и вычитание: выделять условие и требование (вопрос)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52 / 0,9%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57153"/>
                  </a:ext>
                </a:extLst>
              </a:tr>
              <a:tr h="6917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5.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Измерять длину отрезка (в сантиметрах), находить отрезок заданной длины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16 / 0,3%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02286"/>
                  </a:ext>
                </a:extLst>
              </a:tr>
              <a:tr h="6917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6.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Чертить отрезок заданной длины. Находить нужную длину по заданным основаниям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78 / 1,4%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670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99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EE44FF36-897C-4A1D-B361-22BDF308B71F}"/>
              </a:ext>
            </a:extLst>
          </p:cNvPr>
          <p:cNvSpPr txBox="1">
            <a:spLocks/>
          </p:cNvSpPr>
          <p:nvPr/>
        </p:nvSpPr>
        <p:spPr>
          <a:xfrm>
            <a:off x="704850" y="251027"/>
            <a:ext cx="10782300" cy="926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Сводная таблица качественных показателей выполнения </a:t>
            </a:r>
            <a:b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</a:b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итоговой проверочной работы по математике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C071845-7652-4299-9EB9-E3B1561E9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98427"/>
              </p:ext>
            </p:extLst>
          </p:nvPr>
        </p:nvGraphicFramePr>
        <p:xfrm>
          <a:off x="323850" y="1143000"/>
          <a:ext cx="11487150" cy="4716125"/>
        </p:xfrm>
        <a:graphic>
          <a:graphicData uri="http://schemas.openxmlformats.org/drawingml/2006/table">
            <a:tbl>
              <a:tblPr firstRow="1" bandRow="1"/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613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0472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7.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2000" dirty="0"/>
                        <a:t>Распознавать геометрические фигуры (круг, квадрат, треугольник, дуга, замкнутая ломаная линия, незамкнутая ломаная линия). </a:t>
                      </a:r>
                    </a:p>
                    <a:p>
                      <a:r>
                        <a:rPr lang="ru-RU" sz="2000" dirty="0"/>
                        <a:t>Распределять объекты (геометрические фигуры) по заданному основанию. Записывать названия геометрических фигур (треугольник, круг, квадрат)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71 / 1,2%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099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8.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2000" dirty="0"/>
                        <a:t>Определять расположение объектов в пространстве: вправо, влево, сверху вниз, снизу вверх, между). Распознавать верные (истинные) и неверные (ложные) высказывания относительно заданного набора объектов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109 / 1,9%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1089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9.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2000" dirty="0"/>
                        <a:t>Подбирать правильный вопрос к задаче на основании заданного арифметического действия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293 / 5,2%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85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EE44FF36-897C-4A1D-B361-22BDF308B71F}"/>
              </a:ext>
            </a:extLst>
          </p:cNvPr>
          <p:cNvSpPr txBox="1">
            <a:spLocks/>
          </p:cNvSpPr>
          <p:nvPr/>
        </p:nvSpPr>
        <p:spPr>
          <a:xfrm>
            <a:off x="704850" y="251027"/>
            <a:ext cx="10782300" cy="926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Сводная таблица качественных показателей выполнения </a:t>
            </a:r>
            <a:b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</a:b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итоговой проверочной работы по математике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4184309-77BE-4E5B-99C1-8126A7C65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616610"/>
              </p:ext>
            </p:extLst>
          </p:nvPr>
        </p:nvGraphicFramePr>
        <p:xfrm>
          <a:off x="323850" y="1154430"/>
          <a:ext cx="11487150" cy="5011874"/>
        </p:xfrm>
        <a:graphic>
          <a:graphicData uri="http://schemas.openxmlformats.org/drawingml/2006/table">
            <a:tbl>
              <a:tblPr firstRow="1" bandRow="1"/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543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1252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10.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Выполнять арифметические действия (сложение и вычитание) в пределах 20, определять порядок выполнения действий в выражениях без скобок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19 / 0,3%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080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11.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3431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Решать текстовую задачу с опорой на рисунок, выбирать верный ответ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solidFill>
                            <a:srgbClr val="CC0000"/>
                          </a:solidFill>
                        </a:rPr>
                        <a:t>1306 / 18,3%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98864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12.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Выделить из множества данных нужные объекты согласно заданной характеристике 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CC0000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1721 / 30,4%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948706"/>
                  </a:ext>
                </a:extLst>
              </a:tr>
              <a:tr h="988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13.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Читать таблицу, находить, выбирать и записывать нужные данные на основе таблицы 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485 / 8,6%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45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F3C8DE-695C-4E37-BF37-611C7008F68E}"/>
              </a:ext>
            </a:extLst>
          </p:cNvPr>
          <p:cNvSpPr txBox="1"/>
          <p:nvPr/>
        </p:nvSpPr>
        <p:spPr>
          <a:xfrm>
            <a:off x="865853" y="1156708"/>
            <a:ext cx="104602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Наибольшие трудности при решении текстовой задачи с опорой на рисунок, при выделении из множества данных нужных объектов согласно заданной характеристике.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C08ECF-AF60-4D42-ABB4-C1D378974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53" y="2621839"/>
            <a:ext cx="6405416" cy="339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CC147B-4158-47C4-B91F-126B5CBDF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572" y="4144356"/>
            <a:ext cx="6505575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856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55">
            <a:extLst>
              <a:ext uri="{FF2B5EF4-FFF2-40B4-BE49-F238E27FC236}">
                <a16:creationId xmlns:a16="http://schemas.microsoft.com/office/drawing/2014/main" id="{51194DD0-D568-4052-A5E3-AFEC34B71A2F}"/>
              </a:ext>
            </a:extLst>
          </p:cNvPr>
          <p:cNvSpPr/>
          <p:nvPr/>
        </p:nvSpPr>
        <p:spPr>
          <a:xfrm>
            <a:off x="3275102" y="473767"/>
            <a:ext cx="5685910" cy="4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+mj-lt"/>
                <a:cs typeface="Calibri"/>
                <a:sym typeface="Calibri"/>
              </a:rPr>
              <a:t>Адресные рекомендации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+mj-lt"/>
              <a:cs typeface="Calibri"/>
              <a:sym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2BE3AF-D252-4B2D-86FE-6428E87646F1}"/>
              </a:ext>
            </a:extLst>
          </p:cNvPr>
          <p:cNvSpPr txBox="1">
            <a:spLocks/>
          </p:cNvSpPr>
          <p:nvPr/>
        </p:nvSpPr>
        <p:spPr>
          <a:xfrm>
            <a:off x="471237" y="1214475"/>
            <a:ext cx="11249525" cy="4845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solidFill>
                  <a:srgbClr val="1D3152"/>
                </a:solidFill>
                <a:ea typeface="+mj-ea"/>
                <a:cs typeface="Calibri"/>
              </a:rPr>
              <a:t>Заместителям директора по учебно-воспитательной работе и методистам: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1.	Организовать проведение промежуточных срезовых работ, направленных на выявление у обучающихся уровня сформированности умений в соответствии с выявленными дефицитами.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2.	Организовать методические практикумы по применению учителями эффективных  приёмов, направленных на формирование умения решать текстовые задачи с опорой на рисунок.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3.	Организовать методические практикумы по применению учителями эффективных приёмов, направленных на формирование умения смыслового чтения в рамках работы с текстовыми арифметическими задачами, в том числе избыточными данными. 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4.	Продумать модель организации внеурочной деятельности по математике, направленную в том числе на ликвидацию выявленных дефицитов.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600" b="1" dirty="0">
              <a:solidFill>
                <a:srgbClr val="1D3152"/>
              </a:solidFill>
              <a:ea typeface="+mj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solidFill>
                  <a:srgbClr val="1D3152"/>
                </a:solidFill>
                <a:ea typeface="+mj-ea"/>
                <a:cs typeface="Calibri"/>
              </a:rPr>
              <a:t>Учителям: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1.	Систематически включать в урок математики задания, направленные на формирование умения смыслового чтения в рамках работы с текстовыми арифметическими задачами, в том числе с избыточными данными. 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2.	 Организовать систематическую работу, направленную на формирование умения смыслового чтения на примере текстовых арифметических задач в рамках урочной и внеурочной деятельности по математике.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3BC8414-9C54-4E59-9B4D-827CBB274BD7}"/>
              </a:ext>
            </a:extLst>
          </p:cNvPr>
          <p:cNvCxnSpPr/>
          <p:nvPr/>
        </p:nvCxnSpPr>
        <p:spPr>
          <a:xfrm>
            <a:off x="471237" y="4197179"/>
            <a:ext cx="515721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541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EB2FB716-3579-47D8-9BC9-3D84D5C2E0C0}"/>
              </a:ext>
            </a:extLst>
          </p:cNvPr>
          <p:cNvSpPr txBox="1">
            <a:spLocks/>
          </p:cNvSpPr>
          <p:nvPr/>
        </p:nvSpPr>
        <p:spPr>
          <a:xfrm>
            <a:off x="838200" y="1223347"/>
            <a:ext cx="10515600" cy="116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Проверочную работу выполняли 5669 обучающихся из 230 образовательной организации.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AE30D-0FC6-4170-977B-D3CD8AB4FC3F}"/>
              </a:ext>
            </a:extLst>
          </p:cNvPr>
          <p:cNvSpPr txBox="1"/>
          <p:nvPr/>
        </p:nvSpPr>
        <p:spPr>
          <a:xfrm>
            <a:off x="838200" y="2577092"/>
            <a:ext cx="3935278" cy="280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С работой не справились всего 26 обучающийся, что составляет 0,5% от общего числа  выполнявших работу  из 18 организаций (8%).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6F9AD23-76A5-4695-9FEF-0DF2CF0D7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29204"/>
              </p:ext>
            </p:extLst>
          </p:nvPr>
        </p:nvGraphicFramePr>
        <p:xfrm>
          <a:off x="4648200" y="2077646"/>
          <a:ext cx="6705600" cy="391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hape 55">
            <a:extLst>
              <a:ext uri="{FF2B5EF4-FFF2-40B4-BE49-F238E27FC236}">
                <a16:creationId xmlns:a16="http://schemas.microsoft.com/office/drawing/2014/main" id="{8B129D5B-D871-49E9-A8ED-2D70D353A22F}"/>
              </a:ext>
            </a:extLst>
          </p:cNvPr>
          <p:cNvSpPr/>
          <p:nvPr/>
        </p:nvSpPr>
        <p:spPr>
          <a:xfrm>
            <a:off x="3253045" y="556134"/>
            <a:ext cx="5685910" cy="4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+mj-lt"/>
                <a:cs typeface="Calibri"/>
                <a:sym typeface="Calibri"/>
              </a:rPr>
              <a:t>Русский язык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+mj-lt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808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EE44FF36-897C-4A1D-B361-22BDF308B71F}"/>
              </a:ext>
            </a:extLst>
          </p:cNvPr>
          <p:cNvSpPr txBox="1">
            <a:spLocks/>
          </p:cNvSpPr>
          <p:nvPr/>
        </p:nvSpPr>
        <p:spPr>
          <a:xfrm>
            <a:off x="704850" y="251027"/>
            <a:ext cx="10782300" cy="926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Сводная таблица качественных показателей выполнения </a:t>
            </a:r>
            <a:b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</a:b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итоговой проверочной работы по русскому языку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6F07E28-0DD1-4613-8180-731078BA4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703330"/>
              </p:ext>
            </p:extLst>
          </p:nvPr>
        </p:nvGraphicFramePr>
        <p:xfrm>
          <a:off x="454479" y="1177864"/>
          <a:ext cx="11487150" cy="4776369"/>
        </p:xfrm>
        <a:graphic>
          <a:graphicData uri="http://schemas.openxmlformats.org/drawingml/2006/table">
            <a:tbl>
              <a:tblPr firstRow="1" bandRow="1"/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782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680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Правильно списывать (без пропусков и искажений букв) слова и предложения, тексты объёмом не более 25 слов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111 / 2,0%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1020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2.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Применять изученные правила правописания: раздельное написание слов в предложении; знаки препинания в конце предложения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117 / 2,1%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6805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3.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Определять количество слогов в слове; делить слова на слоги (простые случаи: слова без стечения согласных)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51822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4.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Определять в слове ударный слог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319 / 5,6%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57153"/>
                  </a:ext>
                </a:extLst>
              </a:tr>
              <a:tr h="5754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5.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Различать согласные звуки:  звонкие и глухие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C0000"/>
                          </a:solidFill>
                        </a:rPr>
                        <a:t>1791 / 31,6%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02286"/>
                  </a:ext>
                </a:extLst>
              </a:tr>
              <a:tr h="51822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6.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Различать согласные звуки: мягкие и твёрдые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C0000"/>
                          </a:solidFill>
                        </a:rPr>
                        <a:t>1266 / 22,0%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670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600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EE44FF36-897C-4A1D-B361-22BDF308B71F}"/>
              </a:ext>
            </a:extLst>
          </p:cNvPr>
          <p:cNvSpPr txBox="1">
            <a:spLocks/>
          </p:cNvSpPr>
          <p:nvPr/>
        </p:nvSpPr>
        <p:spPr>
          <a:xfrm>
            <a:off x="704850" y="251027"/>
            <a:ext cx="10782300" cy="926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Сводная таблица качественных показателей выполнения </a:t>
            </a:r>
            <a:b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</a:b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итоговой проверочной работы по русскому языку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C071845-7652-4299-9EB9-E3B1561E9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61756"/>
              </p:ext>
            </p:extLst>
          </p:nvPr>
        </p:nvGraphicFramePr>
        <p:xfrm>
          <a:off x="323850" y="1143000"/>
          <a:ext cx="11487150" cy="4980393"/>
        </p:xfrm>
        <a:graphic>
          <a:graphicData uri="http://schemas.openxmlformats.org/drawingml/2006/table">
            <a:tbl>
              <a:tblPr firstRow="1" bandRow="1"/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648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845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7.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Различать гласные и согласные звуки (в том числе различать в словах согласный звук [й’] и гласный звук [и]); находить и подчёркивать буквы, обозначающие гласные звуки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122 / 2,2%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8455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8.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Применять изученные правила правописания: прописная буква в начале предложения и в именах собственных (имена и фамилии людей, клички животных)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151 / 2,7%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816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9.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Применять изученные правила правописания: гласные после шипящих в сочетаниях «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ча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», «ща», «чу», «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щу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224 / 4,0%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816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10.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98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Применять изученные правила правописания: перенос слов по слогам без учёта морфемного состава слова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83 / 1,5%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075271"/>
                  </a:ext>
                </a:extLst>
              </a:tr>
              <a:tr h="816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11.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Использовать знание последовательности букв русского алфавита для упорядочивания небольшого списка слов (не более 4-х слов)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C0000"/>
                          </a:solidFill>
                        </a:rPr>
                        <a:t>714 / 13,0%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898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366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EE44FF36-897C-4A1D-B361-22BDF308B71F}"/>
              </a:ext>
            </a:extLst>
          </p:cNvPr>
          <p:cNvSpPr txBox="1">
            <a:spLocks/>
          </p:cNvSpPr>
          <p:nvPr/>
        </p:nvSpPr>
        <p:spPr>
          <a:xfrm>
            <a:off x="704850" y="251027"/>
            <a:ext cx="10782300" cy="926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Сводная таблица качественных показателей выполнения </a:t>
            </a:r>
            <a:b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</a:b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итоговой проверочной работы по русскому языку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4184309-77BE-4E5B-99C1-8126A7C65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52086"/>
              </p:ext>
            </p:extLst>
          </p:nvPr>
        </p:nvGraphicFramePr>
        <p:xfrm>
          <a:off x="323850" y="1154430"/>
          <a:ext cx="11487150" cy="4979185"/>
        </p:xfrm>
        <a:graphic>
          <a:graphicData uri="http://schemas.openxmlformats.org/drawingml/2006/table">
            <a:tbl>
              <a:tblPr firstRow="1" bandRow="1"/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60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8556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12.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98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Составлять предложение из набора форм слов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651 / 11,5%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948706"/>
                  </a:ext>
                </a:extLst>
              </a:tr>
              <a:tr h="8556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13.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98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Читать вслух и про себя (с пониманием) короткие тексты, отвечать на вопросы по содержанию прочитанного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solidFill>
                            <a:srgbClr val="CC0000"/>
                          </a:solidFill>
                        </a:rPr>
                        <a:t>952 / 16,8%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8556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14.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98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Читать вслух и про себя (с пониманием) короткие тексты, отвечать на вопросы по содержанию прочитанного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59 / 1,0%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481242"/>
                  </a:ext>
                </a:extLst>
              </a:tr>
              <a:tr h="8556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15.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98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Читать вслух и про себя (с пониманием) короткие тексты, отвечать на вопросы по содержанию прочитанного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27 / 0,5%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53322"/>
                  </a:ext>
                </a:extLst>
              </a:tr>
              <a:tr h="8556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16.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lnSpc>
                          <a:spcPct val="98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Читать вслух и про себя (с пониманием) короткие тексты, подбирать заголовок, соответствующий содержанию текста</a:t>
                      </a: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C0000"/>
                          </a:solidFill>
                        </a:rPr>
                        <a:t>1262 / 22,0%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389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675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706949-8489-434F-A3CC-50807BC8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4" y="2408829"/>
            <a:ext cx="5818496" cy="154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C2ECE2-4F8A-4EEC-A6C8-7EDA28369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78" y="2433820"/>
            <a:ext cx="5818496" cy="1490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AAD176-7483-403B-8009-201A769D7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428" y="4261513"/>
            <a:ext cx="6819900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18B6AF-360B-4978-97F2-3A4C6486B351}"/>
              </a:ext>
            </a:extLst>
          </p:cNvPr>
          <p:cNvSpPr txBox="1"/>
          <p:nvPr/>
        </p:nvSpPr>
        <p:spPr>
          <a:xfrm>
            <a:off x="865853" y="1156708"/>
            <a:ext cx="104602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Наибольшие трудности при определении согласных звуков:  звонких и глухих, мягких и твердых; при использовании знаний последовательности букв русского алфавита для упорядочивания небольшого списка слов.</a:t>
            </a:r>
          </a:p>
        </p:txBody>
      </p:sp>
    </p:spTree>
    <p:extLst>
      <p:ext uri="{BB962C8B-B14F-4D97-AF65-F5344CB8AC3E}">
        <p14:creationId xmlns:p14="http://schemas.microsoft.com/office/powerpoint/2010/main" val="40477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5">
            <a:extLst>
              <a:ext uri="{FF2B5EF4-FFF2-40B4-BE49-F238E27FC236}">
                <a16:creationId xmlns:a16="http://schemas.microsoft.com/office/drawing/2014/main" id="{3EDC74B4-6521-4801-92C3-87892F3D8EA6}"/>
              </a:ext>
            </a:extLst>
          </p:cNvPr>
          <p:cNvSpPr/>
          <p:nvPr/>
        </p:nvSpPr>
        <p:spPr>
          <a:xfrm>
            <a:off x="516217" y="991277"/>
            <a:ext cx="10994602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 sz="1800" b="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1D3152"/>
                </a:solidFill>
              </a:rPr>
              <a:t>Мониторинг деятельности для участников 2024/25,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defRPr sz="1800" b="0">
                <a:solidFill>
                  <a:srgbClr val="000000"/>
                </a:solidFill>
              </a:defRPr>
            </a:pPr>
            <a:r>
              <a:rPr lang="ru-RU" sz="2400" b="1" dirty="0">
                <a:solidFill>
                  <a:srgbClr val="1D3152"/>
                </a:solidFill>
              </a:rPr>
              <a:t>планирующих продолжить реализацию проекта в 2025/26 учебном году </a:t>
            </a:r>
            <a:endParaRPr sz="2400" b="1" dirty="0">
              <a:solidFill>
                <a:srgbClr val="1D315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B1C335-59EA-4003-B57F-C11D669DB9EF}"/>
              </a:ext>
            </a:extLst>
          </p:cNvPr>
          <p:cNvSpPr/>
          <p:nvPr/>
        </p:nvSpPr>
        <p:spPr>
          <a:xfrm>
            <a:off x="2399632" y="2460037"/>
            <a:ext cx="312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С 12 марта по 30 апреля 2025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9298D8C-0A61-4B8E-A1A6-193505BD10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133040"/>
              </p:ext>
            </p:extLst>
          </p:nvPr>
        </p:nvGraphicFramePr>
        <p:xfrm>
          <a:off x="433736" y="1439333"/>
          <a:ext cx="111595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EEEC8B2-3F8E-41CB-9806-82261FFAB27B}"/>
              </a:ext>
            </a:extLst>
          </p:cNvPr>
          <p:cNvSpPr/>
          <p:nvPr/>
        </p:nvSpPr>
        <p:spPr>
          <a:xfrm>
            <a:off x="271504" y="2914981"/>
            <a:ext cx="7382435" cy="2474259"/>
          </a:xfrm>
          <a:prstGeom prst="roundRect">
            <a:avLst/>
          </a:prstGeom>
          <a:noFill/>
          <a:ln w="25400" cap="flat">
            <a:solidFill>
              <a:srgbClr val="4472C4"/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3834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0C5743-83EB-4F53-9F6B-9D83B55E2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98" y="2199423"/>
            <a:ext cx="5914242" cy="244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B09407-1577-4AF5-94F8-9B9DB4170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853" y="4347197"/>
            <a:ext cx="6273349" cy="1782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E10AAF-1C71-4A8D-B037-68824314F314}"/>
              </a:ext>
            </a:extLst>
          </p:cNvPr>
          <p:cNvSpPr txBox="1"/>
          <p:nvPr/>
        </p:nvSpPr>
        <p:spPr>
          <a:xfrm>
            <a:off x="865853" y="1156708"/>
            <a:ext cx="104602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Наибольшие трудности при чтении вслух и про себя (с пониманием) коротких текстов, ответе на вопросы по содержанию прочитанного, </a:t>
            </a:r>
            <a:r>
              <a:rPr lang="ru-RU" sz="2400" kern="1200" dirty="0">
                <a:solidFill>
                  <a:prstClr val="black"/>
                </a:solidFill>
                <a:latin typeface="Calibri" panose="020F0502020204030204"/>
              </a:rPr>
              <a:t>выбору заголовка</a:t>
            </a:r>
            <a:r>
              <a:rPr lang="ru-RU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1524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55">
            <a:extLst>
              <a:ext uri="{FF2B5EF4-FFF2-40B4-BE49-F238E27FC236}">
                <a16:creationId xmlns:a16="http://schemas.microsoft.com/office/drawing/2014/main" id="{51194DD0-D568-4052-A5E3-AFEC34B71A2F}"/>
              </a:ext>
            </a:extLst>
          </p:cNvPr>
          <p:cNvSpPr/>
          <p:nvPr/>
        </p:nvSpPr>
        <p:spPr>
          <a:xfrm>
            <a:off x="3275102" y="473767"/>
            <a:ext cx="5685910" cy="4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+mj-lt"/>
                <a:cs typeface="Calibri"/>
                <a:sym typeface="Calibri"/>
              </a:rPr>
              <a:t>Адресные рекомендации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+mj-lt"/>
              <a:cs typeface="Calibri"/>
              <a:sym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2BE3AF-D252-4B2D-86FE-6428E87646F1}"/>
              </a:ext>
            </a:extLst>
          </p:cNvPr>
          <p:cNvSpPr txBox="1">
            <a:spLocks/>
          </p:cNvSpPr>
          <p:nvPr/>
        </p:nvSpPr>
        <p:spPr>
          <a:xfrm>
            <a:off x="471237" y="1214475"/>
            <a:ext cx="11249525" cy="4922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solidFill>
                  <a:srgbClr val="1D3152"/>
                </a:solidFill>
                <a:ea typeface="+mj-ea"/>
                <a:cs typeface="Calibri"/>
              </a:rPr>
              <a:t>Заместителям директора по учебно-воспитательной работе и методистам: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1.	Обеспечить корректировку рабочей программы по русскому языку с целью введения дополнительных часов по фонетике в рамках изучения других разделов.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2.	Организовать проведение промежуточных срезовых работ, направленных на выявление у обучающихся уровня сформированности умения различать согласные звуки по заданным характеристикам.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3.	Организовать методические практикумы по обучению учителей эффективным приёмам, направленным на формирование у обучающихся смыслового чтения.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4.	Организовать посещение уроков с целью выявления эффективных приёмов работы учителей по работе с текстом (смысловое чтение) в рамках уроков и русского языка, в том числе на уроках по развитию речи.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5.	Продумать модель организации внеурочной деятельности, направленную на формирование умения смыслового чтения. </a:t>
            </a:r>
            <a:endParaRPr lang="ru-RU" sz="1600" b="1" dirty="0">
              <a:solidFill>
                <a:srgbClr val="1D3152"/>
              </a:solidFill>
              <a:ea typeface="+mj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solidFill>
                  <a:srgbClr val="1D3152"/>
                </a:solidFill>
                <a:ea typeface="+mj-ea"/>
                <a:cs typeface="Calibri"/>
              </a:rPr>
              <a:t>Учителям: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1.	Систематически включать в урок русского языка задания, направленные на отработку умения различать согласные звуки по заданным характеристикам. Использовать в рамках урока эффективные приёмы, позволяющие достигнуть высокого уровня формируемого умения.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2.	Организовать систематическую работу, направленную на формирование умения смыслового чтения, в том числе умения перечитывать текст с целью поиска разной информации в рамках урочной и внеурочной деятельности учебных предметов: русский язык и литературное чтение.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3BC8414-9C54-4E59-9B4D-827CBB274BD7}"/>
              </a:ext>
            </a:extLst>
          </p:cNvPr>
          <p:cNvCxnSpPr/>
          <p:nvPr/>
        </p:nvCxnSpPr>
        <p:spPr>
          <a:xfrm>
            <a:off x="579725" y="4104189"/>
            <a:ext cx="515721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627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EB2FB716-3579-47D8-9BC9-3D84D5C2E0C0}"/>
              </a:ext>
            </a:extLst>
          </p:cNvPr>
          <p:cNvSpPr txBox="1">
            <a:spLocks/>
          </p:cNvSpPr>
          <p:nvPr/>
        </p:nvSpPr>
        <p:spPr>
          <a:xfrm>
            <a:off x="838200" y="1223347"/>
            <a:ext cx="10515600" cy="116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Проверочную работу выполняли 5670 обучающихся из 230 образовательной организации.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AE30D-0FC6-4170-977B-D3CD8AB4FC3F}"/>
              </a:ext>
            </a:extLst>
          </p:cNvPr>
          <p:cNvSpPr txBox="1"/>
          <p:nvPr/>
        </p:nvSpPr>
        <p:spPr>
          <a:xfrm>
            <a:off x="838200" y="2577092"/>
            <a:ext cx="3919780" cy="280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С работой не справились всего 26 обучающийся, что составляет 0,5% от общего числа  выполнявших работу из 16 организаций (7%).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6F9AD23-76A5-4695-9FEF-0DF2CF0D7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851700"/>
              </p:ext>
            </p:extLst>
          </p:nvPr>
        </p:nvGraphicFramePr>
        <p:xfrm>
          <a:off x="4648200" y="2077646"/>
          <a:ext cx="6705600" cy="391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hape 55">
            <a:extLst>
              <a:ext uri="{FF2B5EF4-FFF2-40B4-BE49-F238E27FC236}">
                <a16:creationId xmlns:a16="http://schemas.microsoft.com/office/drawing/2014/main" id="{379D359A-42E2-4061-93F2-4E08FF30BADE}"/>
              </a:ext>
            </a:extLst>
          </p:cNvPr>
          <p:cNvSpPr/>
          <p:nvPr/>
        </p:nvSpPr>
        <p:spPr>
          <a:xfrm>
            <a:off x="3253045" y="556134"/>
            <a:ext cx="5685910" cy="4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+mj-lt"/>
                <a:cs typeface="Calibri"/>
                <a:sym typeface="Calibri"/>
              </a:rPr>
              <a:t>Литературное чтение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+mj-lt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9499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EE44FF36-897C-4A1D-B361-22BDF308B71F}"/>
              </a:ext>
            </a:extLst>
          </p:cNvPr>
          <p:cNvSpPr txBox="1">
            <a:spLocks/>
          </p:cNvSpPr>
          <p:nvPr/>
        </p:nvSpPr>
        <p:spPr>
          <a:xfrm>
            <a:off x="704850" y="251027"/>
            <a:ext cx="10782300" cy="926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Сводная таблица качественных показателей выполнения </a:t>
            </a:r>
            <a:b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</a:b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итоговой проверочной работы по литературному чтению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6F07E28-0DD1-4613-8180-731078BA4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49490"/>
              </p:ext>
            </p:extLst>
          </p:nvPr>
        </p:nvGraphicFramePr>
        <p:xfrm>
          <a:off x="454479" y="1177865"/>
          <a:ext cx="11487150" cy="4797085"/>
        </p:xfrm>
        <a:graphic>
          <a:graphicData uri="http://schemas.openxmlformats.org/drawingml/2006/table">
            <a:tbl>
              <a:tblPr firstRow="1" bandRow="1"/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568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419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Различать прозаическую (</a:t>
                      </a:r>
                      <a:r>
                        <a:rPr lang="ru-RU" sz="2000" kern="1200" dirty="0" err="1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нестихотворную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) и стихотворную речь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628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2.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Выбирать из предложенных подходящий заголовок, опираясь на содержание текста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2193 / 39,0%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741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3.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Понимать содержание прочитанного произведения: отвечать на вопросы по фактическому содержанию произведения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49465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4.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Определять последовательность событий в произведении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219 / 4,0%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57153"/>
                  </a:ext>
                </a:extLst>
              </a:tr>
              <a:tr h="74198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5.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Понимать содержание прочитанного произведения: отвечать на вопросы по фактическому содержанию произведения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534 / 9,4%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02286"/>
                  </a:ext>
                </a:extLst>
              </a:tr>
              <a:tr h="49465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6.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Выбирать пословицу, соответствующую основной мысли произведения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C0000"/>
                          </a:solidFill>
                        </a:rPr>
                        <a:t>932 / 16,0%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670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162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EE44FF36-897C-4A1D-B361-22BDF308B71F}"/>
              </a:ext>
            </a:extLst>
          </p:cNvPr>
          <p:cNvSpPr txBox="1">
            <a:spLocks/>
          </p:cNvSpPr>
          <p:nvPr/>
        </p:nvSpPr>
        <p:spPr>
          <a:xfrm>
            <a:off x="704850" y="251027"/>
            <a:ext cx="10782300" cy="926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Сводная таблица качественных показателей выполнения </a:t>
            </a:r>
            <a:b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</a:b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итоговой проверочной работы по литературному чтению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C071845-7652-4299-9EB9-E3B1561E9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714819"/>
              </p:ext>
            </p:extLst>
          </p:nvPr>
        </p:nvGraphicFramePr>
        <p:xfrm>
          <a:off x="323850" y="1143000"/>
          <a:ext cx="11487150" cy="4823606"/>
        </p:xfrm>
        <a:graphic>
          <a:graphicData uri="http://schemas.openxmlformats.org/drawingml/2006/table">
            <a:tbl>
              <a:tblPr firstRow="1" bandRow="1"/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648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462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7.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Объяснять значение слова с использованием словаря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700 / 12,0%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709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8.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Выбирать из предложенных предложение, соответствующее главной мысли произведения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474 / 8,4%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52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9.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Понимать содержание прочитанного произведения: характеризовать поступки героя (положительные и отрицательные), подтверждая свой ответ строчками их текста произведения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5075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10.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Понимать содержание прочитанного произведения: характеризовать поступки героя (положительные и отрицательные), находить верное суждение  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75 / 1,3%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075271"/>
                  </a:ext>
                </a:extLst>
              </a:tr>
              <a:tr h="816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11.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58420" algn="l" defTabSz="914400" rtl="0" eaLnBrk="1" latinLnBrk="0" hangingPunct="1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Выбирать верное суждение, соответствующее главной мысли произведения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390" marR="6839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525 / 9,3%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898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364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BB3AA1-C077-4438-9EFA-363216810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05" y="2523527"/>
            <a:ext cx="5288294" cy="1787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D15992-D830-425F-A5C0-1B11ACA38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27" y="4334473"/>
            <a:ext cx="5353050" cy="170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F9CFB9-8E1B-4E23-AFE0-6565A9DC6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333" y="2958774"/>
            <a:ext cx="5958384" cy="2751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87A70F-A4DA-4F23-89F0-0D6FB6DCEE49}"/>
              </a:ext>
            </a:extLst>
          </p:cNvPr>
          <p:cNvSpPr txBox="1"/>
          <p:nvPr/>
        </p:nvSpPr>
        <p:spPr>
          <a:xfrm>
            <a:off x="407905" y="1147828"/>
            <a:ext cx="113761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Наибольшие трудности при выборе из предложенных подходящего заголовка, опираясь на содержание текста; при выборе пословицы, соответствующей основной мысли произведения; при объяснении значения слова с использованием словаря.</a:t>
            </a:r>
          </a:p>
        </p:txBody>
      </p:sp>
    </p:spTree>
    <p:extLst>
      <p:ext uri="{BB962C8B-B14F-4D97-AF65-F5344CB8AC3E}">
        <p14:creationId xmlns:p14="http://schemas.microsoft.com/office/powerpoint/2010/main" val="3667325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55">
            <a:extLst>
              <a:ext uri="{FF2B5EF4-FFF2-40B4-BE49-F238E27FC236}">
                <a16:creationId xmlns:a16="http://schemas.microsoft.com/office/drawing/2014/main" id="{51194DD0-D568-4052-A5E3-AFEC34B71A2F}"/>
              </a:ext>
            </a:extLst>
          </p:cNvPr>
          <p:cNvSpPr/>
          <p:nvPr/>
        </p:nvSpPr>
        <p:spPr>
          <a:xfrm>
            <a:off x="3275102" y="473767"/>
            <a:ext cx="5685910" cy="4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+mj-lt"/>
                <a:cs typeface="Calibri"/>
                <a:sym typeface="Calibri"/>
              </a:rPr>
              <a:t>Адресные рекомендации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+mj-lt"/>
              <a:cs typeface="Calibri"/>
              <a:sym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2BE3AF-D252-4B2D-86FE-6428E87646F1}"/>
              </a:ext>
            </a:extLst>
          </p:cNvPr>
          <p:cNvSpPr txBox="1">
            <a:spLocks/>
          </p:cNvSpPr>
          <p:nvPr/>
        </p:nvSpPr>
        <p:spPr>
          <a:xfrm>
            <a:off x="471237" y="1152482"/>
            <a:ext cx="11249525" cy="5019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solidFill>
                  <a:srgbClr val="1D3152"/>
                </a:solidFill>
                <a:ea typeface="+mj-ea"/>
                <a:cs typeface="Calibri"/>
              </a:rPr>
              <a:t>Заместителям директора по учебно-воспитательной работе и методистам: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1.	Обеспечить корректировку рабочих программ с целью выделения дополнительных часов для отработки понятий «заголовок», «тема» и «главная мысль» произведения.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2.	Организовать проведение промежуточных срезовых работ, направленных на выявление у обучающихся уровня сформированности умения различать понятия «тема» и «главная мысль» произведения.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3.	Организовать методические практикумы по знакомству учителей с эффективными приёмами, направленными на отработку понятий «заголовок», «тема» и «главная мысль» произведения. 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4.	Организовать посещение уроков с целью выявления эффективных приёмов работы учителей с пословицами и поговорками в рамках уроков литературного чтения и русского языка, в том числе на уроках по развитию речи.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5.	Продумать организацию внеурочной деятельности, направленную в том числе на ликвидацию выявленных дефицитов.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solidFill>
                  <a:srgbClr val="1D3152"/>
                </a:solidFill>
                <a:ea typeface="+mj-ea"/>
                <a:cs typeface="Calibri"/>
              </a:rPr>
              <a:t>Учителям: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1.	Систематически включать в урок литературного чтения задания, направленные на формирование умения определять последовательность событий в тексте, выбор подходящего заголовка (отражающего тему или главную мысль текста).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2.	 Организовать систематическую работу с малыми фольклорными жанрами (пословица, поговорка), связывая их с прочитанными произведениями на уроках литературного чтения.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3.	Организовать систематическую работу, направленную на отработку понятий «заголовок», «тема» и «главная мысль» произведения в рамках урочной и внеурочной деятельности на уроках литературного чтения и русского языка.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3BC8414-9C54-4E59-9B4D-827CBB274BD7}"/>
              </a:ext>
            </a:extLst>
          </p:cNvPr>
          <p:cNvCxnSpPr/>
          <p:nvPr/>
        </p:nvCxnSpPr>
        <p:spPr>
          <a:xfrm>
            <a:off x="471237" y="4057694"/>
            <a:ext cx="515721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70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EB2FB716-3579-47D8-9BC9-3D84D5C2E0C0}"/>
              </a:ext>
            </a:extLst>
          </p:cNvPr>
          <p:cNvSpPr txBox="1">
            <a:spLocks/>
          </p:cNvSpPr>
          <p:nvPr/>
        </p:nvSpPr>
        <p:spPr>
          <a:xfrm>
            <a:off x="838200" y="1223347"/>
            <a:ext cx="10515600" cy="116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Проверочную работу выполняли 5659 обучающихся из 230 образовательной организации.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AE30D-0FC6-4170-977B-D3CD8AB4FC3F}"/>
              </a:ext>
            </a:extLst>
          </p:cNvPr>
          <p:cNvSpPr txBox="1"/>
          <p:nvPr/>
        </p:nvSpPr>
        <p:spPr>
          <a:xfrm>
            <a:off x="838200" y="2577092"/>
            <a:ext cx="4028268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С работой не справились всего 12 обучающийся, что составляет 0,2% от общего числа  выполнявших работу из 10 организаций (4,4%).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6F9AD23-76A5-4695-9FEF-0DF2CF0D7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603542"/>
              </p:ext>
            </p:extLst>
          </p:nvPr>
        </p:nvGraphicFramePr>
        <p:xfrm>
          <a:off x="4648200" y="2077646"/>
          <a:ext cx="6705600" cy="391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hape 55">
            <a:extLst>
              <a:ext uri="{FF2B5EF4-FFF2-40B4-BE49-F238E27FC236}">
                <a16:creationId xmlns:a16="http://schemas.microsoft.com/office/drawing/2014/main" id="{E36A4AA3-7905-4E86-B25A-69AE455F1FD8}"/>
              </a:ext>
            </a:extLst>
          </p:cNvPr>
          <p:cNvSpPr/>
          <p:nvPr/>
        </p:nvSpPr>
        <p:spPr>
          <a:xfrm>
            <a:off x="3143012" y="556134"/>
            <a:ext cx="5685910" cy="4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+mj-lt"/>
                <a:cs typeface="Calibri"/>
                <a:sym typeface="Calibri"/>
              </a:rPr>
              <a:t>Окружающий мир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+mj-lt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272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EE44FF36-897C-4A1D-B361-22BDF308B71F}"/>
              </a:ext>
            </a:extLst>
          </p:cNvPr>
          <p:cNvSpPr txBox="1">
            <a:spLocks/>
          </p:cNvSpPr>
          <p:nvPr/>
        </p:nvSpPr>
        <p:spPr>
          <a:xfrm>
            <a:off x="704850" y="251027"/>
            <a:ext cx="10782300" cy="926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Сводная таблица качественных показателей выполнения </a:t>
            </a:r>
            <a:b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</a:b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итоговой проверочной работы по окружающему миру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6F07E28-0DD1-4613-8180-731078BA4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713913"/>
              </p:ext>
            </p:extLst>
          </p:nvPr>
        </p:nvGraphicFramePr>
        <p:xfrm>
          <a:off x="454479" y="1177865"/>
          <a:ext cx="11487150" cy="4916810"/>
        </p:xfrm>
        <a:graphic>
          <a:graphicData uri="http://schemas.openxmlformats.org/drawingml/2006/table">
            <a:tbl>
              <a:tblPr firstRow="1" bandRow="1"/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6861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5966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Выбрать из предложенных предметы, которые сделаны человеком (изделия)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704904"/>
                  </a:ext>
                </a:extLst>
              </a:tr>
              <a:tr h="3943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2.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Определить объекты живой природы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1079 / 19,0%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044847"/>
                  </a:ext>
                </a:extLst>
              </a:tr>
              <a:tr h="4653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3.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Определить объекты  неживой природы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</a:rPr>
                        <a:t>1380 / 24,4%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59663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4.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Различать части растений (корень, стебель, лист, цветок), подписывать их названия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257153"/>
                  </a:ext>
                </a:extLst>
              </a:tr>
              <a:tr h="46536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5.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Называть группу животных одним словом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02286"/>
                  </a:ext>
                </a:extLst>
              </a:tr>
              <a:tr h="59663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6.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Различать диких и домашних животных. Приводить свои примеры животных, относящихся к разным группам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670952"/>
                  </a:ext>
                </a:extLst>
              </a:tr>
              <a:tr h="59663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7.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Описывать на основе опорных слов наиболее распространённые в родном крае дикорастущие(берёза) или культурные растения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819 / 14,5%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494678"/>
                  </a:ext>
                </a:extLst>
              </a:tr>
              <a:tr h="450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8.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Различать деревья, кустарники, травянистые растения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141 / 2,5%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394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289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EE44FF36-897C-4A1D-B361-22BDF308B71F}"/>
              </a:ext>
            </a:extLst>
          </p:cNvPr>
          <p:cNvSpPr txBox="1">
            <a:spLocks/>
          </p:cNvSpPr>
          <p:nvPr/>
        </p:nvSpPr>
        <p:spPr>
          <a:xfrm>
            <a:off x="704850" y="251027"/>
            <a:ext cx="10782300" cy="926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Сводная таблица качественных показателей выполнения </a:t>
            </a:r>
            <a:b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</a:br>
            <a:r>
              <a:rPr lang="ru-RU" sz="2000" b="1" kern="0" dirty="0">
                <a:solidFill>
                  <a:srgbClr val="1D3152"/>
                </a:solidFill>
                <a:cs typeface="Calibri"/>
                <a:sym typeface="Calibri"/>
              </a:rPr>
              <a:t>итоговой проверочной работы по окружающему миру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C071845-7652-4299-9EB9-E3B1561E9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31642"/>
              </p:ext>
            </p:extLst>
          </p:nvPr>
        </p:nvGraphicFramePr>
        <p:xfrm>
          <a:off x="323850" y="1143000"/>
          <a:ext cx="11487150" cy="4867470"/>
        </p:xfrm>
        <a:graphic>
          <a:graphicData uri="http://schemas.openxmlformats.org/drawingml/2006/table">
            <a:tbl>
              <a:tblPr firstRow="1" bandRow="1"/>
              <a:tblGrid>
                <a:gridCol w="811813">
                  <a:extLst>
                    <a:ext uri="{9D8B030D-6E8A-4147-A177-3AD203B41FA5}">
                      <a16:colId xmlns:a16="http://schemas.microsoft.com/office/drawing/2014/main" val="3888935905"/>
                    </a:ext>
                  </a:extLst>
                </a:gridCol>
                <a:gridCol w="7513037">
                  <a:extLst>
                    <a:ext uri="{9D8B030D-6E8A-4147-A177-3AD203B41FA5}">
                      <a16:colId xmlns:a16="http://schemas.microsoft.com/office/drawing/2014/main" val="684776148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895633611"/>
                    </a:ext>
                  </a:extLst>
                </a:gridCol>
              </a:tblGrid>
              <a:tr h="581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№ п/п</a:t>
                      </a:r>
                    </a:p>
                  </a:txBody>
                  <a:tcPr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Планируемые результаты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Количество обучающихся, допустивших ошибки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484887"/>
                  </a:ext>
                </a:extLst>
              </a:tr>
              <a:tr h="5056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9.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Применять правила ухода за комнатными растениями и домашними животными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11 / 0,2%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46462"/>
                  </a:ext>
                </a:extLst>
              </a:tr>
              <a:tr h="5056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10.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Различать группы животных (насекомые и паукообразные), исключать лишнее животное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80 / 1,4%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075271"/>
                  </a:ext>
                </a:extLst>
              </a:tr>
              <a:tr h="677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11.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Определять время года по рисунку на основе характерных признаков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159 / 2,8%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898373"/>
                  </a:ext>
                </a:extLst>
              </a:tr>
              <a:tr h="677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12.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Определять по разным признакам и явлениям время года на основе наблюдений за сезонными изменениями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310 / 5,5%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253226"/>
                  </a:ext>
                </a:extLst>
              </a:tr>
              <a:tr h="6776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13.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Находить в научно-познавательными тексте о природе ответы на заданные вопросы, записывать ответы с опорой на текст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76 / 1,3%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001558"/>
                  </a:ext>
                </a:extLst>
              </a:tr>
              <a:tr h="758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/>
                        <a:t>14.</a:t>
                      </a:r>
                    </a:p>
                  </a:txBody>
                  <a:tcPr>
                    <a:lnL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84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Оценивать ситуации, раскрывающие положительное и негативное отношение к природе, правила поведения в быту, в общественных местах, на дороге</a:t>
                      </a:r>
                    </a:p>
                  </a:txBody>
                  <a:tcPr marL="68390" marR="6839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62 / 1,9%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447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71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BA5B443-DFF1-455D-B833-667787DB8DAC}"/>
              </a:ext>
            </a:extLst>
          </p:cNvPr>
          <p:cNvSpPr txBox="1">
            <a:spLocks/>
          </p:cNvSpPr>
          <p:nvPr/>
        </p:nvSpPr>
        <p:spPr>
          <a:xfrm>
            <a:off x="2569281" y="493040"/>
            <a:ext cx="6652211" cy="60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>
                <a:solidFill>
                  <a:srgbClr val="1D3152"/>
                </a:solidFill>
                <a:cs typeface="Calibri"/>
                <a:sym typeface="Calibri"/>
              </a:rPr>
              <a:t>1. Мониторинг сайтов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5B433-FF42-478A-9266-B7F9FFD55D71}"/>
              </a:ext>
            </a:extLst>
          </p:cNvPr>
          <p:cNvSpPr txBox="1"/>
          <p:nvPr/>
        </p:nvSpPr>
        <p:spPr>
          <a:xfrm>
            <a:off x="711279" y="1117755"/>
            <a:ext cx="609245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Чек-лист проведения мониторинга официальных сайтов: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BA6B1CC-6411-4603-A573-E58B4D9E5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637326"/>
              </p:ext>
            </p:extLst>
          </p:nvPr>
        </p:nvGraphicFramePr>
        <p:xfrm>
          <a:off x="711279" y="1487087"/>
          <a:ext cx="9011093" cy="4576759"/>
        </p:xfrm>
        <a:graphic>
          <a:graphicData uri="http://schemas.openxmlformats.org/drawingml/2006/table">
            <a:tbl>
              <a:tblPr firstRow="1" firstCol="1" bandRow="1"/>
              <a:tblGrid>
                <a:gridCol w="586579">
                  <a:extLst>
                    <a:ext uri="{9D8B030D-6E8A-4147-A177-3AD203B41FA5}">
                      <a16:colId xmlns:a16="http://schemas.microsoft.com/office/drawing/2014/main" val="3935658059"/>
                    </a:ext>
                  </a:extLst>
                </a:gridCol>
                <a:gridCol w="7152968">
                  <a:extLst>
                    <a:ext uri="{9D8B030D-6E8A-4147-A177-3AD203B41FA5}">
                      <a16:colId xmlns:a16="http://schemas.microsoft.com/office/drawing/2014/main" val="1555876525"/>
                    </a:ext>
                  </a:extLst>
                </a:gridCol>
                <a:gridCol w="1271546">
                  <a:extLst>
                    <a:ext uri="{9D8B030D-6E8A-4147-A177-3AD203B41FA5}">
                      <a16:colId xmlns:a16="http://schemas.microsoft.com/office/drawing/2014/main" val="185610229"/>
                    </a:ext>
                  </a:extLst>
                </a:gridCol>
              </a:tblGrid>
              <a:tr h="5713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№ п/п</a:t>
                      </a:r>
                      <a:endParaRPr lang="ru-RU" sz="1500" b="1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Показатель</a:t>
                      </a:r>
                      <a:endParaRPr lang="ru-RU" sz="1500" b="1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45085" marR="53340" indent="20320" algn="ctr">
                        <a:lnSpc>
                          <a:spcPct val="107000"/>
                        </a:lnSpc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Количество баллов</a:t>
                      </a:r>
                      <a:endParaRPr lang="ru-RU" sz="1500" b="1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  <a:p>
                      <a:pPr marL="45085" marR="53340" indent="20320" algn="ctr">
                        <a:lnSpc>
                          <a:spcPct val="107000"/>
                        </a:lnSpc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min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/</a:t>
                      </a:r>
                      <a:r>
                        <a:rPr lang="ru-RU" sz="1500" b="1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max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ru-RU" sz="1500" b="1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364790"/>
                  </a:ext>
                </a:extLst>
              </a:tr>
              <a:tr h="302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1.1.</a:t>
                      </a: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Наличие ОП НОО ускоренного обучения в соответствии с ФГОС и ФОП (раздел Деятельность, подраздел Образовательные программы)</a:t>
                      </a:r>
                      <a:endParaRPr lang="ru-RU" sz="15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37465" marR="62230" algn="ctr">
                        <a:lnSpc>
                          <a:spcPct val="107000"/>
                        </a:lnSpc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0–1</a:t>
                      </a:r>
                      <a:endParaRPr lang="ru-RU" sz="15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502449"/>
                  </a:ext>
                </a:extLst>
              </a:tr>
              <a:tr h="302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1.2.</a:t>
                      </a: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Наличие учебного плана и его соответствие ОП НОО ускоренного обучения (раздел Деятельность, подраздел Образовательные программы)</a:t>
                      </a:r>
                      <a:endParaRPr lang="ru-RU" sz="15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0–1</a:t>
                      </a:r>
                      <a:endParaRPr lang="ru-RU" sz="15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960679"/>
                  </a:ext>
                </a:extLst>
              </a:tr>
              <a:tr h="302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1.3.</a:t>
                      </a: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Наличие рабочих программ внеурочной деятельности и их соответствие ОП НОО ускоренного обучения (раздел Деятельность, подраздел Образовательные программы)</a:t>
                      </a:r>
                      <a:endParaRPr lang="ru-RU" sz="15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0–1</a:t>
                      </a:r>
                      <a:endParaRPr lang="ru-RU" sz="15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063718"/>
                  </a:ext>
                </a:extLst>
              </a:tr>
              <a:tr h="459639"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lvl="0" indent="0" algn="ctr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5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1.4.</a:t>
                      </a: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Наличие нормативно-правовых документов (раздел Проекты, подраздел Эффективная начальная школа, вкладка Документы):</a:t>
                      </a:r>
                      <a:endParaRPr lang="ru-RU" sz="15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Приказ о вхождении в проект</a:t>
                      </a:r>
                      <a:endParaRPr lang="ru-RU" sz="15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34925" algn="ctr">
                        <a:lnSpc>
                          <a:spcPct val="107000"/>
                        </a:lnSpc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5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  <a:p>
                      <a:pPr marL="34925" algn="ctr">
                        <a:lnSpc>
                          <a:spcPct val="107000"/>
                        </a:lnSpc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ru-RU" sz="15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  <a:p>
                      <a:pPr marL="34925" algn="ctr">
                        <a:lnSpc>
                          <a:spcPct val="107000"/>
                        </a:lnSpc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0–1</a:t>
                      </a:r>
                      <a:endParaRPr lang="ru-RU" sz="15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012990"/>
                  </a:ext>
                </a:extLst>
              </a:tr>
              <a:tr h="150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Положение об ускоренном обучении</a:t>
                      </a:r>
                      <a:endParaRPr lang="ru-RU" sz="15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34925" algn="ctr">
                        <a:lnSpc>
                          <a:spcPct val="107000"/>
                        </a:lnSpc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0–1</a:t>
                      </a:r>
                      <a:endParaRPr lang="ru-RU" sz="15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56816"/>
                  </a:ext>
                </a:extLst>
              </a:tr>
              <a:tr h="150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Положение об индивидуальном учебном плане</a:t>
                      </a:r>
                      <a:endParaRPr lang="ru-RU" sz="15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34925" algn="ctr">
                        <a:lnSpc>
                          <a:spcPct val="107000"/>
                        </a:lnSpc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0–1</a:t>
                      </a:r>
                      <a:endParaRPr lang="ru-RU" sz="15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890079"/>
                  </a:ext>
                </a:extLst>
              </a:tr>
              <a:tr h="150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Положение о текущем контроле и промежуточной аттестации обучающихся</a:t>
                      </a:r>
                      <a:endParaRPr lang="ru-RU" sz="15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34925" algn="ctr">
                        <a:lnSpc>
                          <a:spcPct val="107000"/>
                        </a:lnSpc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0–1</a:t>
                      </a:r>
                      <a:endParaRPr lang="ru-RU" sz="15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866975"/>
                  </a:ext>
                </a:extLst>
              </a:tr>
              <a:tr h="150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Приказ о реализации ускоренного обучения</a:t>
                      </a:r>
                      <a:endParaRPr lang="ru-RU" sz="15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34925" algn="ctr">
                        <a:lnSpc>
                          <a:spcPct val="107000"/>
                        </a:lnSpc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0–1</a:t>
                      </a:r>
                      <a:endParaRPr lang="ru-RU" sz="15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98215"/>
                  </a:ext>
                </a:extLst>
              </a:tr>
              <a:tr h="150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Порядок зачисления детей в класс ускоренного обучения</a:t>
                      </a:r>
                      <a:endParaRPr lang="ru-RU" sz="15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34925" algn="ctr">
                        <a:lnSpc>
                          <a:spcPct val="107000"/>
                        </a:lnSpc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0–1</a:t>
                      </a:r>
                      <a:endParaRPr lang="ru-RU" sz="15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994726"/>
                  </a:ext>
                </a:extLst>
              </a:tr>
              <a:tr h="150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Форма заявления на ускоренное обучение</a:t>
                      </a:r>
                      <a:endParaRPr lang="ru-RU" sz="15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34925" algn="ctr">
                        <a:lnSpc>
                          <a:spcPct val="107000"/>
                        </a:lnSpc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0–1</a:t>
                      </a:r>
                      <a:endParaRPr lang="ru-RU" sz="15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388286"/>
                  </a:ext>
                </a:extLst>
              </a:tr>
              <a:tr h="15043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457200" algn="r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Итого:</a:t>
                      </a:r>
                      <a:endParaRPr lang="ru-RU" sz="15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34925" algn="ctr">
                        <a:lnSpc>
                          <a:spcPct val="107000"/>
                        </a:lnSpc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0-10</a:t>
                      </a:r>
                      <a:endParaRPr lang="ru-RU" sz="15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732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C4DDE8-CC90-4646-9526-38E34799BB4C}"/>
              </a:ext>
            </a:extLst>
          </p:cNvPr>
          <p:cNvSpPr txBox="1"/>
          <p:nvPr/>
        </p:nvSpPr>
        <p:spPr>
          <a:xfrm>
            <a:off x="9983618" y="2125339"/>
            <a:ext cx="200607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Яндекс.Таблица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«Мониторинг ЭНШ 2025»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427498-F425-433B-B1A7-9A011EAF9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520" y="2558987"/>
            <a:ext cx="2094271" cy="2094271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300B17A-A81E-4300-A86F-FB227F4F2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67755"/>
              </p:ext>
            </p:extLst>
          </p:nvPr>
        </p:nvGraphicFramePr>
        <p:xfrm>
          <a:off x="10071816" y="4692246"/>
          <a:ext cx="1917879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335471">
                  <a:extLst>
                    <a:ext uri="{9D8B030D-6E8A-4147-A177-3AD203B41FA5}">
                      <a16:colId xmlns:a16="http://schemas.microsoft.com/office/drawing/2014/main" val="595409630"/>
                    </a:ext>
                  </a:extLst>
                </a:gridCol>
                <a:gridCol w="1582408">
                  <a:extLst>
                    <a:ext uri="{9D8B030D-6E8A-4147-A177-3AD203B41FA5}">
                      <a16:colId xmlns:a16="http://schemas.microsoft.com/office/drawing/2014/main" val="123735541"/>
                    </a:ext>
                  </a:extLst>
                </a:gridCol>
              </a:tblGrid>
              <a:tr h="415733">
                <a:tc>
                  <a:txBody>
                    <a:bodyPr/>
                    <a:lstStyle/>
                    <a:p>
                      <a:pPr>
                        <a:tabLst>
                          <a:tab pos="5362575" algn="l"/>
                        </a:tabLst>
                      </a:pPr>
                      <a:r>
                        <a:rPr lang="ru-RU" sz="15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62575" algn="l"/>
                        </a:tabLst>
                      </a:pPr>
                      <a:r>
                        <a:rPr lang="ru-RU" sz="15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10-8 баллов – высокий 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397320"/>
                  </a:ext>
                </a:extLst>
              </a:tr>
              <a:tr h="415733">
                <a:tc>
                  <a:txBody>
                    <a:bodyPr/>
                    <a:lstStyle/>
                    <a:p>
                      <a:pPr>
                        <a:tabLst>
                          <a:tab pos="5362575" algn="l"/>
                        </a:tabLst>
                      </a:pPr>
                      <a:r>
                        <a:rPr lang="ru-RU" sz="15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62575" algn="l"/>
                        </a:tabLst>
                      </a:pPr>
                      <a:r>
                        <a:rPr lang="ru-RU" sz="15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7-6 баллов – базовый уровень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519942"/>
                  </a:ext>
                </a:extLst>
              </a:tr>
              <a:tr h="415733">
                <a:tc>
                  <a:txBody>
                    <a:bodyPr/>
                    <a:lstStyle/>
                    <a:p>
                      <a:pPr>
                        <a:tabLst>
                          <a:tab pos="5362575" algn="l"/>
                        </a:tabLst>
                      </a:pPr>
                      <a:r>
                        <a:rPr lang="ru-RU" sz="150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362575" algn="l"/>
                        </a:tabLst>
                      </a:pPr>
                      <a:r>
                        <a:rPr lang="ru-RU" sz="15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5-0 баллов – низкий уровень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812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523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87A70F-A4DA-4F23-89F0-0D6FB6DCEE49}"/>
              </a:ext>
            </a:extLst>
          </p:cNvPr>
          <p:cNvSpPr txBox="1"/>
          <p:nvPr/>
        </p:nvSpPr>
        <p:spPr>
          <a:xfrm>
            <a:off x="568714" y="1400508"/>
            <a:ext cx="72670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ru-RU" sz="2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Наибольшие трудности при определении объектов живой и неживой природы; при описании на основе опорных слов наиболее распространённых в родном крае дикорастущих (берёза) или культурных растений.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485F72-4F31-481C-98C3-DD446B9BB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757" y="1259615"/>
            <a:ext cx="3369616" cy="233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815735-E470-426E-AE8E-A16A70FF5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299" y="3680789"/>
            <a:ext cx="4220074" cy="233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9FA53E-9E49-4EF7-8BD2-AB2CD5EEF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14" y="3680789"/>
            <a:ext cx="5907950" cy="2139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617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55">
            <a:extLst>
              <a:ext uri="{FF2B5EF4-FFF2-40B4-BE49-F238E27FC236}">
                <a16:creationId xmlns:a16="http://schemas.microsoft.com/office/drawing/2014/main" id="{51194DD0-D568-4052-A5E3-AFEC34B71A2F}"/>
              </a:ext>
            </a:extLst>
          </p:cNvPr>
          <p:cNvSpPr/>
          <p:nvPr/>
        </p:nvSpPr>
        <p:spPr>
          <a:xfrm>
            <a:off x="3275102" y="473767"/>
            <a:ext cx="5685910" cy="4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+mj-lt"/>
                <a:cs typeface="Calibri"/>
                <a:sym typeface="Calibri"/>
              </a:rPr>
              <a:t>Адресные рекомендации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+mj-lt"/>
              <a:cs typeface="Calibri"/>
              <a:sym typeface="Calibr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2BE3AF-D252-4B2D-86FE-6428E87646F1}"/>
              </a:ext>
            </a:extLst>
          </p:cNvPr>
          <p:cNvSpPr txBox="1">
            <a:spLocks/>
          </p:cNvSpPr>
          <p:nvPr/>
        </p:nvSpPr>
        <p:spPr>
          <a:xfrm>
            <a:off x="471237" y="1364377"/>
            <a:ext cx="11249525" cy="3936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solidFill>
                  <a:srgbClr val="1D3152"/>
                </a:solidFill>
                <a:ea typeface="+mj-ea"/>
                <a:cs typeface="Calibri"/>
              </a:rPr>
              <a:t>Заместителям директора по учебно-воспитательной работе и методистам: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1.	Организовать проведение промежуточных срезовых работ, направленных на выявление у обучающихся уровня сформированности умений среди выявленных дефицитов.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2.	Разработать внутришкольную систему экскурсий в рамках уроков окружающего мира, направленную на формирование и расширение представлений у детей об объектах живой и неживой природы через практическое самостоятельное познание.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3.	Разработать внутришкольную систему экскурсий в рамках внеурочной деятельности по окружающему миру, направленную на формирование и расширение представлений у детей об объектах живой и неживой природы через практическое самостоятельное познание.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endParaRPr lang="ru-RU" sz="1600" b="1" dirty="0">
              <a:solidFill>
                <a:srgbClr val="1D3152"/>
              </a:solidFill>
              <a:ea typeface="+mj-ea"/>
              <a:cs typeface="Calibri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b="1" dirty="0">
                <a:solidFill>
                  <a:srgbClr val="1D3152"/>
                </a:solidFill>
                <a:ea typeface="+mj-ea"/>
                <a:cs typeface="Calibri"/>
              </a:rPr>
              <a:t>Учителям: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  <a:tabLst>
                <a:tab pos="265113" algn="l"/>
              </a:tabLst>
              <a:defRPr/>
            </a:pPr>
            <a:r>
              <a:rPr lang="ru-RU" sz="1600" dirty="0">
                <a:solidFill>
                  <a:sysClr val="windowText" lastClr="000000"/>
                </a:solidFill>
              </a:rPr>
              <a:t>1.	При изучении объектов живой и неживой природы регулярно проводить экскурсии, направленные на формирование и расширение представлений у детей об объектах живой и неживой природы через практическое самостоятельное познание.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3BC8414-9C54-4E59-9B4D-827CBB274BD7}"/>
              </a:ext>
            </a:extLst>
          </p:cNvPr>
          <p:cNvCxnSpPr/>
          <p:nvPr/>
        </p:nvCxnSpPr>
        <p:spPr>
          <a:xfrm>
            <a:off x="579726" y="3747728"/>
            <a:ext cx="515721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535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5">
            <a:extLst>
              <a:ext uri="{FF2B5EF4-FFF2-40B4-BE49-F238E27FC236}">
                <a16:creationId xmlns:a16="http://schemas.microsoft.com/office/drawing/2014/main" id="{B6A76842-A455-4A43-B1C9-2AA77A8980CC}"/>
              </a:ext>
            </a:extLst>
          </p:cNvPr>
          <p:cNvSpPr/>
          <p:nvPr/>
        </p:nvSpPr>
        <p:spPr>
          <a:xfrm>
            <a:off x="2748160" y="613252"/>
            <a:ext cx="5685910" cy="4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+mj-lt"/>
                <a:cs typeface="Calibri"/>
                <a:sym typeface="Calibri"/>
              </a:rPr>
              <a:t>Трудности в обработке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+mj-lt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7B0491-AB59-4CA2-9B8C-ABD6908940C1}"/>
              </a:ext>
            </a:extLst>
          </p:cNvPr>
          <p:cNvSpPr/>
          <p:nvPr/>
        </p:nvSpPr>
        <p:spPr>
          <a:xfrm>
            <a:off x="1095213" y="1928949"/>
            <a:ext cx="9474631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+mn-lt"/>
              </a:rPr>
              <a:t>1. Небрежность в заполнении протоколов.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+mn-lt"/>
              </a:rPr>
              <a:t>2. Частичное отсутствие данных в протоколах.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+mn-lt"/>
              </a:rPr>
              <a:t>3. Некорректный подход при выявлении дефицитов. </a:t>
            </a:r>
          </a:p>
        </p:txBody>
      </p:sp>
    </p:spTree>
    <p:extLst>
      <p:ext uri="{BB962C8B-B14F-4D97-AF65-F5344CB8AC3E}">
        <p14:creationId xmlns:p14="http://schemas.microsoft.com/office/powerpoint/2010/main" val="3865599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8C95D8-CEE1-43D2-833E-7FEEF27F80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"/>
          <a:stretch/>
        </p:blipFill>
        <p:spPr>
          <a:xfrm>
            <a:off x="857441" y="111596"/>
            <a:ext cx="4993967" cy="66348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2F8BB6-2FAD-417E-BF64-F52327DB6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" b="12260"/>
          <a:stretch/>
        </p:blipFill>
        <p:spPr>
          <a:xfrm>
            <a:off x="5851408" y="1702601"/>
            <a:ext cx="5822568" cy="345279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2026EA-F720-4B6D-AD84-3F47C9E69664}"/>
              </a:ext>
            </a:extLst>
          </p:cNvPr>
          <p:cNvSpPr/>
          <p:nvPr/>
        </p:nvSpPr>
        <p:spPr>
          <a:xfrm>
            <a:off x="180753" y="133895"/>
            <a:ext cx="808075" cy="1067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04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803" y="138622"/>
            <a:ext cx="7180977" cy="109455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Организация промежуточной аттестации в 4 классе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87149" y="1887523"/>
            <a:ext cx="6006517" cy="70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Промежуточная аттестация в 4 классе </a:t>
            </a:r>
          </a:p>
          <a:p>
            <a:pPr algn="ctr"/>
            <a:r>
              <a:rPr lang="ru-RU" b="1" dirty="0"/>
              <a:t>на основе материалов ВПР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88191" y="2801923"/>
            <a:ext cx="1208015" cy="637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580389" y="2801922"/>
            <a:ext cx="1" cy="855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47956" y="3657600"/>
            <a:ext cx="2139193" cy="411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Русский язык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98272" y="3803009"/>
            <a:ext cx="2139193" cy="411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Математика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7081707" y="2863442"/>
            <a:ext cx="1" cy="1775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249176" y="2863442"/>
            <a:ext cx="81092" cy="1775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946861" y="2801922"/>
            <a:ext cx="1220596" cy="7326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195582" y="4736984"/>
            <a:ext cx="2139193" cy="4110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Иностранный язык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96900" y="4736984"/>
            <a:ext cx="2139193" cy="548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Литературное чтение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434819" y="3664591"/>
            <a:ext cx="2139193" cy="4110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Окружающий мир</a:t>
            </a:r>
          </a:p>
        </p:txBody>
      </p:sp>
    </p:spTree>
    <p:extLst>
      <p:ext uri="{BB962C8B-B14F-4D97-AF65-F5344CB8AC3E}">
        <p14:creationId xmlns:p14="http://schemas.microsoft.com/office/powerpoint/2010/main" val="3485761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qrcoder.ru/code/?https%3A%2F%2Ft.me%2F%2B16Da7791RydhMDcy&amp;4&amp;0">
            <a:extLst>
              <a:ext uri="{FF2B5EF4-FFF2-40B4-BE49-F238E27FC236}">
                <a16:creationId xmlns:a16="http://schemas.microsoft.com/office/drawing/2014/main" id="{F0E7E142-8897-42E8-8300-82F791DEC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02" y="1270254"/>
            <a:ext cx="1969770" cy="19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elegram — Википедия">
            <a:extLst>
              <a:ext uri="{FF2B5EF4-FFF2-40B4-BE49-F238E27FC236}">
                <a16:creationId xmlns:a16="http://schemas.microsoft.com/office/drawing/2014/main" id="{1C8A824A-9E72-472B-BF64-DE5FC3ADB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34" y="1356003"/>
            <a:ext cx="436721" cy="4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AEF9E654-BDDF-4BED-9A82-88207ACA8058}"/>
              </a:ext>
            </a:extLst>
          </p:cNvPr>
          <p:cNvSpPr txBox="1">
            <a:spLocks/>
          </p:cNvSpPr>
          <p:nvPr/>
        </p:nvSpPr>
        <p:spPr>
          <a:xfrm>
            <a:off x="3292934" y="1884188"/>
            <a:ext cx="7741920" cy="1361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Calibri"/>
                <a:ea typeface="+mj-ea"/>
                <a:cs typeface="Calibri"/>
                <a:sym typeface="Calibri"/>
              </a:rPr>
              <a:t>Telegram</a:t>
            </a:r>
            <a:r>
              <a:rPr lang="ru-RU" sz="2400" dirty="0">
                <a:latin typeface="Calibri"/>
                <a:ea typeface="+mj-ea"/>
                <a:cs typeface="Calibri"/>
                <a:sym typeface="Calibri"/>
              </a:rPr>
              <a:t> чат Эффективная начальная школа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https://t.me/+16Da7791RydhMDcy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876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BCB7B-8D95-4513-9CC6-30BD3F1569A0}"/>
              </a:ext>
            </a:extLst>
          </p:cNvPr>
          <p:cNvSpPr txBox="1">
            <a:spLocks/>
          </p:cNvSpPr>
          <p:nvPr/>
        </p:nvSpPr>
        <p:spPr>
          <a:xfrm>
            <a:off x="2305811" y="524037"/>
            <a:ext cx="8248536" cy="60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800" b="1" kern="0" dirty="0">
                <a:solidFill>
                  <a:srgbClr val="1D3152"/>
                </a:solidFill>
                <a:cs typeface="Calibri"/>
                <a:sym typeface="Calibri"/>
              </a:rPr>
              <a:t>2. Мониторинг по показателям эффективности</a:t>
            </a:r>
          </a:p>
        </p:txBody>
      </p:sp>
      <p:sp>
        <p:nvSpPr>
          <p:cNvPr id="3" name="Shape 57">
            <a:extLst>
              <a:ext uri="{FF2B5EF4-FFF2-40B4-BE49-F238E27FC236}">
                <a16:creationId xmlns:a16="http://schemas.microsoft.com/office/drawing/2014/main" id="{77FA8BEE-1A57-4657-8B35-5884E151ED30}"/>
              </a:ext>
            </a:extLst>
          </p:cNvPr>
          <p:cNvSpPr/>
          <p:nvPr/>
        </p:nvSpPr>
        <p:spPr>
          <a:xfrm>
            <a:off x="679382" y="1459491"/>
            <a:ext cx="9555999" cy="447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2.1. Не менее 90% реализованных тематических недель и событий, включенных в рекомендованный единый календарь событий;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2.2. Не менее 85% удовлетворенность родителей обучающихся ЭНШ (от общего числа родителей обучающихся ЭНШ, принявших участие в опросе);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2.3. Не менее 80% обучающихся, успевающих на «отлично» и «хорошо» по итогам триместра;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613775" algn="l"/>
              </a:tabLst>
              <a:defRPr sz="18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2.4. Уровень управленческих компетенций: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613775" algn="l"/>
              </a:tabLst>
              <a:defRPr sz="1800"/>
            </a:pPr>
            <a:r>
              <a:rPr kumimoji="0" lang="ru-RU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высокий уровень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- отчеты предоставлены своевременно, в полном объеме;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613775" algn="l"/>
              </a:tabLst>
              <a:defRPr sz="1800"/>
            </a:pPr>
            <a:r>
              <a:rPr kumimoji="0" lang="ru-RU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базовый уровень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- отчеты недостаточного содержания предоставлены своевременно;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613775" algn="l"/>
              </a:tabLst>
              <a:defRPr sz="1800"/>
            </a:pPr>
            <a:r>
              <a:rPr kumimoji="0" lang="ru-RU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недопустимый уровень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- отчеты не предоставлены.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613775" algn="l"/>
              </a:tabLst>
              <a:defRPr sz="1800"/>
            </a:pP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Учитываются справки и отчеты по стартовой диагностике, промежуточной аттестации, аудиту урока, успеваемости обучающихся, опросу родителей.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3F36E-91BC-4E6E-81B6-7CEB3C9E0712}"/>
              </a:ext>
            </a:extLst>
          </p:cNvPr>
          <p:cNvSpPr txBox="1"/>
          <p:nvPr/>
        </p:nvSpPr>
        <p:spPr>
          <a:xfrm>
            <a:off x="9851625" y="3467730"/>
            <a:ext cx="200607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Яндекс.Таблица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«Мониторинг ЭНШ 2025»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6BCDDC-09F7-4C85-8B4E-7DD1BCED21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25" y="3843365"/>
            <a:ext cx="2094271" cy="20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0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11323-7736-4B10-9780-A8ED4BD5F070}"/>
              </a:ext>
            </a:extLst>
          </p:cNvPr>
          <p:cNvSpPr txBox="1">
            <a:spLocks/>
          </p:cNvSpPr>
          <p:nvPr/>
        </p:nvSpPr>
        <p:spPr>
          <a:xfrm>
            <a:off x="2305811" y="144170"/>
            <a:ext cx="8248536" cy="60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800" b="1" kern="0" dirty="0">
                <a:solidFill>
                  <a:srgbClr val="1D3152"/>
                </a:solidFill>
                <a:cs typeface="Calibri"/>
                <a:sym typeface="Calibri"/>
              </a:rPr>
              <a:t>3. Очное собеседование по чек-листу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1B211D-4E42-4606-B37D-7FD2E96E4721}"/>
              </a:ext>
            </a:extLst>
          </p:cNvPr>
          <p:cNvSpPr/>
          <p:nvPr/>
        </p:nvSpPr>
        <p:spPr>
          <a:xfrm>
            <a:off x="2305811" y="654389"/>
            <a:ext cx="6401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Для тех ОО, которые не прошли мониторинг по пунктам 1 и 2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7467556-F407-4485-888F-0F7EA4748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586737"/>
              </p:ext>
            </p:extLst>
          </p:nvPr>
        </p:nvGraphicFramePr>
        <p:xfrm>
          <a:off x="229890" y="1072275"/>
          <a:ext cx="11732217" cy="5133256"/>
        </p:xfrm>
        <a:graphic>
          <a:graphicData uri="http://schemas.openxmlformats.org/drawingml/2006/table">
            <a:tbl>
              <a:tblPr firstRow="1" firstCol="1" bandRow="1"/>
              <a:tblGrid>
                <a:gridCol w="545025">
                  <a:extLst>
                    <a:ext uri="{9D8B030D-6E8A-4147-A177-3AD203B41FA5}">
                      <a16:colId xmlns:a16="http://schemas.microsoft.com/office/drawing/2014/main" val="791372474"/>
                    </a:ext>
                  </a:extLst>
                </a:gridCol>
                <a:gridCol w="8846949">
                  <a:extLst>
                    <a:ext uri="{9D8B030D-6E8A-4147-A177-3AD203B41FA5}">
                      <a16:colId xmlns:a16="http://schemas.microsoft.com/office/drawing/2014/main" val="3944956917"/>
                    </a:ext>
                  </a:extLst>
                </a:gridCol>
                <a:gridCol w="2340243">
                  <a:extLst>
                    <a:ext uri="{9D8B030D-6E8A-4147-A177-3AD203B41FA5}">
                      <a16:colId xmlns:a16="http://schemas.microsoft.com/office/drawing/2014/main" val="3547056447"/>
                    </a:ext>
                  </a:extLst>
                </a:gridCol>
              </a:tblGrid>
              <a:tr h="4307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Ссылка на подтверждающий документ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946020"/>
                  </a:ext>
                </a:extLst>
              </a:tr>
              <a:tr h="2739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Документы на сайте ОО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94703"/>
                  </a:ext>
                </a:extLst>
              </a:tr>
              <a:tr h="437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1.1.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Наличие ОП НОО ускоренного обучения в соответствии с ФГОС и ФОП (раздел Деятельность, подраздел Образовательные программы)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073361"/>
                  </a:ext>
                </a:extLst>
              </a:tr>
              <a:tr h="437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1.2.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Наличие учебного плана и его соответствие ОП НОО ускоренного обучения (раздел Деятельность, подраздел Образовательные программы)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066618"/>
                  </a:ext>
                </a:extLst>
              </a:tr>
              <a:tr h="4371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1.3.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Наличие рабочих программ внеурочной деятельности и их соответствие ОП НОО ускоренного обучения (раздел Деятельность, подраздел Образовательные программы)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828859"/>
                  </a:ext>
                </a:extLst>
              </a:tr>
              <a:tr h="437157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1.4.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Наличие Единого графика оценочных процедур (раздел Деятельность, подраздел Образовательные программы + подраздел Организационно-распорядительные документы, №17)</a:t>
                      </a: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75127"/>
                  </a:ext>
                </a:extLst>
              </a:tr>
              <a:tr h="4086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1.5.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Наличие новостных событий (тематические недели, ключевые события), их содержательное описание во всех классах ЭНШ с фотографиями (раздел Проекты, подраздел Эффективная начальная школа, вкладка Деятельность)</a:t>
                      </a: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052886"/>
                  </a:ext>
                </a:extLst>
              </a:tr>
              <a:tr h="655859">
                <a:tc row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1.6.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Наличие нормативно-правовых документов (раздел Проекты, подраздел Эффективная начальная школа, вкладка Документы):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Приказ о вхождении в проект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63881"/>
                  </a:ext>
                </a:extLst>
              </a:tr>
              <a:tr h="215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Положение об ускоренном обучении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172497"/>
                  </a:ext>
                </a:extLst>
              </a:tr>
              <a:tr h="215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Положение об индивидуальном учебном плане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394475"/>
                  </a:ext>
                </a:extLst>
              </a:tr>
              <a:tr h="215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Положение о текущем контроле и промежуточной аттестации обучающихся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037685"/>
                  </a:ext>
                </a:extLst>
              </a:tr>
              <a:tr h="215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Приказ о реализации ускоренного обучения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109571"/>
                  </a:ext>
                </a:extLst>
              </a:tr>
              <a:tr h="215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Порядок зачисления детей в класс ускоренного обучения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348129"/>
                  </a:ext>
                </a:extLst>
              </a:tr>
              <a:tr h="215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Форма заявления на ускоренное обучение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8000" marR="48000" marT="66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6000"/>
                        </a:lnSpc>
                        <a:spcAft>
                          <a:spcPts val="800"/>
                        </a:spcAft>
                        <a:tabLst>
                          <a:tab pos="19177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197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92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11323-7736-4B10-9780-A8ED4BD5F070}"/>
              </a:ext>
            </a:extLst>
          </p:cNvPr>
          <p:cNvSpPr txBox="1">
            <a:spLocks/>
          </p:cNvSpPr>
          <p:nvPr/>
        </p:nvSpPr>
        <p:spPr>
          <a:xfrm>
            <a:off x="2305811" y="445445"/>
            <a:ext cx="8248536" cy="60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800" b="1" kern="0" dirty="0">
                <a:solidFill>
                  <a:srgbClr val="1D3152"/>
                </a:solidFill>
                <a:cs typeface="Calibri"/>
                <a:sym typeface="Calibri"/>
              </a:rPr>
              <a:t>3. Очное собеседование по чек-листу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1B211D-4E42-4606-B37D-7FD2E96E4721}"/>
              </a:ext>
            </a:extLst>
          </p:cNvPr>
          <p:cNvSpPr/>
          <p:nvPr/>
        </p:nvSpPr>
        <p:spPr>
          <a:xfrm>
            <a:off x="2305811" y="1148709"/>
            <a:ext cx="6401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Для тех ОО, которые не прошли мониторинг по пунктам 1 и 2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F65E9E6-8F6D-430F-92E0-2364C8138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791143"/>
              </p:ext>
            </p:extLst>
          </p:nvPr>
        </p:nvGraphicFramePr>
        <p:xfrm>
          <a:off x="673143" y="1920029"/>
          <a:ext cx="11031176" cy="3655484"/>
        </p:xfrm>
        <a:graphic>
          <a:graphicData uri="http://schemas.openxmlformats.org/drawingml/2006/table">
            <a:tbl>
              <a:tblPr firstRow="1" firstCol="1" bandRow="1"/>
              <a:tblGrid>
                <a:gridCol w="786947">
                  <a:extLst>
                    <a:ext uri="{9D8B030D-6E8A-4147-A177-3AD203B41FA5}">
                      <a16:colId xmlns:a16="http://schemas.microsoft.com/office/drawing/2014/main" val="791372474"/>
                    </a:ext>
                  </a:extLst>
                </a:gridCol>
                <a:gridCol w="7409590">
                  <a:extLst>
                    <a:ext uri="{9D8B030D-6E8A-4147-A177-3AD203B41FA5}">
                      <a16:colId xmlns:a16="http://schemas.microsoft.com/office/drawing/2014/main" val="3944956917"/>
                    </a:ext>
                  </a:extLst>
                </a:gridCol>
                <a:gridCol w="2834639">
                  <a:extLst>
                    <a:ext uri="{9D8B030D-6E8A-4147-A177-3AD203B41FA5}">
                      <a16:colId xmlns:a16="http://schemas.microsoft.com/office/drawing/2014/main" val="190146561"/>
                    </a:ext>
                  </a:extLst>
                </a:gridCol>
              </a:tblGrid>
              <a:tr h="6340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Ссылка на подтверждающий документ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946020"/>
                  </a:ext>
                </a:extLst>
              </a:tr>
              <a:tr h="390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Отчетная документация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94703"/>
                  </a:ext>
                </a:extLst>
              </a:tr>
              <a:tr h="287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Аналитическая справка по стартовой диагностике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701340"/>
                  </a:ext>
                </a:extLst>
              </a:tr>
              <a:tr h="589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Протоколы и аналитические справки по итогам промежуточной аттестации за 1 (2, 3, 4) класс(ы)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601737"/>
                  </a:ext>
                </a:extLst>
              </a:tr>
              <a:tr h="589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Аналитическая справка «Успеваемость обучающихся ЭНШ» по итогам учебного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828859"/>
                  </a:ext>
                </a:extLst>
              </a:tr>
              <a:tr h="589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Аналитические справки и экспертные заключения по результатам посещения уроков (занятий)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638499"/>
                  </a:ext>
                </a:extLst>
              </a:tr>
              <a:tr h="287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Аналитическая справка «Удовлетворенность родителей»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109460"/>
                  </a:ext>
                </a:extLst>
              </a:tr>
              <a:tr h="287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Единый график оценочных процедур (оценка на соответствие требованиям)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643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07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651" y="2008685"/>
            <a:ext cx="10616697" cy="17183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>
                <a:solidFill>
                  <a:srgbClr val="373C59"/>
                </a:solidFill>
              </a:rPr>
              <a:t>Итоги проверочных работ за 1-й класс </a:t>
            </a:r>
            <a:br>
              <a:rPr lang="ru-RU" sz="3600" b="1" dirty="0">
                <a:solidFill>
                  <a:srgbClr val="373C59"/>
                </a:solidFill>
              </a:rPr>
            </a:br>
            <a:r>
              <a:rPr lang="ru-RU" sz="3600" b="1" dirty="0">
                <a:solidFill>
                  <a:srgbClr val="373C59"/>
                </a:solidFill>
              </a:rPr>
              <a:t>по проекту «Эффективная начальная школа» </a:t>
            </a:r>
            <a:br>
              <a:rPr lang="ru-RU" sz="3600" b="1" dirty="0">
                <a:solidFill>
                  <a:srgbClr val="373C59"/>
                </a:solidFill>
              </a:rPr>
            </a:br>
            <a:endParaRPr lang="ru-RU" sz="2400" b="1" dirty="0">
              <a:solidFill>
                <a:srgbClr val="373C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3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B6A302F-A1C5-49BC-828A-362835253D19}"/>
              </a:ext>
            </a:extLst>
          </p:cNvPr>
          <p:cNvSpPr txBox="1">
            <a:spLocks/>
          </p:cNvSpPr>
          <p:nvPr/>
        </p:nvSpPr>
        <p:spPr>
          <a:xfrm>
            <a:off x="1003953" y="1407440"/>
            <a:ext cx="9899904" cy="60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>
                <a:solidFill>
                  <a:srgbClr val="1D3152"/>
                </a:solidFill>
                <a:cs typeface="Calibri"/>
                <a:sym typeface="Calibri"/>
              </a:rPr>
              <a:t>Цель проведения проверочных работ: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F10308B-EB09-4A79-83F7-3A4062A4BEBF}"/>
              </a:ext>
            </a:extLst>
          </p:cNvPr>
          <p:cNvSpPr txBox="1">
            <a:spLocks/>
          </p:cNvSpPr>
          <p:nvPr/>
        </p:nvSpPr>
        <p:spPr>
          <a:xfrm>
            <a:off x="1003953" y="2191657"/>
            <a:ext cx="9899904" cy="3498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определение уровня усвоения учащимися предметного содержания программы по математике, русскому языку, литературному чтению, окружающему миру за первый класс общеобразовательной школы в рамках проекта «Инновационная модель «Эффективная начальная школа» и выявление элементов содержания, вызывающих наибольшие затруднения.</a:t>
            </a:r>
          </a:p>
        </p:txBody>
      </p:sp>
    </p:spTree>
    <p:extLst>
      <p:ext uri="{BB962C8B-B14F-4D97-AF65-F5344CB8AC3E}">
        <p14:creationId xmlns:p14="http://schemas.microsoft.com/office/powerpoint/2010/main" val="115809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55">
            <a:extLst>
              <a:ext uri="{FF2B5EF4-FFF2-40B4-BE49-F238E27FC236}">
                <a16:creationId xmlns:a16="http://schemas.microsoft.com/office/drawing/2014/main" id="{51194DD0-D568-4052-A5E3-AFEC34B71A2F}"/>
              </a:ext>
            </a:extLst>
          </p:cNvPr>
          <p:cNvSpPr/>
          <p:nvPr/>
        </p:nvSpPr>
        <p:spPr>
          <a:xfrm>
            <a:off x="3143012" y="637760"/>
            <a:ext cx="5685910" cy="4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+mj-lt"/>
                <a:cs typeface="Calibri"/>
                <a:sym typeface="Calibri"/>
              </a:rPr>
              <a:t>Математика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+mj-lt"/>
              <a:cs typeface="Calibri"/>
              <a:sym typeface="Calibri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B2FB716-3579-47D8-9BC9-3D84D5C2E0C0}"/>
              </a:ext>
            </a:extLst>
          </p:cNvPr>
          <p:cNvSpPr txBox="1">
            <a:spLocks/>
          </p:cNvSpPr>
          <p:nvPr/>
        </p:nvSpPr>
        <p:spPr>
          <a:xfrm>
            <a:off x="838200" y="1223347"/>
            <a:ext cx="10515600" cy="116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Проверочную работу выполняли 5671 обучающихся из 230 образовательной организации.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DAE30D-0FC6-4170-977B-D3CD8AB4FC3F}"/>
              </a:ext>
            </a:extLst>
          </p:cNvPr>
          <p:cNvSpPr txBox="1"/>
          <p:nvPr/>
        </p:nvSpPr>
        <p:spPr>
          <a:xfrm>
            <a:off x="838200" y="2577092"/>
            <a:ext cx="3935278" cy="280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ru-RU" sz="28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С работой не справились всего 19 обучающийся, что составляет 0,3% от общего числа  выполнявших работу из 16 организаций (7%).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16F9AD23-76A5-4695-9FEF-0DF2CF0D7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7827664"/>
              </p:ext>
            </p:extLst>
          </p:nvPr>
        </p:nvGraphicFramePr>
        <p:xfrm>
          <a:off x="4648200" y="2077646"/>
          <a:ext cx="6705600" cy="391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017137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</TotalTime>
  <Words>3156</Words>
  <Application>Microsoft Office PowerPoint</Application>
  <PresentationFormat>Широкоэкранный</PresentationFormat>
  <Paragraphs>403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Helvetica</vt:lpstr>
      <vt:lpstr>Helvetica Neue</vt:lpstr>
      <vt:lpstr>Times New Roman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проверочных работ за 1-й класс  по проекту «Эффективная начальная школа»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промежуточной аттестации в 4 классе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</dc:creator>
  <cp:lastModifiedBy>CNPPM-1</cp:lastModifiedBy>
  <cp:revision>273</cp:revision>
  <dcterms:modified xsi:type="dcterms:W3CDTF">2025-03-05T11:47:53Z</dcterms:modified>
</cp:coreProperties>
</file>