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65"/>
  </p:notesMasterIdLst>
  <p:sldIdLst>
    <p:sldId id="320" r:id="rId2"/>
    <p:sldId id="381" r:id="rId3"/>
    <p:sldId id="286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8" r:id="rId27"/>
    <p:sldId id="343" r:id="rId28"/>
    <p:sldId id="349" r:id="rId29"/>
    <p:sldId id="350" r:id="rId30"/>
    <p:sldId id="351" r:id="rId31"/>
    <p:sldId id="352" r:id="rId32"/>
    <p:sldId id="353" r:id="rId33"/>
    <p:sldId id="354" r:id="rId34"/>
    <p:sldId id="345" r:id="rId35"/>
    <p:sldId id="346" r:id="rId36"/>
    <p:sldId id="344" r:id="rId37"/>
    <p:sldId id="347" r:id="rId38"/>
    <p:sldId id="355" r:id="rId39"/>
    <p:sldId id="356" r:id="rId40"/>
    <p:sldId id="357" r:id="rId41"/>
    <p:sldId id="358" r:id="rId42"/>
    <p:sldId id="359" r:id="rId43"/>
    <p:sldId id="364" r:id="rId44"/>
    <p:sldId id="365" r:id="rId45"/>
    <p:sldId id="366" r:id="rId46"/>
    <p:sldId id="367" r:id="rId47"/>
    <p:sldId id="368" r:id="rId48"/>
    <p:sldId id="369" r:id="rId49"/>
    <p:sldId id="370" r:id="rId50"/>
    <p:sldId id="371" r:id="rId51"/>
    <p:sldId id="373" r:id="rId52"/>
    <p:sldId id="372" r:id="rId53"/>
    <p:sldId id="374" r:id="rId54"/>
    <p:sldId id="375" r:id="rId55"/>
    <p:sldId id="376" r:id="rId56"/>
    <p:sldId id="360" r:id="rId57"/>
    <p:sldId id="361" r:id="rId58"/>
    <p:sldId id="377" r:id="rId59"/>
    <p:sldId id="378" r:id="rId60"/>
    <p:sldId id="379" r:id="rId61"/>
    <p:sldId id="380" r:id="rId62"/>
    <p:sldId id="363" r:id="rId63"/>
    <p:sldId id="362" r:id="rId64"/>
  </p:sldIdLst>
  <p:sldSz cx="12192000" cy="6858000"/>
  <p:notesSz cx="6858000" cy="9144000"/>
  <p:defaultTextStyle>
    <a:lvl1pPr>
      <a:defRPr>
        <a:latin typeface="+mj-lt"/>
        <a:ea typeface="+mj-ea"/>
        <a:cs typeface="+mj-cs"/>
        <a:sym typeface="Helvetica Neue"/>
      </a:defRPr>
    </a:lvl1pPr>
    <a:lvl2pPr>
      <a:defRPr>
        <a:latin typeface="+mj-lt"/>
        <a:ea typeface="+mj-ea"/>
        <a:cs typeface="+mj-cs"/>
        <a:sym typeface="Helvetica Neue"/>
      </a:defRPr>
    </a:lvl2pPr>
    <a:lvl3pPr>
      <a:defRPr>
        <a:latin typeface="+mj-lt"/>
        <a:ea typeface="+mj-ea"/>
        <a:cs typeface="+mj-cs"/>
        <a:sym typeface="Helvetica Neue"/>
      </a:defRPr>
    </a:lvl3pPr>
    <a:lvl4pPr>
      <a:defRPr>
        <a:latin typeface="+mj-lt"/>
        <a:ea typeface="+mj-ea"/>
        <a:cs typeface="+mj-cs"/>
        <a:sym typeface="Helvetica Neue"/>
      </a:defRPr>
    </a:lvl4pPr>
    <a:lvl5pPr>
      <a:defRPr>
        <a:latin typeface="+mj-lt"/>
        <a:ea typeface="+mj-ea"/>
        <a:cs typeface="+mj-cs"/>
        <a:sym typeface="Helvetica Neue"/>
      </a:defRPr>
    </a:lvl5pPr>
    <a:lvl6pPr>
      <a:defRPr>
        <a:latin typeface="+mj-lt"/>
        <a:ea typeface="+mj-ea"/>
        <a:cs typeface="+mj-cs"/>
        <a:sym typeface="Helvetica Neue"/>
      </a:defRPr>
    </a:lvl6pPr>
    <a:lvl7pPr>
      <a:defRPr>
        <a:latin typeface="+mj-lt"/>
        <a:ea typeface="+mj-ea"/>
        <a:cs typeface="+mj-cs"/>
        <a:sym typeface="Helvetica Neue"/>
      </a:defRPr>
    </a:lvl7pPr>
    <a:lvl8pPr>
      <a:defRPr>
        <a:latin typeface="+mj-lt"/>
        <a:ea typeface="+mj-ea"/>
        <a:cs typeface="+mj-cs"/>
        <a:sym typeface="Helvetica Neue"/>
      </a:defRPr>
    </a:lvl8pPr>
    <a:lvl9pPr>
      <a:defRPr>
        <a:latin typeface="+mj-lt"/>
        <a:ea typeface="+mj-ea"/>
        <a:cs typeface="+mj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573B"/>
    <a:srgbClr val="CC0000"/>
    <a:srgbClr val="EAB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472C4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472C4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472C4"/>
          </a:solidFill>
        </a:fill>
      </a:tcStyle>
    </a:firstRow>
  </a:tblStyle>
  <a:tblStyle styleId="{C7B018BB-80A7-4F77-B60F-C8B233D01FF8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firstRow>
  </a:tblStyle>
  <a:tblStyle styleId="{EEE7283C-3CF3-47DC-8721-378D4A62B228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firstRow>
  </a:tblStyle>
  <a:tblStyle styleId="{CF821DB8-F4EB-4A41-A1BA-3FCAFE7338EE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472C4"/>
          </a:solidFill>
        </a:fill>
      </a:tcStyle>
    </a:firstCol>
    <a:lastRow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472C4"/>
          </a:solidFill>
        </a:fill>
      </a:tcStyle>
    </a:firstRow>
  </a:tblStyle>
  <a:tblStyle styleId="{33BA23B1-9221-436E-865A-0063620EA4FD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5719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96702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EC4F1E-83CF-132C-D8CB-18B5ED06D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95F294FE-298A-0FFA-C244-D1CE272811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1EE39F63-FA91-131D-BC93-254E78EE5E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2002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66279-CC00-FEAB-BED6-2C7917D00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2FA2FA72-F6CF-DBBE-6E51-1FE2033CA1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CA6C0C93-E3D7-60F1-D5F7-3227FD34CF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1184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569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393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227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641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588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46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22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623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112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650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96F0B-EFA5-42E9-A775-011AFA926B06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473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96F0B-EFA5-42E9-A775-011AFA926B06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B169C-1499-470F-A434-F98E1C5BD52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344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7" Type="http://schemas.openxmlformats.org/officeDocument/2006/relationships/image" Target="../media/image37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webp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webp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0.webp"/><Relationship Id="rId4" Type="http://schemas.openxmlformats.org/officeDocument/2006/relationships/image" Target="../media/image48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emf"/><Relationship Id="rId4" Type="http://schemas.openxmlformats.org/officeDocument/2006/relationships/image" Target="../media/image55.e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58.emf"/><Relationship Id="rId7" Type="http://schemas.openxmlformats.org/officeDocument/2006/relationships/image" Target="../media/image40.webp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59.em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34C1B7C-795A-E756-0529-F661AB8035E6}"/>
              </a:ext>
            </a:extLst>
          </p:cNvPr>
          <p:cNvSpPr txBox="1"/>
          <p:nvPr/>
        </p:nvSpPr>
        <p:spPr>
          <a:xfrm>
            <a:off x="3942608" y="2113808"/>
            <a:ext cx="41326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52B859-7D1E-32A1-93EA-68AC88359F1F}"/>
              </a:ext>
            </a:extLst>
          </p:cNvPr>
          <p:cNvSpPr txBox="1"/>
          <p:nvPr/>
        </p:nvSpPr>
        <p:spPr>
          <a:xfrm>
            <a:off x="1009401" y="3666975"/>
            <a:ext cx="90014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1. Синтаксис и пунктуация.  Словосочетание и предложение.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E2F292-0808-5BC0-A831-5A89D4A1A53F}"/>
              </a:ext>
            </a:extLst>
          </p:cNvPr>
          <p:cNvSpPr txBox="1"/>
          <p:nvPr/>
        </p:nvSpPr>
        <p:spPr>
          <a:xfrm>
            <a:off x="5613400" y="5530777"/>
            <a:ext cx="6369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Синявская Елена Валентиновна, учитель начальных классов,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 Регионального методического актива  </a:t>
            </a:r>
          </a:p>
        </p:txBody>
      </p:sp>
    </p:spTree>
    <p:extLst>
      <p:ext uri="{BB962C8B-B14F-4D97-AF65-F5344CB8AC3E}">
        <p14:creationId xmlns:p14="http://schemas.microsoft.com/office/powerpoint/2010/main" val="2859841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45B5B0D-5342-BF42-50A3-FD0B9AF8AD61}"/>
              </a:ext>
            </a:extLst>
          </p:cNvPr>
          <p:cNvSpPr txBox="1"/>
          <p:nvPr/>
        </p:nvSpPr>
        <p:spPr>
          <a:xfrm>
            <a:off x="403761" y="1092530"/>
            <a:ext cx="1178823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именных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словосочетаниях главное слово выражено именем существительным, именем прилагательным, именем числительным, местоимением.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кабинет директора                               мы с тобой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белый от снега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пятый справа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592AE4D4-EB8B-3E19-8644-366F91A12ACA}"/>
              </a:ext>
            </a:extLst>
          </p:cNvPr>
          <p:cNvGrpSpPr/>
          <p:nvPr/>
        </p:nvGrpSpPr>
        <p:grpSpPr>
          <a:xfrm>
            <a:off x="890655" y="3465624"/>
            <a:ext cx="223656" cy="132606"/>
            <a:chOff x="4868883" y="5650677"/>
            <a:chExt cx="223656" cy="132606"/>
          </a:xfrm>
        </p:grpSpPr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id="{FBFF0B17-B1C8-4697-F218-C8F3C9E54363}"/>
                </a:ext>
              </a:extLst>
            </p:cNvPr>
            <p:cNvCxnSpPr/>
            <p:nvPr/>
          </p:nvCxnSpPr>
          <p:spPr>
            <a:xfrm flipH="1">
              <a:off x="4868883" y="5652655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>
              <a:extLst>
                <a:ext uri="{FF2B5EF4-FFF2-40B4-BE49-F238E27FC236}">
                  <a16:creationId xmlns:a16="http://schemas.microsoft.com/office/drawing/2014/main" id="{A577A033-4C1E-0C66-EB78-8BAC2C3B181E}"/>
                </a:ext>
              </a:extLst>
            </p:cNvPr>
            <p:cNvCxnSpPr>
              <a:cxnSpLocks/>
            </p:cNvCxnSpPr>
            <p:nvPr/>
          </p:nvCxnSpPr>
          <p:spPr>
            <a:xfrm>
              <a:off x="4890658" y="5650677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Стрелка: изогнутая вниз 6">
            <a:extLst>
              <a:ext uri="{FF2B5EF4-FFF2-40B4-BE49-F238E27FC236}">
                <a16:creationId xmlns:a16="http://schemas.microsoft.com/office/drawing/2014/main" id="{04BCB194-32E4-CAE6-90B7-185A73206910}"/>
              </a:ext>
            </a:extLst>
          </p:cNvPr>
          <p:cNvSpPr/>
          <p:nvPr/>
        </p:nvSpPr>
        <p:spPr>
          <a:xfrm>
            <a:off x="1614068" y="3419967"/>
            <a:ext cx="1478475" cy="364180"/>
          </a:xfrm>
          <a:prstGeom prst="curvedDownArrow">
            <a:avLst/>
          </a:prstGeom>
          <a:solidFill>
            <a:schemeClr val="tx1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EE6885-872C-4B92-BAB7-75F60D8EC205}"/>
              </a:ext>
            </a:extLst>
          </p:cNvPr>
          <p:cNvSpPr txBox="1"/>
          <p:nvPr/>
        </p:nvSpPr>
        <p:spPr>
          <a:xfrm>
            <a:off x="2137558" y="3087585"/>
            <a:ext cx="724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чей?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F5BA0702-06EB-00EF-D0BF-8E01DD720F81}"/>
              </a:ext>
            </a:extLst>
          </p:cNvPr>
          <p:cNvGrpSpPr/>
          <p:nvPr/>
        </p:nvGrpSpPr>
        <p:grpSpPr>
          <a:xfrm>
            <a:off x="734300" y="4556170"/>
            <a:ext cx="223656" cy="132606"/>
            <a:chOff x="4868883" y="5650677"/>
            <a:chExt cx="223656" cy="132606"/>
          </a:xfrm>
        </p:grpSpPr>
        <p:cxnSp>
          <p:nvCxnSpPr>
            <p:cNvPr id="17" name="Прямая соединительная линия 16">
              <a:extLst>
                <a:ext uri="{FF2B5EF4-FFF2-40B4-BE49-F238E27FC236}">
                  <a16:creationId xmlns:a16="http://schemas.microsoft.com/office/drawing/2014/main" id="{2A9E726A-97C0-386B-8DDA-53051C25E2AD}"/>
                </a:ext>
              </a:extLst>
            </p:cNvPr>
            <p:cNvCxnSpPr/>
            <p:nvPr/>
          </p:nvCxnSpPr>
          <p:spPr>
            <a:xfrm flipH="1">
              <a:off x="4868883" y="5652655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>
              <a:extLst>
                <a:ext uri="{FF2B5EF4-FFF2-40B4-BE49-F238E27FC236}">
                  <a16:creationId xmlns:a16="http://schemas.microsoft.com/office/drawing/2014/main" id="{AAA5E5B4-A1F3-EC38-4B0C-91BE2B435893}"/>
                </a:ext>
              </a:extLst>
            </p:cNvPr>
            <p:cNvCxnSpPr>
              <a:cxnSpLocks/>
            </p:cNvCxnSpPr>
            <p:nvPr/>
          </p:nvCxnSpPr>
          <p:spPr>
            <a:xfrm>
              <a:off x="4890658" y="5650677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Стрелка: изогнутая вниз 9">
            <a:extLst>
              <a:ext uri="{FF2B5EF4-FFF2-40B4-BE49-F238E27FC236}">
                <a16:creationId xmlns:a16="http://schemas.microsoft.com/office/drawing/2014/main" id="{F1A5DB8D-9618-41F8-C236-2ACD3413BC1F}"/>
              </a:ext>
            </a:extLst>
          </p:cNvPr>
          <p:cNvSpPr/>
          <p:nvPr/>
        </p:nvSpPr>
        <p:spPr>
          <a:xfrm>
            <a:off x="1169722" y="4379889"/>
            <a:ext cx="1478475" cy="364180"/>
          </a:xfrm>
          <a:prstGeom prst="curvedDownArrow">
            <a:avLst/>
          </a:prstGeom>
          <a:solidFill>
            <a:schemeClr val="tx1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054AD5-498B-F76F-591B-650766BC77CC}"/>
              </a:ext>
            </a:extLst>
          </p:cNvPr>
          <p:cNvSpPr txBox="1"/>
          <p:nvPr/>
        </p:nvSpPr>
        <p:spPr>
          <a:xfrm>
            <a:off x="1291430" y="3972825"/>
            <a:ext cx="1356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чего?</a:t>
            </a: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11251BFD-D4EC-B8A5-50D6-65EFF7D7FADF}"/>
              </a:ext>
            </a:extLst>
          </p:cNvPr>
          <p:cNvGrpSpPr/>
          <p:nvPr/>
        </p:nvGrpSpPr>
        <p:grpSpPr>
          <a:xfrm>
            <a:off x="732322" y="5492340"/>
            <a:ext cx="223656" cy="132606"/>
            <a:chOff x="4868883" y="5650677"/>
            <a:chExt cx="223656" cy="132606"/>
          </a:xfrm>
        </p:grpSpPr>
        <p:cxnSp>
          <p:nvCxnSpPr>
            <p:cNvPr id="15" name="Прямая соединительная линия 14">
              <a:extLst>
                <a:ext uri="{FF2B5EF4-FFF2-40B4-BE49-F238E27FC236}">
                  <a16:creationId xmlns:a16="http://schemas.microsoft.com/office/drawing/2014/main" id="{BEE9833A-7015-3645-5A30-6ED5D907CEDD}"/>
                </a:ext>
              </a:extLst>
            </p:cNvPr>
            <p:cNvCxnSpPr/>
            <p:nvPr/>
          </p:nvCxnSpPr>
          <p:spPr>
            <a:xfrm flipH="1">
              <a:off x="4868883" y="5652655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>
              <a:extLst>
                <a:ext uri="{FF2B5EF4-FFF2-40B4-BE49-F238E27FC236}">
                  <a16:creationId xmlns:a16="http://schemas.microsoft.com/office/drawing/2014/main" id="{15342216-F558-0EFB-7AB3-DA01732C3F4E}"/>
                </a:ext>
              </a:extLst>
            </p:cNvPr>
            <p:cNvCxnSpPr>
              <a:cxnSpLocks/>
            </p:cNvCxnSpPr>
            <p:nvPr/>
          </p:nvCxnSpPr>
          <p:spPr>
            <a:xfrm>
              <a:off x="4890658" y="5650677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Стрелка: изогнутая вниз 12">
            <a:extLst>
              <a:ext uri="{FF2B5EF4-FFF2-40B4-BE49-F238E27FC236}">
                <a16:creationId xmlns:a16="http://schemas.microsoft.com/office/drawing/2014/main" id="{15C5EDF1-6435-65D4-38A2-B47C745EBBE7}"/>
              </a:ext>
            </a:extLst>
          </p:cNvPr>
          <p:cNvSpPr/>
          <p:nvPr/>
        </p:nvSpPr>
        <p:spPr>
          <a:xfrm>
            <a:off x="1169722" y="5375564"/>
            <a:ext cx="1478475" cy="364180"/>
          </a:xfrm>
          <a:prstGeom prst="curvedDownArrow">
            <a:avLst/>
          </a:prstGeom>
          <a:solidFill>
            <a:schemeClr val="tx1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BFC260-3A06-2866-C60D-247D00A9EEA2}"/>
              </a:ext>
            </a:extLst>
          </p:cNvPr>
          <p:cNvSpPr txBox="1"/>
          <p:nvPr/>
        </p:nvSpPr>
        <p:spPr>
          <a:xfrm>
            <a:off x="1614068" y="5006232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где?</a:t>
            </a: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920CCDA0-F9A8-D25B-44BD-7A2191AE5672}"/>
              </a:ext>
            </a:extLst>
          </p:cNvPr>
          <p:cNvGrpSpPr/>
          <p:nvPr/>
        </p:nvGrpSpPr>
        <p:grpSpPr>
          <a:xfrm>
            <a:off x="7123214" y="3594274"/>
            <a:ext cx="223656" cy="132606"/>
            <a:chOff x="4868883" y="5650677"/>
            <a:chExt cx="223656" cy="132606"/>
          </a:xfrm>
        </p:grpSpPr>
        <p:cxnSp>
          <p:nvCxnSpPr>
            <p:cNvPr id="22" name="Прямая соединительная линия 21">
              <a:extLst>
                <a:ext uri="{FF2B5EF4-FFF2-40B4-BE49-F238E27FC236}">
                  <a16:creationId xmlns:a16="http://schemas.microsoft.com/office/drawing/2014/main" id="{3096C2FF-DFD4-B5F9-C27D-FD64D81E148B}"/>
                </a:ext>
              </a:extLst>
            </p:cNvPr>
            <p:cNvCxnSpPr/>
            <p:nvPr/>
          </p:nvCxnSpPr>
          <p:spPr>
            <a:xfrm flipH="1">
              <a:off x="4868883" y="5652655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>
              <a:extLst>
                <a:ext uri="{FF2B5EF4-FFF2-40B4-BE49-F238E27FC236}">
                  <a16:creationId xmlns:a16="http://schemas.microsoft.com/office/drawing/2014/main" id="{95B1AB87-BF3F-493E-DA85-6270EC1CEA32}"/>
                </a:ext>
              </a:extLst>
            </p:cNvPr>
            <p:cNvCxnSpPr>
              <a:cxnSpLocks/>
            </p:cNvCxnSpPr>
            <p:nvPr/>
          </p:nvCxnSpPr>
          <p:spPr>
            <a:xfrm>
              <a:off x="4890658" y="5650677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Стрелка: изогнутая вниз 23">
            <a:extLst>
              <a:ext uri="{FF2B5EF4-FFF2-40B4-BE49-F238E27FC236}">
                <a16:creationId xmlns:a16="http://schemas.microsoft.com/office/drawing/2014/main" id="{E3428DD2-FFA4-7A68-6AE6-9DA7CBDC23BB}"/>
              </a:ext>
            </a:extLst>
          </p:cNvPr>
          <p:cNvSpPr/>
          <p:nvPr/>
        </p:nvSpPr>
        <p:spPr>
          <a:xfrm>
            <a:off x="7529947" y="3364285"/>
            <a:ext cx="1478475" cy="364180"/>
          </a:xfrm>
          <a:prstGeom prst="curvedDownArrow">
            <a:avLst/>
          </a:prstGeom>
          <a:solidFill>
            <a:schemeClr val="tx1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73BF96-31BE-6B00-5D0A-6B81170B851F}"/>
              </a:ext>
            </a:extLst>
          </p:cNvPr>
          <p:cNvSpPr txBox="1"/>
          <p:nvPr/>
        </p:nvSpPr>
        <p:spPr>
          <a:xfrm>
            <a:off x="7904018" y="2994953"/>
            <a:ext cx="1033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кем?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C8317200-E9C6-E4EC-B6AC-F537AEC729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12801" y="3388036"/>
            <a:ext cx="3479199" cy="326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046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161CA6-E1B3-5B08-BCA5-5715C6A76DAD}"/>
              </a:ext>
            </a:extLst>
          </p:cNvPr>
          <p:cNvSpPr txBox="1"/>
          <p:nvPr/>
        </p:nvSpPr>
        <p:spPr>
          <a:xfrm>
            <a:off x="415637" y="1366897"/>
            <a:ext cx="101296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наречных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словосочетаниях главное слово выражено наречием.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совершенно секретно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весьма важно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вдали от дороги</a:t>
            </a:r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59C654EC-9554-4606-7DFE-9D9D146F5912}"/>
              </a:ext>
            </a:extLst>
          </p:cNvPr>
          <p:cNvGrpSpPr/>
          <p:nvPr/>
        </p:nvGrpSpPr>
        <p:grpSpPr>
          <a:xfrm>
            <a:off x="593772" y="2778829"/>
            <a:ext cx="3299365" cy="2667863"/>
            <a:chOff x="593772" y="2778829"/>
            <a:chExt cx="3299365" cy="2667863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0E2E0992-DCC8-78A1-132A-27DA6A18B9E3}"/>
                </a:ext>
              </a:extLst>
            </p:cNvPr>
            <p:cNvGrpSpPr/>
            <p:nvPr/>
          </p:nvGrpSpPr>
          <p:grpSpPr>
            <a:xfrm>
              <a:off x="3669481" y="3346873"/>
              <a:ext cx="223656" cy="132606"/>
              <a:chOff x="4868883" y="5650677"/>
              <a:chExt cx="223656" cy="132606"/>
            </a:xfrm>
          </p:grpSpPr>
          <p:cxnSp>
            <p:nvCxnSpPr>
              <p:cNvPr id="4" name="Прямая соединительная линия 3">
                <a:extLst>
                  <a:ext uri="{FF2B5EF4-FFF2-40B4-BE49-F238E27FC236}">
                    <a16:creationId xmlns:a16="http://schemas.microsoft.com/office/drawing/2014/main" id="{76973498-F9B2-5722-F5A5-10D3EB7DC54A}"/>
                  </a:ext>
                </a:extLst>
              </p:cNvPr>
              <p:cNvCxnSpPr/>
              <p:nvPr/>
            </p:nvCxnSpPr>
            <p:spPr>
              <a:xfrm flipH="1">
                <a:off x="4868883" y="5652655"/>
                <a:ext cx="201881" cy="13062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" name="Прямая соединительная линия 4">
                <a:extLst>
                  <a:ext uri="{FF2B5EF4-FFF2-40B4-BE49-F238E27FC236}">
                    <a16:creationId xmlns:a16="http://schemas.microsoft.com/office/drawing/2014/main" id="{BC51B9B6-F8E9-F1CD-686C-E89C0D9DEE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90658" y="5650677"/>
                <a:ext cx="201881" cy="13062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88AAB43C-59B1-A1CB-E0D5-31BA3DE0B588}"/>
                </a:ext>
              </a:extLst>
            </p:cNvPr>
            <p:cNvGrpSpPr/>
            <p:nvPr/>
          </p:nvGrpSpPr>
          <p:grpSpPr>
            <a:xfrm>
              <a:off x="2624453" y="4237518"/>
              <a:ext cx="223656" cy="132606"/>
              <a:chOff x="4868883" y="5650677"/>
              <a:chExt cx="223656" cy="132606"/>
            </a:xfrm>
          </p:grpSpPr>
          <p:cxnSp>
            <p:nvCxnSpPr>
              <p:cNvPr id="7" name="Прямая соединительная линия 6">
                <a:extLst>
                  <a:ext uri="{FF2B5EF4-FFF2-40B4-BE49-F238E27FC236}">
                    <a16:creationId xmlns:a16="http://schemas.microsoft.com/office/drawing/2014/main" id="{C3120F57-DFF4-EF69-82F8-8E3F0CE73DCA}"/>
                  </a:ext>
                </a:extLst>
              </p:cNvPr>
              <p:cNvCxnSpPr/>
              <p:nvPr/>
            </p:nvCxnSpPr>
            <p:spPr>
              <a:xfrm flipH="1">
                <a:off x="4868883" y="5652655"/>
                <a:ext cx="201881" cy="13062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единительная линия 7">
                <a:extLst>
                  <a:ext uri="{FF2B5EF4-FFF2-40B4-BE49-F238E27FC236}">
                    <a16:creationId xmlns:a16="http://schemas.microsoft.com/office/drawing/2014/main" id="{748CC81A-15E8-ECAB-885F-278122A5CF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90658" y="5650677"/>
                <a:ext cx="201881" cy="13062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1F0F36AB-00D0-BDA3-DE7A-E334D719C31C}"/>
                </a:ext>
              </a:extLst>
            </p:cNvPr>
            <p:cNvGrpSpPr/>
            <p:nvPr/>
          </p:nvGrpSpPr>
          <p:grpSpPr>
            <a:xfrm>
              <a:off x="593772" y="5294423"/>
              <a:ext cx="223656" cy="132606"/>
              <a:chOff x="4868883" y="5650677"/>
              <a:chExt cx="223656" cy="132606"/>
            </a:xfrm>
          </p:grpSpPr>
          <p:cxnSp>
            <p:nvCxnSpPr>
              <p:cNvPr id="10" name="Прямая соединительная линия 9">
                <a:extLst>
                  <a:ext uri="{FF2B5EF4-FFF2-40B4-BE49-F238E27FC236}">
                    <a16:creationId xmlns:a16="http://schemas.microsoft.com/office/drawing/2014/main" id="{85184400-3823-C7EE-BE69-AC8A8A86BDDB}"/>
                  </a:ext>
                </a:extLst>
              </p:cNvPr>
              <p:cNvCxnSpPr/>
              <p:nvPr/>
            </p:nvCxnSpPr>
            <p:spPr>
              <a:xfrm flipH="1">
                <a:off x="4868883" y="5652655"/>
                <a:ext cx="201881" cy="13062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>
                <a:extLst>
                  <a:ext uri="{FF2B5EF4-FFF2-40B4-BE49-F238E27FC236}">
                    <a16:creationId xmlns:a16="http://schemas.microsoft.com/office/drawing/2014/main" id="{2C90F08D-EEF9-3A36-2162-C6520F13DC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90658" y="5650677"/>
                <a:ext cx="201881" cy="13062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2" name="Стрелка: изогнутая вниз 11">
              <a:extLst>
                <a:ext uri="{FF2B5EF4-FFF2-40B4-BE49-F238E27FC236}">
                  <a16:creationId xmlns:a16="http://schemas.microsoft.com/office/drawing/2014/main" id="{7DF2AEF4-EFD0-5540-1EAB-49E059F657D4}"/>
                </a:ext>
              </a:extLst>
            </p:cNvPr>
            <p:cNvSpPr/>
            <p:nvPr/>
          </p:nvSpPr>
          <p:spPr>
            <a:xfrm>
              <a:off x="1139056" y="5082512"/>
              <a:ext cx="1478475" cy="364180"/>
            </a:xfrm>
            <a:prstGeom prst="curvedDownArrow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3" name="Стрелка: изогнутая вниз 12">
              <a:extLst>
                <a:ext uri="{FF2B5EF4-FFF2-40B4-BE49-F238E27FC236}">
                  <a16:creationId xmlns:a16="http://schemas.microsoft.com/office/drawing/2014/main" id="{C777943B-BBC7-7DC5-F54B-0F0CB49E11F5}"/>
                </a:ext>
              </a:extLst>
            </p:cNvPr>
            <p:cNvSpPr/>
            <p:nvPr/>
          </p:nvSpPr>
          <p:spPr>
            <a:xfrm flipH="1">
              <a:off x="1552711" y="3132981"/>
              <a:ext cx="1478475" cy="364180"/>
            </a:xfrm>
            <a:prstGeom prst="curvedDownArrow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4" name="Стрелка: изогнутая вниз 13">
              <a:extLst>
                <a:ext uri="{FF2B5EF4-FFF2-40B4-BE49-F238E27FC236}">
                  <a16:creationId xmlns:a16="http://schemas.microsoft.com/office/drawing/2014/main" id="{A54AA9CB-7775-4D7B-4AE7-682F59AEC431}"/>
                </a:ext>
              </a:extLst>
            </p:cNvPr>
            <p:cNvSpPr/>
            <p:nvPr/>
          </p:nvSpPr>
          <p:spPr>
            <a:xfrm flipH="1">
              <a:off x="885715" y="4128528"/>
              <a:ext cx="1478475" cy="364180"/>
            </a:xfrm>
            <a:prstGeom prst="curvedDownArrow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C2A0CC0-BDBD-2440-3134-D858D0D58C39}"/>
                </a:ext>
              </a:extLst>
            </p:cNvPr>
            <p:cNvSpPr txBox="1"/>
            <p:nvPr/>
          </p:nvSpPr>
          <p:spPr>
            <a:xfrm>
              <a:off x="1646711" y="2778829"/>
              <a:ext cx="20009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 какой мере?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B178413-3F65-0883-51C3-6A2C5BFA7314}"/>
                </a:ext>
              </a:extLst>
            </p:cNvPr>
            <p:cNvSpPr txBox="1"/>
            <p:nvPr/>
          </p:nvSpPr>
          <p:spPr>
            <a:xfrm>
              <a:off x="955963" y="3762500"/>
              <a:ext cx="20009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 какой степени?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F7B93FC-8802-F4F6-7558-22FB0815D46C}"/>
                </a:ext>
              </a:extLst>
            </p:cNvPr>
            <p:cNvSpPr txBox="1"/>
            <p:nvPr/>
          </p:nvSpPr>
          <p:spPr>
            <a:xfrm>
              <a:off x="1442848" y="4748150"/>
              <a:ext cx="20009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от чего?</a:t>
              </a:r>
            </a:p>
          </p:txBody>
        </p:sp>
      </p:grp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503D02C-9A76-BD82-16B5-2B0AD0002D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9859" y="3087585"/>
            <a:ext cx="3479199" cy="326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0497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B14FFD-C3DF-8724-5BBA-7F9971FFD165}"/>
              </a:ext>
            </a:extLst>
          </p:cNvPr>
          <p:cNvSpPr txBox="1"/>
          <p:nvPr/>
        </p:nvSpPr>
        <p:spPr>
          <a:xfrm>
            <a:off x="261257" y="1341912"/>
            <a:ext cx="1166948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словосочетаний выделяются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неделимые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словосочетания.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так называются потому, что в предложении выполняют роль одного члена предложения.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несколько мину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 к перрону подойдет наш поезд.</a:t>
            </a:r>
          </a:p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 березки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росли на солнечной полянке.</a:t>
            </a:r>
          </a:p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Отец с сыном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выходной были в зоопарке.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754D98-B9AB-AC05-C2A7-C89674854E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51544" y="3429000"/>
            <a:ext cx="3479199" cy="326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0602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6A0EF9-7C0E-8CB3-605D-DF84B90C543A}"/>
              </a:ext>
            </a:extLst>
          </p:cNvPr>
          <p:cNvSpPr txBox="1"/>
          <p:nvPr/>
        </p:nvSpPr>
        <p:spPr>
          <a:xfrm>
            <a:off x="439387" y="1211283"/>
            <a:ext cx="1100842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Словосочетания «прил. + сущ.» и «сущ. + сущ.» могут быть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синонимичными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бронзовая (какая?) статуя – статуя (какая?) из бронзы; библиотечная книга – книга из библиотеки.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Подлежащее и сказуемое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являются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словосочетанием.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C3EE10-0B07-9401-5A61-D8775733F3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9859" y="3087585"/>
            <a:ext cx="3479199" cy="326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1404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9E2D0C3D-B686-197C-410D-06E5B8EB0515}"/>
              </a:ext>
            </a:extLst>
          </p:cNvPr>
          <p:cNvGrpSpPr/>
          <p:nvPr/>
        </p:nvGrpSpPr>
        <p:grpSpPr>
          <a:xfrm>
            <a:off x="807522" y="1579418"/>
            <a:ext cx="10355283" cy="3930734"/>
            <a:chOff x="332509" y="1579418"/>
            <a:chExt cx="10355283" cy="3930734"/>
          </a:xfrm>
        </p:grpSpPr>
        <p:sp>
          <p:nvSpPr>
            <p:cNvPr id="2" name="Прямоугольник: скругленные углы 1">
              <a:extLst>
                <a:ext uri="{FF2B5EF4-FFF2-40B4-BE49-F238E27FC236}">
                  <a16:creationId xmlns:a16="http://schemas.microsoft.com/office/drawing/2014/main" id="{B310B8BC-7ED0-149A-D32C-F8456F447C81}"/>
                </a:ext>
              </a:extLst>
            </p:cNvPr>
            <p:cNvSpPr/>
            <p:nvPr/>
          </p:nvSpPr>
          <p:spPr>
            <a:xfrm>
              <a:off x="2660073" y="1579418"/>
              <a:ext cx="5664530" cy="1543792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A3818B9-0899-FB93-8229-C88BC61F6534}"/>
                </a:ext>
              </a:extLst>
            </p:cNvPr>
            <p:cNvSpPr txBox="1"/>
            <p:nvPr/>
          </p:nvSpPr>
          <p:spPr>
            <a:xfrm>
              <a:off x="2956955" y="1812705"/>
              <a:ext cx="528452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способы </a:t>
              </a:r>
              <a: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подчинительной связи в словосочетаниях</a:t>
              </a:r>
            </a:p>
          </p:txBody>
        </p:sp>
        <p:cxnSp>
          <p:nvCxnSpPr>
            <p:cNvPr id="5" name="Прямая со стрелкой 4">
              <a:extLst>
                <a:ext uri="{FF2B5EF4-FFF2-40B4-BE49-F238E27FC236}">
                  <a16:creationId xmlns:a16="http://schemas.microsoft.com/office/drawing/2014/main" id="{567BCF24-E646-7DEC-F82F-14171C251EC4}"/>
                </a:ext>
              </a:extLst>
            </p:cNvPr>
            <p:cNvCxnSpPr/>
            <p:nvPr/>
          </p:nvCxnSpPr>
          <p:spPr>
            <a:xfrm flipH="1">
              <a:off x="2000992" y="3127168"/>
              <a:ext cx="1318161" cy="98565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Прямая со стрелкой 5">
              <a:extLst>
                <a:ext uri="{FF2B5EF4-FFF2-40B4-BE49-F238E27FC236}">
                  <a16:creationId xmlns:a16="http://schemas.microsoft.com/office/drawing/2014/main" id="{90D4CD50-59B7-1D78-0ADF-FEC859451B4D}"/>
                </a:ext>
              </a:extLst>
            </p:cNvPr>
            <p:cNvCxnSpPr>
              <a:cxnSpLocks/>
            </p:cNvCxnSpPr>
            <p:nvPr/>
          </p:nvCxnSpPr>
          <p:spPr>
            <a:xfrm>
              <a:off x="5294416" y="3123210"/>
              <a:ext cx="0" cy="1688276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Прямая со стрелкой 6">
              <a:extLst>
                <a:ext uri="{FF2B5EF4-FFF2-40B4-BE49-F238E27FC236}">
                  <a16:creationId xmlns:a16="http://schemas.microsoft.com/office/drawing/2014/main" id="{0671BB18-99CF-C8CC-561D-5EA3B2A48D99}"/>
                </a:ext>
              </a:extLst>
            </p:cNvPr>
            <p:cNvCxnSpPr>
              <a:cxnSpLocks/>
            </p:cNvCxnSpPr>
            <p:nvPr/>
          </p:nvCxnSpPr>
          <p:spPr>
            <a:xfrm>
              <a:off x="7554687" y="3127168"/>
              <a:ext cx="1318161" cy="98565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Прямоугольник: скругленные углы 8">
              <a:extLst>
                <a:ext uri="{FF2B5EF4-FFF2-40B4-BE49-F238E27FC236}">
                  <a16:creationId xmlns:a16="http://schemas.microsoft.com/office/drawing/2014/main" id="{F95B4F27-D5D8-1783-A638-7493F56AB450}"/>
                </a:ext>
              </a:extLst>
            </p:cNvPr>
            <p:cNvSpPr/>
            <p:nvPr/>
          </p:nvSpPr>
          <p:spPr>
            <a:xfrm>
              <a:off x="332509" y="4112820"/>
              <a:ext cx="2881744" cy="698666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: скругленные углы 9">
              <a:extLst>
                <a:ext uri="{FF2B5EF4-FFF2-40B4-BE49-F238E27FC236}">
                  <a16:creationId xmlns:a16="http://schemas.microsoft.com/office/drawing/2014/main" id="{141B197C-4175-7D46-60A3-668465ECF8A6}"/>
                </a:ext>
              </a:extLst>
            </p:cNvPr>
            <p:cNvSpPr/>
            <p:nvPr/>
          </p:nvSpPr>
          <p:spPr>
            <a:xfrm>
              <a:off x="3966358" y="4811486"/>
              <a:ext cx="2648196" cy="698666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: скругленные углы 10">
              <a:extLst>
                <a:ext uri="{FF2B5EF4-FFF2-40B4-BE49-F238E27FC236}">
                  <a16:creationId xmlns:a16="http://schemas.microsoft.com/office/drawing/2014/main" id="{D80B1D49-3681-5383-6057-D0983F6E20CC}"/>
                </a:ext>
              </a:extLst>
            </p:cNvPr>
            <p:cNvSpPr/>
            <p:nvPr/>
          </p:nvSpPr>
          <p:spPr>
            <a:xfrm>
              <a:off x="7786250" y="4112820"/>
              <a:ext cx="2759031" cy="698666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4B0FDE6-9E48-9E5D-16C0-97304A8A72D5}"/>
                </a:ext>
              </a:extLst>
            </p:cNvPr>
            <p:cNvSpPr txBox="1"/>
            <p:nvPr/>
          </p:nvSpPr>
          <p:spPr>
            <a:xfrm>
              <a:off x="427512" y="4156363"/>
              <a:ext cx="27867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согласование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E412DAE-51C0-2747-CA77-286FBE7785C3}"/>
                </a:ext>
              </a:extLst>
            </p:cNvPr>
            <p:cNvSpPr txBox="1"/>
            <p:nvPr/>
          </p:nvSpPr>
          <p:spPr>
            <a:xfrm>
              <a:off x="4071257" y="4868431"/>
              <a:ext cx="24463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управление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E9A4F64-E173-7BE8-F971-CE77BC23EA41}"/>
                </a:ext>
              </a:extLst>
            </p:cNvPr>
            <p:cNvSpPr txBox="1"/>
            <p:nvPr/>
          </p:nvSpPr>
          <p:spPr>
            <a:xfrm>
              <a:off x="7928760" y="4144487"/>
              <a:ext cx="27590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примыкание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9511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0F5AF6-9D14-9779-C72B-79806A474E4D}"/>
              </a:ext>
            </a:extLst>
          </p:cNvPr>
          <p:cNvSpPr txBox="1"/>
          <p:nvPr/>
        </p:nvSpPr>
        <p:spPr>
          <a:xfrm>
            <a:off x="296882" y="1330036"/>
            <a:ext cx="1081842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Согласование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такой способ связи, при котором зависимое слово ставится в тех же формах, что и главное.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стройная береза (ед. ч., ж. р., И. п.)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согласовании с изменением главного слова соответственно изменяются и формы зависимого слова.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глубокое море (ед. ч., ср. р. И. п.);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глубокой реке (ед. ч., ж. р., П. п.), 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глубокие океаны (мн. ч., В. п.)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39C4A6-31EB-D599-37E4-E391E08CE9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18643" y="3429000"/>
            <a:ext cx="3479199" cy="326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4397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A45C75-7F2D-40FC-1BD6-FFC65A5AE504}"/>
              </a:ext>
            </a:extLst>
          </p:cNvPr>
          <p:cNvSpPr txBox="1"/>
          <p:nvPr/>
        </p:nvSpPr>
        <p:spPr>
          <a:xfrm>
            <a:off x="178130" y="1068780"/>
            <a:ext cx="1129343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такой способ связи, при котором зависимое слово (существительное или другие части речи, употребляемые в значении существительного) ставится при главном слове в определенном падеже.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посеять пшеницу (В. п.), рожь (В. п.), овес (В. п.); освоение космоса (Р. п.), целины (Р. п.).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изменении формы главного слова форма зависимого слова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изменяется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стать рабочим (Т. п.), стану рабочим (Т. п.), стал рабочим (Т. п.).</a:t>
            </a:r>
          </a:p>
        </p:txBody>
      </p:sp>
    </p:spTree>
    <p:extLst>
      <p:ext uri="{BB962C8B-B14F-4D97-AF65-F5344CB8AC3E}">
        <p14:creationId xmlns:p14="http://schemas.microsoft.com/office/powerpoint/2010/main" val="10718780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3DED78-EF3B-AB0A-05B6-33281187ED30}"/>
              </a:ext>
            </a:extLst>
          </p:cNvPr>
          <p:cNvSpPr txBox="1"/>
          <p:nvPr/>
        </p:nvSpPr>
        <p:spPr>
          <a:xfrm>
            <a:off x="415635" y="1270660"/>
            <a:ext cx="1153094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Примыкание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такой вид связи, при котором зависимое неизменяемое слово связывается с главным только по смыслу.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настойчиво учиться, жить дружно,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волноваться.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6F2AC63-0662-DA63-585A-7F7F86623D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24876" y="3132117"/>
            <a:ext cx="3479199" cy="326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5486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A538F3-729E-7C4E-448E-A30DE06C3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1" y="0"/>
            <a:ext cx="11499311" cy="61514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91474B9-53DA-F587-F5EE-38D02F7916FC}"/>
              </a:ext>
            </a:extLst>
          </p:cNvPr>
          <p:cNvSpPr txBox="1"/>
          <p:nvPr/>
        </p:nvSpPr>
        <p:spPr>
          <a:xfrm>
            <a:off x="1591294" y="6151418"/>
            <a:ext cx="55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Канакина В.П. Русский язык, 3 класс, часть 1</a:t>
            </a:r>
          </a:p>
        </p:txBody>
      </p:sp>
    </p:spTree>
    <p:extLst>
      <p:ext uri="{BB962C8B-B14F-4D97-AF65-F5344CB8AC3E}">
        <p14:creationId xmlns:p14="http://schemas.microsoft.com/office/powerpoint/2010/main" val="4466393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2A57D3-EB03-31FD-090C-7E11BACE45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76" b="1319"/>
          <a:stretch/>
        </p:blipFill>
        <p:spPr>
          <a:xfrm>
            <a:off x="106878" y="0"/>
            <a:ext cx="11709070" cy="623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483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AADBDDD9-EAB1-5103-248D-B5644355F359}"/>
              </a:ext>
            </a:extLst>
          </p:cNvPr>
          <p:cNvGrpSpPr/>
          <p:nvPr/>
        </p:nvGrpSpPr>
        <p:grpSpPr>
          <a:xfrm>
            <a:off x="974766" y="746374"/>
            <a:ext cx="10502900" cy="5158659"/>
            <a:chOff x="974766" y="746374"/>
            <a:chExt cx="10502900" cy="5158659"/>
          </a:xfrm>
        </p:grpSpPr>
        <p:sp>
          <p:nvSpPr>
            <p:cNvPr id="3" name="Овал 2">
              <a:extLst>
                <a:ext uri="{FF2B5EF4-FFF2-40B4-BE49-F238E27FC236}">
                  <a16:creationId xmlns:a16="http://schemas.microsoft.com/office/drawing/2014/main" id="{12F83038-5E6A-B017-5FF0-33838E75B93F}"/>
                </a:ext>
              </a:extLst>
            </p:cNvPr>
            <p:cNvSpPr/>
            <p:nvPr/>
          </p:nvSpPr>
          <p:spPr>
            <a:xfrm>
              <a:off x="4175166" y="2689761"/>
              <a:ext cx="2159000" cy="11938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EE88F1B-C5FF-ACF0-225D-69EBEBAFE0AC}"/>
                </a:ext>
              </a:extLst>
            </p:cNvPr>
            <p:cNvSpPr txBox="1"/>
            <p:nvPr/>
          </p:nvSpPr>
          <p:spPr>
            <a:xfrm>
              <a:off x="4689516" y="2963495"/>
              <a:ext cx="15113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слово</a:t>
              </a:r>
            </a:p>
          </p:txBody>
        </p:sp>
        <p:cxnSp>
          <p:nvCxnSpPr>
            <p:cNvPr id="5" name="Прямая со стрелкой 4">
              <a:extLst>
                <a:ext uri="{FF2B5EF4-FFF2-40B4-BE49-F238E27FC236}">
                  <a16:creationId xmlns:a16="http://schemas.microsoft.com/office/drawing/2014/main" id="{E9AC14D1-908F-4B27-4713-620CAAAEBAB0}"/>
                </a:ext>
              </a:extLst>
            </p:cNvPr>
            <p:cNvCxnSpPr>
              <a:cxnSpLocks/>
              <a:stCxn id="3" idx="0"/>
            </p:cNvCxnSpPr>
            <p:nvPr/>
          </p:nvCxnSpPr>
          <p:spPr>
            <a:xfrm flipV="1">
              <a:off x="5254666" y="2257961"/>
              <a:ext cx="0" cy="43180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 стрелкой 5">
              <a:extLst>
                <a:ext uri="{FF2B5EF4-FFF2-40B4-BE49-F238E27FC236}">
                  <a16:creationId xmlns:a16="http://schemas.microsoft.com/office/drawing/2014/main" id="{4CFB469B-0560-96FE-0B0E-61D44A340D6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216563" y="1165761"/>
              <a:ext cx="1" cy="27940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 стрелкой 6">
              <a:extLst>
                <a:ext uri="{FF2B5EF4-FFF2-40B4-BE49-F238E27FC236}">
                  <a16:creationId xmlns:a16="http://schemas.microsoft.com/office/drawing/2014/main" id="{4B075123-51B8-571B-CA31-62EA69239C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90966" y="3286660"/>
              <a:ext cx="546102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 стрелкой 7">
              <a:extLst>
                <a:ext uri="{FF2B5EF4-FFF2-40B4-BE49-F238E27FC236}">
                  <a16:creationId xmlns:a16="http://schemas.microsoft.com/office/drawing/2014/main" id="{746E4E56-4DCA-591C-072C-F89852995419}"/>
                </a:ext>
              </a:extLst>
            </p:cNvPr>
            <p:cNvCxnSpPr>
              <a:cxnSpLocks/>
            </p:cNvCxnSpPr>
            <p:nvPr/>
          </p:nvCxnSpPr>
          <p:spPr>
            <a:xfrm>
              <a:off x="5254666" y="3883561"/>
              <a:ext cx="0" cy="43180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 стрелкой 8">
              <a:extLst>
                <a:ext uri="{FF2B5EF4-FFF2-40B4-BE49-F238E27FC236}">
                  <a16:creationId xmlns:a16="http://schemas.microsoft.com/office/drawing/2014/main" id="{46FB1EC6-81FD-8B49-F0F1-33B4B5350BCF}"/>
                </a:ext>
              </a:extLst>
            </p:cNvPr>
            <p:cNvCxnSpPr>
              <a:cxnSpLocks/>
            </p:cNvCxnSpPr>
            <p:nvPr/>
          </p:nvCxnSpPr>
          <p:spPr>
            <a:xfrm>
              <a:off x="6334166" y="3229511"/>
              <a:ext cx="469900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9454C9E8-8023-1CB1-69A4-288137C46C83}"/>
                </a:ext>
              </a:extLst>
            </p:cNvPr>
            <p:cNvGrpSpPr/>
            <p:nvPr/>
          </p:nvGrpSpPr>
          <p:grpSpPr>
            <a:xfrm>
              <a:off x="4264066" y="1445161"/>
              <a:ext cx="2362200" cy="812800"/>
              <a:chOff x="5073652" y="1158533"/>
              <a:chExt cx="2362200" cy="812800"/>
            </a:xfrm>
          </p:grpSpPr>
          <p:sp>
            <p:nvSpPr>
              <p:cNvPr id="32" name="Овал 31">
                <a:extLst>
                  <a:ext uri="{FF2B5EF4-FFF2-40B4-BE49-F238E27FC236}">
                    <a16:creationId xmlns:a16="http://schemas.microsoft.com/office/drawing/2014/main" id="{10BEC840-BA2F-DC37-1B61-1737E033A90B}"/>
                  </a:ext>
                </a:extLst>
              </p:cNvPr>
              <p:cNvSpPr/>
              <p:nvPr/>
            </p:nvSpPr>
            <p:spPr>
              <a:xfrm>
                <a:off x="5073652" y="1158533"/>
                <a:ext cx="1777998" cy="812800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D3ECCB09-59FC-D716-5A5E-46585EB78837}"/>
                  </a:ext>
                </a:extLst>
              </p:cNvPr>
              <p:cNvSpPr txBox="1"/>
              <p:nvPr/>
            </p:nvSpPr>
            <p:spPr>
              <a:xfrm>
                <a:off x="5086352" y="1195771"/>
                <a:ext cx="23495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фонетика</a:t>
                </a:r>
              </a:p>
            </p:txBody>
          </p:sp>
        </p:grpSp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id="{3FDA2978-DA65-5D2E-143A-BCFF353B36A3}"/>
                </a:ext>
              </a:extLst>
            </p:cNvPr>
            <p:cNvGrpSpPr/>
            <p:nvPr/>
          </p:nvGrpSpPr>
          <p:grpSpPr>
            <a:xfrm>
              <a:off x="6804066" y="2892962"/>
              <a:ext cx="2667000" cy="673098"/>
              <a:chOff x="7721600" y="2781300"/>
              <a:chExt cx="2667000" cy="673098"/>
            </a:xfrm>
          </p:grpSpPr>
          <p:sp>
            <p:nvSpPr>
              <p:cNvPr id="30" name="Овал 29">
                <a:extLst>
                  <a:ext uri="{FF2B5EF4-FFF2-40B4-BE49-F238E27FC236}">
                    <a16:creationId xmlns:a16="http://schemas.microsoft.com/office/drawing/2014/main" id="{5248194C-9676-BB4E-B80A-D7F6F0B89CD4}"/>
                  </a:ext>
                </a:extLst>
              </p:cNvPr>
              <p:cNvSpPr/>
              <p:nvPr/>
            </p:nvSpPr>
            <p:spPr>
              <a:xfrm>
                <a:off x="7721600" y="2787650"/>
                <a:ext cx="2476500" cy="666748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57ECF31D-C3D5-00D5-06AF-68642BC191E0}"/>
                  </a:ext>
                </a:extLst>
              </p:cNvPr>
              <p:cNvSpPr txBox="1"/>
              <p:nvPr/>
            </p:nvSpPr>
            <p:spPr>
              <a:xfrm>
                <a:off x="7772400" y="2781300"/>
                <a:ext cx="26162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орфография</a:t>
                </a:r>
              </a:p>
            </p:txBody>
          </p:sp>
        </p:grp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12C9B4E6-667B-5F8E-9576-8111A236F369}"/>
                </a:ext>
              </a:extLst>
            </p:cNvPr>
            <p:cNvGrpSpPr/>
            <p:nvPr/>
          </p:nvGrpSpPr>
          <p:grpSpPr>
            <a:xfrm>
              <a:off x="3869295" y="4322452"/>
              <a:ext cx="3067048" cy="901700"/>
              <a:chOff x="4610102" y="4521200"/>
              <a:chExt cx="3067048" cy="901700"/>
            </a:xfrm>
          </p:grpSpPr>
          <p:sp>
            <p:nvSpPr>
              <p:cNvPr id="28" name="Овал 27">
                <a:extLst>
                  <a:ext uri="{FF2B5EF4-FFF2-40B4-BE49-F238E27FC236}">
                    <a16:creationId xmlns:a16="http://schemas.microsoft.com/office/drawing/2014/main" id="{2DDF691B-B50F-0665-9802-3449BA91820A}"/>
                  </a:ext>
                </a:extLst>
              </p:cNvPr>
              <p:cNvSpPr/>
              <p:nvPr/>
            </p:nvSpPr>
            <p:spPr>
              <a:xfrm>
                <a:off x="4610102" y="4521200"/>
                <a:ext cx="2705097" cy="901700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E06BEB9-075D-80A1-67D9-87F0991922DD}"/>
                  </a:ext>
                </a:extLst>
              </p:cNvPr>
              <p:cNvSpPr txBox="1"/>
              <p:nvPr/>
            </p:nvSpPr>
            <p:spPr>
              <a:xfrm>
                <a:off x="4743450" y="4660326"/>
                <a:ext cx="29337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лексикология</a:t>
                </a:r>
              </a:p>
            </p:txBody>
          </p:sp>
        </p:grpSp>
        <p:grpSp>
          <p:nvGrpSpPr>
            <p:cNvPr id="13" name="Группа 12">
              <a:extLst>
                <a:ext uri="{FF2B5EF4-FFF2-40B4-BE49-F238E27FC236}">
                  <a16:creationId xmlns:a16="http://schemas.microsoft.com/office/drawing/2014/main" id="{A1FC33B2-26BD-DA5A-3333-F07DC0335A79}"/>
                </a:ext>
              </a:extLst>
            </p:cNvPr>
            <p:cNvGrpSpPr/>
            <p:nvPr/>
          </p:nvGrpSpPr>
          <p:grpSpPr>
            <a:xfrm>
              <a:off x="974766" y="2899312"/>
              <a:ext cx="2622549" cy="749013"/>
              <a:chOff x="1206500" y="2851292"/>
              <a:chExt cx="2622549" cy="749013"/>
            </a:xfrm>
          </p:grpSpPr>
          <p:sp>
            <p:nvSpPr>
              <p:cNvPr id="26" name="Овал 25">
                <a:extLst>
                  <a:ext uri="{FF2B5EF4-FFF2-40B4-BE49-F238E27FC236}">
                    <a16:creationId xmlns:a16="http://schemas.microsoft.com/office/drawing/2014/main" id="{059204F7-CC19-29B5-610F-8214611225CE}"/>
                  </a:ext>
                </a:extLst>
              </p:cNvPr>
              <p:cNvSpPr/>
              <p:nvPr/>
            </p:nvSpPr>
            <p:spPr>
              <a:xfrm>
                <a:off x="1206500" y="2851292"/>
                <a:ext cx="2616200" cy="749013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A24513BC-A29A-F6B7-B931-322F7756F27D}"/>
                  </a:ext>
                </a:extLst>
              </p:cNvPr>
              <p:cNvSpPr txBox="1"/>
              <p:nvPr/>
            </p:nvSpPr>
            <p:spPr>
              <a:xfrm>
                <a:off x="1400174" y="2909809"/>
                <a:ext cx="242887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морфология</a:t>
                </a:r>
              </a:p>
            </p:txBody>
          </p:sp>
        </p:grpSp>
        <p:grpSp>
          <p:nvGrpSpPr>
            <p:cNvPr id="14" name="Группа 13">
              <a:extLst>
                <a:ext uri="{FF2B5EF4-FFF2-40B4-BE49-F238E27FC236}">
                  <a16:creationId xmlns:a16="http://schemas.microsoft.com/office/drawing/2014/main" id="{3F607811-50BB-DDC6-AD47-AD2D0A1956A5}"/>
                </a:ext>
              </a:extLst>
            </p:cNvPr>
            <p:cNvGrpSpPr/>
            <p:nvPr/>
          </p:nvGrpSpPr>
          <p:grpSpPr>
            <a:xfrm>
              <a:off x="4365665" y="746374"/>
              <a:ext cx="2476500" cy="461665"/>
              <a:chOff x="5016499" y="761713"/>
              <a:chExt cx="2476500" cy="461665"/>
            </a:xfrm>
          </p:grpSpPr>
          <p:sp>
            <p:nvSpPr>
              <p:cNvPr id="24" name="Прямоугольник: скругленные углы 23">
                <a:extLst>
                  <a:ext uri="{FF2B5EF4-FFF2-40B4-BE49-F238E27FC236}">
                    <a16:creationId xmlns:a16="http://schemas.microsoft.com/office/drawing/2014/main" id="{E79081EC-F254-CBDA-A585-5E4411C5D1DE}"/>
                  </a:ext>
                </a:extLst>
              </p:cNvPr>
              <p:cNvSpPr/>
              <p:nvPr/>
            </p:nvSpPr>
            <p:spPr>
              <a:xfrm>
                <a:off x="5099049" y="800101"/>
                <a:ext cx="1562097" cy="387748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5BBEBD6-BFAA-78A6-3725-B5E28CA23F43}"/>
                  </a:ext>
                </a:extLst>
              </p:cNvPr>
              <p:cNvSpPr txBox="1"/>
              <p:nvPr/>
            </p:nvSpPr>
            <p:spPr>
              <a:xfrm>
                <a:off x="5016499" y="761713"/>
                <a:ext cx="24765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звуки языка</a:t>
                </a:r>
              </a:p>
            </p:txBody>
          </p:sp>
        </p:grpSp>
        <p:cxnSp>
          <p:nvCxnSpPr>
            <p:cNvPr id="15" name="Прямая со стрелкой 14">
              <a:extLst>
                <a:ext uri="{FF2B5EF4-FFF2-40B4-BE49-F238E27FC236}">
                  <a16:creationId xmlns:a16="http://schemas.microsoft.com/office/drawing/2014/main" id="{3ADC54EA-5B2B-0786-95A3-ECFE4C2AB249}"/>
                </a:ext>
              </a:extLst>
            </p:cNvPr>
            <p:cNvCxnSpPr>
              <a:cxnSpLocks/>
            </p:cNvCxnSpPr>
            <p:nvPr/>
          </p:nvCxnSpPr>
          <p:spPr>
            <a:xfrm>
              <a:off x="9293264" y="3223161"/>
              <a:ext cx="330202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Прямоугольник: скругленные углы 15">
              <a:extLst>
                <a:ext uri="{FF2B5EF4-FFF2-40B4-BE49-F238E27FC236}">
                  <a16:creationId xmlns:a16="http://schemas.microsoft.com/office/drawing/2014/main" id="{E4D70D14-F112-18D1-E887-509AB68912C0}"/>
                </a:ext>
              </a:extLst>
            </p:cNvPr>
            <p:cNvSpPr/>
            <p:nvPr/>
          </p:nvSpPr>
          <p:spPr>
            <a:xfrm>
              <a:off x="9623466" y="2930774"/>
              <a:ext cx="1524000" cy="546964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90A217C-4B66-FEE9-600C-6C91AE72323F}"/>
                </a:ext>
              </a:extLst>
            </p:cNvPr>
            <p:cNvSpPr txBox="1"/>
            <p:nvPr/>
          </p:nvSpPr>
          <p:spPr>
            <a:xfrm>
              <a:off x="9559966" y="2985294"/>
              <a:ext cx="1917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правописание</a:t>
              </a:r>
            </a:p>
          </p:txBody>
        </p:sp>
        <p:cxnSp>
          <p:nvCxnSpPr>
            <p:cNvPr id="18" name="Прямая со стрелкой 17">
              <a:extLst>
                <a:ext uri="{FF2B5EF4-FFF2-40B4-BE49-F238E27FC236}">
                  <a16:creationId xmlns:a16="http://schemas.microsoft.com/office/drawing/2014/main" id="{0FEB0296-3658-C10B-2054-8E1E206E9D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67363" y="5191661"/>
              <a:ext cx="1" cy="27940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Прямоугольник: скругленные углы 18">
              <a:extLst>
                <a:ext uri="{FF2B5EF4-FFF2-40B4-BE49-F238E27FC236}">
                  <a16:creationId xmlns:a16="http://schemas.microsoft.com/office/drawing/2014/main" id="{035C2098-934D-EA0B-3778-866A9FAA3F78}"/>
                </a:ext>
              </a:extLst>
            </p:cNvPr>
            <p:cNvSpPr/>
            <p:nvPr/>
          </p:nvSpPr>
          <p:spPr>
            <a:xfrm>
              <a:off x="4479965" y="5497887"/>
              <a:ext cx="1644647" cy="380436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310DF92-B030-3F9D-53A2-0040818EDBC7}"/>
                </a:ext>
              </a:extLst>
            </p:cNvPr>
            <p:cNvSpPr txBox="1"/>
            <p:nvPr/>
          </p:nvSpPr>
          <p:spPr>
            <a:xfrm>
              <a:off x="4670466" y="5443368"/>
              <a:ext cx="2222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лексика</a:t>
              </a:r>
            </a:p>
          </p:txBody>
        </p:sp>
        <p:cxnSp>
          <p:nvCxnSpPr>
            <p:cNvPr id="21" name="Прямая со стрелкой 20">
              <a:extLst>
                <a:ext uri="{FF2B5EF4-FFF2-40B4-BE49-F238E27FC236}">
                  <a16:creationId xmlns:a16="http://schemas.microsoft.com/office/drawing/2014/main" id="{37E6D556-71CF-AD66-5379-3FE3A36F9F20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1927264" y="3820061"/>
              <a:ext cx="330202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Прямоугольник: скругленные углы 21">
              <a:extLst>
                <a:ext uri="{FF2B5EF4-FFF2-40B4-BE49-F238E27FC236}">
                  <a16:creationId xmlns:a16="http://schemas.microsoft.com/office/drawing/2014/main" id="{49E66FB6-964A-8B34-16D3-5DD5230B5730}"/>
                </a:ext>
              </a:extLst>
            </p:cNvPr>
            <p:cNvSpPr/>
            <p:nvPr/>
          </p:nvSpPr>
          <p:spPr>
            <a:xfrm>
              <a:off x="1292266" y="3997861"/>
              <a:ext cx="2057398" cy="431800"/>
            </a:xfrm>
            <a:prstGeom prst="round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D198180-0B42-B91E-FDC5-BB53F917173A}"/>
                </a:ext>
              </a:extLst>
            </p:cNvPr>
            <p:cNvSpPr txBox="1"/>
            <p:nvPr/>
          </p:nvSpPr>
          <p:spPr>
            <a:xfrm>
              <a:off x="1624048" y="3988306"/>
              <a:ext cx="16922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части речи</a:t>
              </a:r>
            </a:p>
          </p:txBody>
        </p:sp>
        <p:cxnSp>
          <p:nvCxnSpPr>
            <p:cNvPr id="34" name="Прямая со стрелкой 33">
              <a:extLst>
                <a:ext uri="{FF2B5EF4-FFF2-40B4-BE49-F238E27FC236}">
                  <a16:creationId xmlns:a16="http://schemas.microsoft.com/office/drawing/2014/main" id="{AF4F463B-D488-B603-3587-D78AF4AC2F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84500" y="2498974"/>
              <a:ext cx="374650" cy="36830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Овал 36">
              <a:extLst>
                <a:ext uri="{FF2B5EF4-FFF2-40B4-BE49-F238E27FC236}">
                  <a16:creationId xmlns:a16="http://schemas.microsoft.com/office/drawing/2014/main" id="{B52E1B62-7B53-481E-507D-0FFA9618A92B}"/>
                </a:ext>
              </a:extLst>
            </p:cNvPr>
            <p:cNvSpPr/>
            <p:nvPr/>
          </p:nvSpPr>
          <p:spPr>
            <a:xfrm>
              <a:off x="6102758" y="1913022"/>
              <a:ext cx="2616200" cy="74901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1D58949-A7BC-A4B8-EC3A-508826A80082}"/>
                </a:ext>
              </a:extLst>
            </p:cNvPr>
            <p:cNvSpPr txBox="1"/>
            <p:nvPr/>
          </p:nvSpPr>
          <p:spPr>
            <a:xfrm>
              <a:off x="5686466" y="2974769"/>
              <a:ext cx="914400" cy="914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1EDA56E5-46DB-D572-C0A8-0953154C1E5F}"/>
                </a:ext>
              </a:extLst>
            </p:cNvPr>
            <p:cNvSpPr txBox="1"/>
            <p:nvPr/>
          </p:nvSpPr>
          <p:spPr>
            <a:xfrm>
              <a:off x="6521490" y="1702880"/>
              <a:ext cx="914400" cy="914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16F73918-A2E3-A193-C2B7-22DAC26E6E5E}"/>
                </a:ext>
              </a:extLst>
            </p:cNvPr>
            <p:cNvSpPr txBox="1"/>
            <p:nvPr/>
          </p:nvSpPr>
          <p:spPr>
            <a:xfrm>
              <a:off x="6334166" y="1991143"/>
              <a:ext cx="24765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морфемика</a:t>
              </a:r>
            </a:p>
          </p:txBody>
        </p:sp>
        <p:cxnSp>
          <p:nvCxnSpPr>
            <p:cNvPr id="66" name="Прямая со стрелкой 65">
              <a:extLst>
                <a:ext uri="{FF2B5EF4-FFF2-40B4-BE49-F238E27FC236}">
                  <a16:creationId xmlns:a16="http://schemas.microsoft.com/office/drawing/2014/main" id="{932E7E21-511E-FA41-E900-CC9AA2827FA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399642" y="1626913"/>
              <a:ext cx="1" cy="27940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Группа 69">
              <a:extLst>
                <a:ext uri="{FF2B5EF4-FFF2-40B4-BE49-F238E27FC236}">
                  <a16:creationId xmlns:a16="http://schemas.microsoft.com/office/drawing/2014/main" id="{13DE46B6-999A-F459-28C5-65AF961E99E2}"/>
                </a:ext>
              </a:extLst>
            </p:cNvPr>
            <p:cNvGrpSpPr/>
            <p:nvPr/>
          </p:nvGrpSpPr>
          <p:grpSpPr>
            <a:xfrm>
              <a:off x="6745185" y="1163331"/>
              <a:ext cx="1730655" cy="445009"/>
              <a:chOff x="7038349" y="1076833"/>
              <a:chExt cx="1730655" cy="445009"/>
            </a:xfrm>
          </p:grpSpPr>
          <p:sp>
            <p:nvSpPr>
              <p:cNvPr id="67" name="Прямоугольник: скругленные углы 66">
                <a:extLst>
                  <a:ext uri="{FF2B5EF4-FFF2-40B4-BE49-F238E27FC236}">
                    <a16:creationId xmlns:a16="http://schemas.microsoft.com/office/drawing/2014/main" id="{93D60430-2ADD-91F5-1817-8EC021B8829A}"/>
                  </a:ext>
                </a:extLst>
              </p:cNvPr>
              <p:cNvSpPr/>
              <p:nvPr/>
            </p:nvSpPr>
            <p:spPr>
              <a:xfrm>
                <a:off x="7038349" y="1141406"/>
                <a:ext cx="1644647" cy="380436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35A53F98-EE90-A973-22C5-95CA0BFE4C17}"/>
                  </a:ext>
                </a:extLst>
              </p:cNvPr>
              <p:cNvSpPr txBox="1"/>
              <p:nvPr/>
            </p:nvSpPr>
            <p:spPr>
              <a:xfrm>
                <a:off x="7124358" y="1076833"/>
                <a:ext cx="164464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части слова</a:t>
                </a:r>
              </a:p>
            </p:txBody>
          </p:sp>
        </p:grpSp>
        <p:cxnSp>
          <p:nvCxnSpPr>
            <p:cNvPr id="71" name="Прямая со стрелкой 70">
              <a:extLst>
                <a:ext uri="{FF2B5EF4-FFF2-40B4-BE49-F238E27FC236}">
                  <a16:creationId xmlns:a16="http://schemas.microsoft.com/office/drawing/2014/main" id="{45F560A5-6507-8948-BC99-90637B0F25C6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5992869" y="3741637"/>
              <a:ext cx="374650" cy="36830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Овал 71">
              <a:extLst>
                <a:ext uri="{FF2B5EF4-FFF2-40B4-BE49-F238E27FC236}">
                  <a16:creationId xmlns:a16="http://schemas.microsoft.com/office/drawing/2014/main" id="{2088A6B5-6C46-EB74-DEC6-7ED0E5F11825}"/>
                </a:ext>
              </a:extLst>
            </p:cNvPr>
            <p:cNvSpPr/>
            <p:nvPr/>
          </p:nvSpPr>
          <p:spPr>
            <a:xfrm>
              <a:off x="6403601" y="3808234"/>
              <a:ext cx="2616200" cy="74901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6A7E49AC-7365-49DA-F79E-45656B383FDD}"/>
                </a:ext>
              </a:extLst>
            </p:cNvPr>
            <p:cNvSpPr txBox="1"/>
            <p:nvPr/>
          </p:nvSpPr>
          <p:spPr>
            <a:xfrm>
              <a:off x="7458437" y="3867350"/>
              <a:ext cx="11987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20799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B56295-C8BA-1357-913D-E2530582C5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827823" cy="498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037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A5A24C7-F637-2CA5-050A-F4C217B97A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29" y="0"/>
            <a:ext cx="11602193" cy="505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3340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63A7DF5-F3F1-1A23-4B92-82B1A32F0F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21" y="0"/>
            <a:ext cx="11755627" cy="5023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7711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1F4B3595-E458-8CF6-896E-EA509FA0A3E2}"/>
              </a:ext>
            </a:extLst>
          </p:cNvPr>
          <p:cNvGrpSpPr/>
          <p:nvPr/>
        </p:nvGrpSpPr>
        <p:grpSpPr>
          <a:xfrm>
            <a:off x="0" y="0"/>
            <a:ext cx="11811000" cy="3352208"/>
            <a:chOff x="0" y="0"/>
            <a:chExt cx="11811000" cy="3352208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38E8A0C4-AE4B-4CE3-3083-8F1B9C3960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811000" cy="2476500"/>
            </a:xfrm>
            <a:prstGeom prst="rect">
              <a:avLst/>
            </a:prstGeom>
          </p:spPr>
        </p:pic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21037E85-778F-B06E-A1F6-D2A8342D1E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476500"/>
              <a:ext cx="11811000" cy="8757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46215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66ED36-64EA-FB89-4CCF-DE492FC911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631" y="0"/>
            <a:ext cx="11507189" cy="435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2404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8F6BFA6-7DA4-6B01-28B3-79F81B3EF7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5260769" cy="417681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72B14AC-6CD1-3C1B-D071-A2646B395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76818"/>
            <a:ext cx="5459234" cy="126208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7F8ECC0-3CF8-13BE-BA62-05BAEDE49E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4034" y="190623"/>
            <a:ext cx="6228387" cy="16263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23EA86D-9246-2DCA-A83E-B5CDE8726F46}"/>
              </a:ext>
            </a:extLst>
          </p:cNvPr>
          <p:cNvSpPr txBox="1"/>
          <p:nvPr/>
        </p:nvSpPr>
        <p:spPr>
          <a:xfrm>
            <a:off x="1591294" y="6151418"/>
            <a:ext cx="55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Канакина В.П. Русский язык, 4 класс, часть 1</a:t>
            </a:r>
          </a:p>
        </p:txBody>
      </p:sp>
    </p:spTree>
    <p:extLst>
      <p:ext uri="{BB962C8B-B14F-4D97-AF65-F5344CB8AC3E}">
        <p14:creationId xmlns:p14="http://schemas.microsoft.com/office/powerpoint/2010/main" val="9371867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D4AF2DD-59C8-61FC-F705-3A003EB21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1274465"/>
            <a:ext cx="3619500" cy="36195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E460658-60AF-01D5-6DC6-918628F21EEF}"/>
              </a:ext>
            </a:extLst>
          </p:cNvPr>
          <p:cNvSpPr/>
          <p:nvPr/>
        </p:nvSpPr>
        <p:spPr>
          <a:xfrm>
            <a:off x="3279504" y="351135"/>
            <a:ext cx="49471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Проверим себя!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057078-3E6E-B628-FE39-55254C222238}"/>
              </a:ext>
            </a:extLst>
          </p:cNvPr>
          <p:cNvSpPr txBox="1"/>
          <p:nvPr/>
        </p:nvSpPr>
        <p:spPr>
          <a:xfrm>
            <a:off x="3823854" y="1508165"/>
            <a:ext cx="751048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Синтаксис – это раздел языкознания, который изучает</a:t>
            </a:r>
          </a:p>
          <a:p>
            <a:pPr marL="514350" indent="-51435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слово, словосочетание и предложение;</a:t>
            </a:r>
          </a:p>
          <a:p>
            <a:pPr marL="514350" indent="-51435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и его части;</a:t>
            </a:r>
          </a:p>
          <a:p>
            <a:pPr marL="514350" indent="-51435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словосочетание и предложение</a:t>
            </a:r>
          </a:p>
          <a:p>
            <a:pPr marL="514350" indent="-514350">
              <a:buAutoNum type="arabicParenR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arenR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3985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71C6B59-233A-1E6C-4A05-4AA32525A458}"/>
              </a:ext>
            </a:extLst>
          </p:cNvPr>
          <p:cNvSpPr/>
          <p:nvPr/>
        </p:nvSpPr>
        <p:spPr>
          <a:xfrm>
            <a:off x="3604794" y="1209395"/>
            <a:ext cx="56685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Правильный ответ</a:t>
            </a:r>
            <a:r>
              <a:rPr lang="ru-RU" sz="36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E8EC91-7C22-849B-3B4A-FD4E85A23182}"/>
              </a:ext>
            </a:extLst>
          </p:cNvPr>
          <p:cNvSpPr txBox="1"/>
          <p:nvPr/>
        </p:nvSpPr>
        <p:spPr>
          <a:xfrm>
            <a:off x="2683823" y="2905680"/>
            <a:ext cx="751048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Синтаксис – это раздел языкознания, который изучает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словосочетание и предложение</a:t>
            </a:r>
          </a:p>
          <a:p>
            <a:pPr marL="514350" indent="-514350">
              <a:buAutoNum type="arabicParenR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arenR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D5A424-82A2-5002-79D9-AC959214EC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1435"/>
            <a:ext cx="2975551" cy="2975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3240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CFC02E-BC4F-1211-BE89-B598B0629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799B47D-82A8-D28C-1940-85306124E2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1274465"/>
            <a:ext cx="3619500" cy="36195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CFD3B1E-5A45-3B64-BBFE-60F905B077C2}"/>
              </a:ext>
            </a:extLst>
          </p:cNvPr>
          <p:cNvSpPr/>
          <p:nvPr/>
        </p:nvSpPr>
        <p:spPr>
          <a:xfrm>
            <a:off x="3279504" y="351135"/>
            <a:ext cx="49471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Проверим себя!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05A226-93E5-AEF8-9094-81B8BEF60268}"/>
              </a:ext>
            </a:extLst>
          </p:cNvPr>
          <p:cNvSpPr txBox="1"/>
          <p:nvPr/>
        </p:nvSpPr>
        <p:spPr>
          <a:xfrm>
            <a:off x="3823854" y="1508165"/>
            <a:ext cx="751048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Словосочетание состоит </a:t>
            </a:r>
          </a:p>
          <a:p>
            <a:pPr marL="514350" indent="-51435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нескольких слов, связанных между собой только по смыслу;</a:t>
            </a:r>
          </a:p>
          <a:p>
            <a:pPr marL="514350" indent="-51435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более чем из двух слов, связанных между собой только грамматически;</a:t>
            </a:r>
          </a:p>
          <a:p>
            <a:pPr marL="514350" indent="-51435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двух или нескольких слов, связанных между собой по смыслу и грамматически</a:t>
            </a:r>
          </a:p>
          <a:p>
            <a:pPr marL="514350" indent="-514350">
              <a:buAutoNum type="arabicParenR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arenR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9748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697825-8408-1B41-B12E-29EDA61558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466E3EB-5294-F446-91CA-A70DEE7CB325}"/>
              </a:ext>
            </a:extLst>
          </p:cNvPr>
          <p:cNvSpPr/>
          <p:nvPr/>
        </p:nvSpPr>
        <p:spPr>
          <a:xfrm>
            <a:off x="3604794" y="1209395"/>
            <a:ext cx="56685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Правильный ответ</a:t>
            </a:r>
            <a:r>
              <a:rPr lang="ru-RU" sz="36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C5C173A-C396-8CDE-2110-AEF959F4A4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1435"/>
            <a:ext cx="2975551" cy="29755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EC5AFB0-D5D7-E073-8E90-1C446FE8F505}"/>
              </a:ext>
            </a:extLst>
          </p:cNvPr>
          <p:cNvSpPr txBox="1"/>
          <p:nvPr/>
        </p:nvSpPr>
        <p:spPr>
          <a:xfrm>
            <a:off x="3284160" y="2375631"/>
            <a:ext cx="751048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Словосочетание состоит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из двух или нескольких слов, связанных между собой по смыслу и грамматически</a:t>
            </a:r>
          </a:p>
          <a:p>
            <a:pPr marL="514350" indent="-514350">
              <a:buAutoNum type="arabicParenR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arenR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989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AD2FC6-0B5A-BDE0-D20F-6CD058EF21EB}"/>
              </a:ext>
            </a:extLst>
          </p:cNvPr>
          <p:cNvSpPr txBox="1"/>
          <p:nvPr/>
        </p:nvSpPr>
        <p:spPr>
          <a:xfrm>
            <a:off x="617517" y="1199407"/>
            <a:ext cx="10200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Синтаксис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раздел языкознания, который изучает словосочетание и предложение.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50F2BA-9B7C-2AB5-D3DA-DFD0184C792C}"/>
              </a:ext>
            </a:extLst>
          </p:cNvPr>
          <p:cNvSpPr txBox="1"/>
          <p:nvPr/>
        </p:nvSpPr>
        <p:spPr>
          <a:xfrm>
            <a:off x="617517" y="2755075"/>
            <a:ext cx="112103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Пунктуация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1) система знаков препинания и 2) раздел языкознания, изучающий знаки препинания и правила их употребления на письме.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D1B1B35-6A2A-D1E3-044E-E729FD3983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38062" y="3823855"/>
            <a:ext cx="3236421" cy="303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0921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B7E7F-5498-D245-D0E3-A96F2051C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122F0BE-054A-63DF-6A27-34F3B7A9D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1274465"/>
            <a:ext cx="3619500" cy="36195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C227B3F-5AEB-5AA6-2F81-9CA076494C01}"/>
              </a:ext>
            </a:extLst>
          </p:cNvPr>
          <p:cNvSpPr/>
          <p:nvPr/>
        </p:nvSpPr>
        <p:spPr>
          <a:xfrm>
            <a:off x="3279504" y="351135"/>
            <a:ext cx="49471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Проверим себя!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B2F550-9A28-DA6D-1E14-502C2D6279C9}"/>
              </a:ext>
            </a:extLst>
          </p:cNvPr>
          <p:cNvSpPr txBox="1"/>
          <p:nvPr/>
        </p:nvSpPr>
        <p:spPr>
          <a:xfrm>
            <a:off x="3823854" y="1508165"/>
            <a:ext cx="751048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 словосочетании есть</a:t>
            </a:r>
          </a:p>
          <a:p>
            <a:pPr marL="514350" indent="-51435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и зависимое слово;</a:t>
            </a:r>
          </a:p>
          <a:p>
            <a:pPr marL="514350" indent="-51435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зависимые слова;</a:t>
            </a:r>
          </a:p>
          <a:p>
            <a:pPr marL="514350" indent="-51435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главные слова</a:t>
            </a:r>
          </a:p>
          <a:p>
            <a:pPr marL="514350" indent="-514350">
              <a:buAutoNum type="arabicParenR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arenR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6981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8B75F9-4024-523F-FBD4-5D36D99FC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BE04920-9260-4B61-7FFA-A79D27598CD5}"/>
              </a:ext>
            </a:extLst>
          </p:cNvPr>
          <p:cNvSpPr/>
          <p:nvPr/>
        </p:nvSpPr>
        <p:spPr>
          <a:xfrm>
            <a:off x="3604794" y="1209395"/>
            <a:ext cx="56685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Правильный ответ</a:t>
            </a:r>
            <a:r>
              <a:rPr lang="ru-RU" sz="36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B1DF35-7E11-C276-B0F3-15A6F0A6D9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1435"/>
            <a:ext cx="2975551" cy="29755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0582A08-061A-3BA2-959F-A597EB2A37B9}"/>
              </a:ext>
            </a:extLst>
          </p:cNvPr>
          <p:cNvSpPr txBox="1"/>
          <p:nvPr/>
        </p:nvSpPr>
        <p:spPr>
          <a:xfrm>
            <a:off x="3491344" y="2386939"/>
            <a:ext cx="751048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 словосочетании есть</a:t>
            </a:r>
          </a:p>
          <a:p>
            <a:pPr marL="514350" indent="-51435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и зависимое слово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arenR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3004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C52CE-8853-6DE1-6246-12859B5D71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3A1F5998-BD16-F973-15CB-BC4910B858EB}"/>
              </a:ext>
            </a:extLst>
          </p:cNvPr>
          <p:cNvGrpSpPr/>
          <p:nvPr/>
        </p:nvGrpSpPr>
        <p:grpSpPr>
          <a:xfrm>
            <a:off x="406400" y="351135"/>
            <a:ext cx="10927937" cy="5681345"/>
            <a:chOff x="406400" y="351135"/>
            <a:chExt cx="10927937" cy="5681345"/>
          </a:xfrm>
        </p:grpSpPr>
        <p:pic>
          <p:nvPicPr>
            <p:cNvPr id="2" name="Рисунок 1">
              <a:extLst>
                <a:ext uri="{FF2B5EF4-FFF2-40B4-BE49-F238E27FC236}">
                  <a16:creationId xmlns:a16="http://schemas.microsoft.com/office/drawing/2014/main" id="{2144D00A-F505-A617-6E28-8130B2D439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400" y="1274465"/>
              <a:ext cx="3619500" cy="3619500"/>
            </a:xfrm>
            <a:prstGeom prst="rect">
              <a:avLst/>
            </a:prstGeom>
          </p:spPr>
        </p:pic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58188C64-4D6C-0335-B581-E4A85EAD5182}"/>
                </a:ext>
              </a:extLst>
            </p:cNvPr>
            <p:cNvSpPr/>
            <p:nvPr/>
          </p:nvSpPr>
          <p:spPr>
            <a:xfrm>
              <a:off x="3279504" y="351135"/>
              <a:ext cx="494718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0" cap="none" spc="0" dirty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</a:rPr>
                <a:t>Проверим себя!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466A8B0-BF75-CA68-A634-C0B5EEA40F19}"/>
                </a:ext>
              </a:extLst>
            </p:cNvPr>
            <p:cNvSpPr txBox="1"/>
            <p:nvPr/>
          </p:nvSpPr>
          <p:spPr>
            <a:xfrm>
              <a:off x="3823854" y="1508165"/>
              <a:ext cx="7510483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4. Графически связь слов в словосочетании можно показать так:</a:t>
              </a:r>
            </a:p>
            <a:p>
              <a:endParaRPr lang="ru-RU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514350" indent="-514350">
                <a:buAutoNum type="arabicParenR"/>
              </a:pP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глав.    завис.</a:t>
              </a:r>
            </a:p>
            <a:p>
              <a:pPr marL="514350" indent="-514350">
                <a:buAutoNum type="arabicParenR"/>
              </a:pPr>
              <a:endParaRPr lang="ru-RU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514350" indent="-514350">
                <a:buAutoNum type="arabicParenR"/>
              </a:pP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глав.    завис.</a:t>
              </a:r>
            </a:p>
            <a:p>
              <a:pPr marL="514350" indent="-514350">
                <a:buAutoNum type="arabicParenR"/>
              </a:pPr>
              <a:endParaRPr lang="ru-RU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514350" indent="-514350">
                <a:buAutoNum type="arabicParenR"/>
              </a:pP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глав.    завис.</a:t>
              </a:r>
            </a:p>
            <a:p>
              <a:pPr marL="514350" indent="-514350">
                <a:buAutoNum type="arabicParenR"/>
              </a:pPr>
              <a:endParaRPr lang="ru-RU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6" name="Группа 35">
              <a:extLst>
                <a:ext uri="{FF2B5EF4-FFF2-40B4-BE49-F238E27FC236}">
                  <a16:creationId xmlns:a16="http://schemas.microsoft.com/office/drawing/2014/main" id="{F6791DEB-0656-8E89-C174-85C9462E1AA3}"/>
                </a:ext>
              </a:extLst>
            </p:cNvPr>
            <p:cNvGrpSpPr/>
            <p:nvPr/>
          </p:nvGrpSpPr>
          <p:grpSpPr>
            <a:xfrm>
              <a:off x="4685428" y="2512476"/>
              <a:ext cx="1312227" cy="634341"/>
              <a:chOff x="2384961" y="3840677"/>
              <a:chExt cx="1312227" cy="634341"/>
            </a:xfrm>
          </p:grpSpPr>
          <p:grpSp>
            <p:nvGrpSpPr>
              <p:cNvPr id="9" name="Группа 8">
                <a:extLst>
                  <a:ext uri="{FF2B5EF4-FFF2-40B4-BE49-F238E27FC236}">
                    <a16:creationId xmlns:a16="http://schemas.microsoft.com/office/drawing/2014/main" id="{6A5A99A8-6528-ECD9-5826-82894FAEBAAA}"/>
                  </a:ext>
                </a:extLst>
              </p:cNvPr>
              <p:cNvGrpSpPr/>
              <p:nvPr/>
            </p:nvGrpSpPr>
            <p:grpSpPr>
              <a:xfrm>
                <a:off x="2384961" y="4306784"/>
                <a:ext cx="235531" cy="168234"/>
                <a:chOff x="2232561" y="1945574"/>
                <a:chExt cx="235531" cy="168234"/>
              </a:xfrm>
            </p:grpSpPr>
            <p:cxnSp>
              <p:nvCxnSpPr>
                <p:cNvPr id="10" name="Прямая соединительная линия 9">
                  <a:extLst>
                    <a:ext uri="{FF2B5EF4-FFF2-40B4-BE49-F238E27FC236}">
                      <a16:creationId xmlns:a16="http://schemas.microsoft.com/office/drawing/2014/main" id="{28A36AEC-0A65-6DDE-E870-A4B251F1B6D8}"/>
                    </a:ext>
                  </a:extLst>
                </p:cNvPr>
                <p:cNvCxnSpPr/>
                <p:nvPr/>
              </p:nvCxnSpPr>
              <p:spPr>
                <a:xfrm flipH="1">
                  <a:off x="2232561" y="1947554"/>
                  <a:ext cx="201881" cy="166254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Прямая соединительная линия 10">
                  <a:extLst>
                    <a:ext uri="{FF2B5EF4-FFF2-40B4-BE49-F238E27FC236}">
                      <a16:creationId xmlns:a16="http://schemas.microsoft.com/office/drawing/2014/main" id="{37484D53-4F50-A9FD-59C0-78FA6309C0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66211" y="1945574"/>
                  <a:ext cx="201881" cy="166254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9" name="Прямая соединительная линия 28">
                <a:extLst>
                  <a:ext uri="{FF2B5EF4-FFF2-40B4-BE49-F238E27FC236}">
                    <a16:creationId xmlns:a16="http://schemas.microsoft.com/office/drawing/2014/main" id="{5F268815-A4E6-4B79-A209-9A099D8D9BB2}"/>
                  </a:ext>
                </a:extLst>
              </p:cNvPr>
              <p:cNvCxnSpPr/>
              <p:nvPr/>
            </p:nvCxnSpPr>
            <p:spPr>
              <a:xfrm>
                <a:off x="2519551" y="3852552"/>
                <a:ext cx="1165761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 стрелкой 29">
                <a:extLst>
                  <a:ext uri="{FF2B5EF4-FFF2-40B4-BE49-F238E27FC236}">
                    <a16:creationId xmlns:a16="http://schemas.microsoft.com/office/drawing/2014/main" id="{0D5A6FD6-1CBB-987B-29CD-90D31997CA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7188" y="3840677"/>
                <a:ext cx="0" cy="380010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 стрелкой 34">
                <a:extLst>
                  <a:ext uri="{FF2B5EF4-FFF2-40B4-BE49-F238E27FC236}">
                    <a16:creationId xmlns:a16="http://schemas.microsoft.com/office/drawing/2014/main" id="{6C03923B-B48F-6B00-AE4D-736FFC566C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1432" y="3850577"/>
                <a:ext cx="0" cy="380010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Группа 36">
              <a:extLst>
                <a:ext uri="{FF2B5EF4-FFF2-40B4-BE49-F238E27FC236}">
                  <a16:creationId xmlns:a16="http://schemas.microsoft.com/office/drawing/2014/main" id="{4F8EE13B-5F63-6F5B-F868-1CA9DDBDD27D}"/>
                </a:ext>
              </a:extLst>
            </p:cNvPr>
            <p:cNvGrpSpPr/>
            <p:nvPr/>
          </p:nvGrpSpPr>
          <p:grpSpPr>
            <a:xfrm>
              <a:off x="4686798" y="3593407"/>
              <a:ext cx="1278577" cy="571005"/>
              <a:chOff x="2384961" y="2395847"/>
              <a:chExt cx="1278577" cy="571005"/>
            </a:xfrm>
          </p:grpSpPr>
          <p:grpSp>
            <p:nvGrpSpPr>
              <p:cNvPr id="6" name="Группа 5">
                <a:extLst>
                  <a:ext uri="{FF2B5EF4-FFF2-40B4-BE49-F238E27FC236}">
                    <a16:creationId xmlns:a16="http://schemas.microsoft.com/office/drawing/2014/main" id="{DBF44DE7-273E-E30F-1D40-C35B5DB2DD1D}"/>
                  </a:ext>
                </a:extLst>
              </p:cNvPr>
              <p:cNvGrpSpPr/>
              <p:nvPr/>
            </p:nvGrpSpPr>
            <p:grpSpPr>
              <a:xfrm>
                <a:off x="2384961" y="2798618"/>
                <a:ext cx="235531" cy="168234"/>
                <a:chOff x="2232561" y="1945574"/>
                <a:chExt cx="235531" cy="168234"/>
              </a:xfrm>
            </p:grpSpPr>
            <p:cxnSp>
              <p:nvCxnSpPr>
                <p:cNvPr id="7" name="Прямая соединительная линия 6">
                  <a:extLst>
                    <a:ext uri="{FF2B5EF4-FFF2-40B4-BE49-F238E27FC236}">
                      <a16:creationId xmlns:a16="http://schemas.microsoft.com/office/drawing/2014/main" id="{52B7BCC3-6A8A-E355-0FC0-A4E14D2C008C}"/>
                    </a:ext>
                  </a:extLst>
                </p:cNvPr>
                <p:cNvCxnSpPr/>
                <p:nvPr/>
              </p:nvCxnSpPr>
              <p:spPr>
                <a:xfrm flipH="1">
                  <a:off x="2232561" y="1947554"/>
                  <a:ext cx="201881" cy="166254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Прямая соединительная линия 7">
                  <a:extLst>
                    <a:ext uri="{FF2B5EF4-FFF2-40B4-BE49-F238E27FC236}">
                      <a16:creationId xmlns:a16="http://schemas.microsoft.com/office/drawing/2014/main" id="{CCC7FA1D-29DE-E5B3-6D07-4A323A7CC5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66211" y="1945574"/>
                  <a:ext cx="201881" cy="166254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" name="Группа 22">
                <a:extLst>
                  <a:ext uri="{FF2B5EF4-FFF2-40B4-BE49-F238E27FC236}">
                    <a16:creationId xmlns:a16="http://schemas.microsoft.com/office/drawing/2014/main" id="{A189D3F9-4DC7-6F5B-D5C2-C3B97BB224C2}"/>
                  </a:ext>
                </a:extLst>
              </p:cNvPr>
              <p:cNvGrpSpPr/>
              <p:nvPr/>
            </p:nvGrpSpPr>
            <p:grpSpPr>
              <a:xfrm flipH="1">
                <a:off x="2485901" y="2395847"/>
                <a:ext cx="1177637" cy="380010"/>
                <a:chOff x="2384961" y="1448790"/>
                <a:chExt cx="1177637" cy="380010"/>
              </a:xfrm>
            </p:grpSpPr>
            <p:cxnSp>
              <p:nvCxnSpPr>
                <p:cNvPr id="24" name="Прямая соединительная линия 23">
                  <a:extLst>
                    <a:ext uri="{FF2B5EF4-FFF2-40B4-BE49-F238E27FC236}">
                      <a16:creationId xmlns:a16="http://schemas.microsoft.com/office/drawing/2014/main" id="{A73BA122-91CB-1CD6-3A58-D163DD8A428A}"/>
                    </a:ext>
                  </a:extLst>
                </p:cNvPr>
                <p:cNvCxnSpPr/>
                <p:nvPr/>
              </p:nvCxnSpPr>
              <p:spPr>
                <a:xfrm flipV="1">
                  <a:off x="2384961" y="1460665"/>
                  <a:ext cx="0" cy="285008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Прямая соединительная линия 24">
                  <a:extLst>
                    <a:ext uri="{FF2B5EF4-FFF2-40B4-BE49-F238E27FC236}">
                      <a16:creationId xmlns:a16="http://schemas.microsoft.com/office/drawing/2014/main" id="{BBC80D88-3646-E8BB-D4D9-ADB4CBD19A31}"/>
                    </a:ext>
                  </a:extLst>
                </p:cNvPr>
                <p:cNvCxnSpPr/>
                <p:nvPr/>
              </p:nvCxnSpPr>
              <p:spPr>
                <a:xfrm>
                  <a:off x="2384961" y="1460665"/>
                  <a:ext cx="1165761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Прямая со стрелкой 25">
                  <a:extLst>
                    <a:ext uri="{FF2B5EF4-FFF2-40B4-BE49-F238E27FC236}">
                      <a16:creationId xmlns:a16="http://schemas.microsoft.com/office/drawing/2014/main" id="{C61CE201-7F09-D45D-42AE-B803C49F7E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62598" y="1448790"/>
                  <a:ext cx="0" cy="380010"/>
                </a:xfrm>
                <a:prstGeom prst="straightConnector1">
                  <a:avLst/>
                </a:prstGeom>
                <a:ln w="28575"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B7583D74-0262-0B1F-0D88-7A420034AB6C}"/>
                </a:ext>
              </a:extLst>
            </p:cNvPr>
            <p:cNvGrpSpPr/>
            <p:nvPr/>
          </p:nvGrpSpPr>
          <p:grpSpPr>
            <a:xfrm>
              <a:off x="4623462" y="4485939"/>
              <a:ext cx="1330037" cy="665018"/>
              <a:chOff x="2232561" y="1448790"/>
              <a:chExt cx="1330037" cy="665018"/>
            </a:xfrm>
          </p:grpSpPr>
          <p:grpSp>
            <p:nvGrpSpPr>
              <p:cNvPr id="5" name="Группа 4">
                <a:extLst>
                  <a:ext uri="{FF2B5EF4-FFF2-40B4-BE49-F238E27FC236}">
                    <a16:creationId xmlns:a16="http://schemas.microsoft.com/office/drawing/2014/main" id="{1C6E36E4-5E65-DBB9-8A2A-0177B9A89830}"/>
                  </a:ext>
                </a:extLst>
              </p:cNvPr>
              <p:cNvGrpSpPr/>
              <p:nvPr/>
            </p:nvGrpSpPr>
            <p:grpSpPr>
              <a:xfrm>
                <a:off x="2232561" y="1945574"/>
                <a:ext cx="235531" cy="168234"/>
                <a:chOff x="2232561" y="1945574"/>
                <a:chExt cx="235531" cy="168234"/>
              </a:xfrm>
            </p:grpSpPr>
            <p:cxnSp>
              <p:nvCxnSpPr>
                <p:cNvPr id="12" name="Прямая соединительная линия 11">
                  <a:extLst>
                    <a:ext uri="{FF2B5EF4-FFF2-40B4-BE49-F238E27FC236}">
                      <a16:creationId xmlns:a16="http://schemas.microsoft.com/office/drawing/2014/main" id="{1B48FC3D-4A7C-FEE3-9181-44FC629D4FCB}"/>
                    </a:ext>
                  </a:extLst>
                </p:cNvPr>
                <p:cNvCxnSpPr/>
                <p:nvPr/>
              </p:nvCxnSpPr>
              <p:spPr>
                <a:xfrm flipH="1">
                  <a:off x="2232561" y="1947554"/>
                  <a:ext cx="201881" cy="166254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Прямая соединительная линия 13">
                  <a:extLst>
                    <a:ext uri="{FF2B5EF4-FFF2-40B4-BE49-F238E27FC236}">
                      <a16:creationId xmlns:a16="http://schemas.microsoft.com/office/drawing/2014/main" id="{2A192592-24DE-4944-4EA5-55EC44CD86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66211" y="1945574"/>
                  <a:ext cx="201881" cy="166254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Группа 21">
                <a:extLst>
                  <a:ext uri="{FF2B5EF4-FFF2-40B4-BE49-F238E27FC236}">
                    <a16:creationId xmlns:a16="http://schemas.microsoft.com/office/drawing/2014/main" id="{FFBCAC62-7D1B-26A0-2902-37F597E8A588}"/>
                  </a:ext>
                </a:extLst>
              </p:cNvPr>
              <p:cNvGrpSpPr/>
              <p:nvPr/>
            </p:nvGrpSpPr>
            <p:grpSpPr>
              <a:xfrm>
                <a:off x="2384961" y="1448790"/>
                <a:ext cx="1177637" cy="380010"/>
                <a:chOff x="2384961" y="1448790"/>
                <a:chExt cx="1177637" cy="380010"/>
              </a:xfrm>
            </p:grpSpPr>
            <p:cxnSp>
              <p:nvCxnSpPr>
                <p:cNvPr id="13" name="Прямая соединительная линия 12">
                  <a:extLst>
                    <a:ext uri="{FF2B5EF4-FFF2-40B4-BE49-F238E27FC236}">
                      <a16:creationId xmlns:a16="http://schemas.microsoft.com/office/drawing/2014/main" id="{31A1577F-F522-B7D1-F1CC-5DB24B607C61}"/>
                    </a:ext>
                  </a:extLst>
                </p:cNvPr>
                <p:cNvCxnSpPr/>
                <p:nvPr/>
              </p:nvCxnSpPr>
              <p:spPr>
                <a:xfrm flipV="1">
                  <a:off x="2384961" y="1460665"/>
                  <a:ext cx="0" cy="285008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Прямая соединительная линия 14">
                  <a:extLst>
                    <a:ext uri="{FF2B5EF4-FFF2-40B4-BE49-F238E27FC236}">
                      <a16:creationId xmlns:a16="http://schemas.microsoft.com/office/drawing/2014/main" id="{1124FA1A-D8A1-C38C-9CF2-1FE5D55DBF3B}"/>
                    </a:ext>
                  </a:extLst>
                </p:cNvPr>
                <p:cNvCxnSpPr/>
                <p:nvPr/>
              </p:nvCxnSpPr>
              <p:spPr>
                <a:xfrm>
                  <a:off x="2384961" y="1460665"/>
                  <a:ext cx="1165761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Прямая со стрелкой 17">
                  <a:extLst>
                    <a:ext uri="{FF2B5EF4-FFF2-40B4-BE49-F238E27FC236}">
                      <a16:creationId xmlns:a16="http://schemas.microsoft.com/office/drawing/2014/main" id="{0A02C79E-80C8-1D75-AED2-D4036206A4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62598" y="1448790"/>
                  <a:ext cx="0" cy="380010"/>
                </a:xfrm>
                <a:prstGeom prst="straightConnector1">
                  <a:avLst/>
                </a:prstGeom>
                <a:ln w="28575"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27060981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E5E07F-FD33-2D5D-3288-8D766FD884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163BBC55-E9D9-AD23-62E0-5ECAC1456B9A}"/>
              </a:ext>
            </a:extLst>
          </p:cNvPr>
          <p:cNvGrpSpPr/>
          <p:nvPr/>
        </p:nvGrpSpPr>
        <p:grpSpPr>
          <a:xfrm>
            <a:off x="0" y="1121435"/>
            <a:ext cx="10586192" cy="4058278"/>
            <a:chOff x="0" y="1121435"/>
            <a:chExt cx="10586192" cy="4058278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F55437DC-4EF4-D617-14C2-0A5E0A4AB5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21435"/>
              <a:ext cx="2975551" cy="2975551"/>
            </a:xfrm>
            <a:prstGeom prst="rect">
              <a:avLst/>
            </a:prstGeom>
          </p:spPr>
        </p:pic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AAA2EBBB-0BA7-6E40-7338-A3A18B63952E}"/>
                </a:ext>
              </a:extLst>
            </p:cNvPr>
            <p:cNvSpPr/>
            <p:nvPr/>
          </p:nvSpPr>
          <p:spPr>
            <a:xfrm>
              <a:off x="3604794" y="1209395"/>
              <a:ext cx="566853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0" cap="none" spc="0" dirty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</a:rPr>
                <a:t>Правильный ответ</a:t>
              </a:r>
              <a:r>
                <a:rPr lang="ru-RU" sz="3600" b="0" cap="none" spc="0" dirty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783AE17-562F-0749-51A2-C111A0FDFFAC}"/>
                </a:ext>
              </a:extLst>
            </p:cNvPr>
            <p:cNvSpPr txBox="1"/>
            <p:nvPr/>
          </p:nvSpPr>
          <p:spPr>
            <a:xfrm>
              <a:off x="3075709" y="2132725"/>
              <a:ext cx="7510483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4. Графически связь слов в словосочетании можно показать так:</a:t>
              </a:r>
            </a:p>
            <a:p>
              <a:endParaRPr lang="ru-RU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3) глав.    завис.</a:t>
              </a:r>
            </a:p>
            <a:p>
              <a:pPr marL="514350" indent="-514350">
                <a:buAutoNum type="arabicParenR"/>
              </a:pPr>
              <a:endParaRPr lang="ru-RU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BCC0ECA0-F639-A0B5-5950-506F999B4962}"/>
                </a:ext>
              </a:extLst>
            </p:cNvPr>
            <p:cNvGrpSpPr/>
            <p:nvPr/>
          </p:nvGrpSpPr>
          <p:grpSpPr>
            <a:xfrm>
              <a:off x="3827815" y="3096491"/>
              <a:ext cx="1330037" cy="665018"/>
              <a:chOff x="2232561" y="1448790"/>
              <a:chExt cx="1330037" cy="665018"/>
            </a:xfrm>
          </p:grpSpPr>
          <p:grpSp>
            <p:nvGrpSpPr>
              <p:cNvPr id="7" name="Группа 6">
                <a:extLst>
                  <a:ext uri="{FF2B5EF4-FFF2-40B4-BE49-F238E27FC236}">
                    <a16:creationId xmlns:a16="http://schemas.microsoft.com/office/drawing/2014/main" id="{B3D6E111-E5CE-B774-4DE2-6D418643C4E4}"/>
                  </a:ext>
                </a:extLst>
              </p:cNvPr>
              <p:cNvGrpSpPr/>
              <p:nvPr/>
            </p:nvGrpSpPr>
            <p:grpSpPr>
              <a:xfrm>
                <a:off x="2232561" y="1945574"/>
                <a:ext cx="235531" cy="168234"/>
                <a:chOff x="2232561" y="1945574"/>
                <a:chExt cx="235531" cy="168234"/>
              </a:xfrm>
            </p:grpSpPr>
            <p:cxnSp>
              <p:nvCxnSpPr>
                <p:cNvPr id="12" name="Прямая соединительная линия 11">
                  <a:extLst>
                    <a:ext uri="{FF2B5EF4-FFF2-40B4-BE49-F238E27FC236}">
                      <a16:creationId xmlns:a16="http://schemas.microsoft.com/office/drawing/2014/main" id="{9A42E42C-8EFD-6A77-55CD-BF5252645BE6}"/>
                    </a:ext>
                  </a:extLst>
                </p:cNvPr>
                <p:cNvCxnSpPr/>
                <p:nvPr/>
              </p:nvCxnSpPr>
              <p:spPr>
                <a:xfrm flipH="1">
                  <a:off x="2232561" y="1947554"/>
                  <a:ext cx="201881" cy="166254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Прямая соединительная линия 12">
                  <a:extLst>
                    <a:ext uri="{FF2B5EF4-FFF2-40B4-BE49-F238E27FC236}">
                      <a16:creationId xmlns:a16="http://schemas.microsoft.com/office/drawing/2014/main" id="{57663E45-8EB3-C4B9-E455-2547E3D5B3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66211" y="1945574"/>
                  <a:ext cx="201881" cy="166254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Группа 7">
                <a:extLst>
                  <a:ext uri="{FF2B5EF4-FFF2-40B4-BE49-F238E27FC236}">
                    <a16:creationId xmlns:a16="http://schemas.microsoft.com/office/drawing/2014/main" id="{01F62847-EA3D-7485-09E9-2096C2E07031}"/>
                  </a:ext>
                </a:extLst>
              </p:cNvPr>
              <p:cNvGrpSpPr/>
              <p:nvPr/>
            </p:nvGrpSpPr>
            <p:grpSpPr>
              <a:xfrm>
                <a:off x="2384961" y="1448790"/>
                <a:ext cx="1177637" cy="380010"/>
                <a:chOff x="2384961" y="1448790"/>
                <a:chExt cx="1177637" cy="380010"/>
              </a:xfrm>
            </p:grpSpPr>
            <p:cxnSp>
              <p:nvCxnSpPr>
                <p:cNvPr id="9" name="Прямая соединительная линия 8">
                  <a:extLst>
                    <a:ext uri="{FF2B5EF4-FFF2-40B4-BE49-F238E27FC236}">
                      <a16:creationId xmlns:a16="http://schemas.microsoft.com/office/drawing/2014/main" id="{1BAAD1C8-3623-EBCB-D510-2A9F38E73BCA}"/>
                    </a:ext>
                  </a:extLst>
                </p:cNvPr>
                <p:cNvCxnSpPr/>
                <p:nvPr/>
              </p:nvCxnSpPr>
              <p:spPr>
                <a:xfrm flipV="1">
                  <a:off x="2384961" y="1460665"/>
                  <a:ext cx="0" cy="285008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Прямая соединительная линия 9">
                  <a:extLst>
                    <a:ext uri="{FF2B5EF4-FFF2-40B4-BE49-F238E27FC236}">
                      <a16:creationId xmlns:a16="http://schemas.microsoft.com/office/drawing/2014/main" id="{E8224919-6797-5198-A9F6-AD2313F85D87}"/>
                    </a:ext>
                  </a:extLst>
                </p:cNvPr>
                <p:cNvCxnSpPr/>
                <p:nvPr/>
              </p:nvCxnSpPr>
              <p:spPr>
                <a:xfrm>
                  <a:off x="2384961" y="1460665"/>
                  <a:ext cx="1165761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Прямая со стрелкой 10">
                  <a:extLst>
                    <a:ext uri="{FF2B5EF4-FFF2-40B4-BE49-F238E27FC236}">
                      <a16:creationId xmlns:a16="http://schemas.microsoft.com/office/drawing/2014/main" id="{3E35F7A4-3626-0DBA-D656-FB96F7C0A5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62598" y="1448790"/>
                  <a:ext cx="0" cy="380010"/>
                </a:xfrm>
                <a:prstGeom prst="straightConnector1">
                  <a:avLst/>
                </a:prstGeom>
                <a:ln w="28575"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1325708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>
            <a:extLst>
              <a:ext uri="{FF2B5EF4-FFF2-40B4-BE49-F238E27FC236}">
                <a16:creationId xmlns:a16="http://schemas.microsoft.com/office/drawing/2014/main" id="{31484E59-F5E3-8F17-CC4F-629E64718AB0}"/>
              </a:ext>
            </a:extLst>
          </p:cNvPr>
          <p:cNvSpPr txBox="1"/>
          <p:nvPr/>
        </p:nvSpPr>
        <p:spPr>
          <a:xfrm>
            <a:off x="320633" y="1211283"/>
            <a:ext cx="1136468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одна из основных единиц языка и основная единица синтаксиса.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Предложением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называется слово или несколько слов, в которых заключается сообщение, вопрос или побуждение (приказ, совет, просьба). Оно характеризуется интонационной и смысловой законченностью, т. е. представляет собой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отдельное высказывание.</a:t>
            </a: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C6A5E284-FA31-435D-0B21-15D0B6E870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12801" y="3596251"/>
            <a:ext cx="3479199" cy="326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0746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A0EC15-004A-5D68-0E6F-766D14D41592}"/>
              </a:ext>
            </a:extLst>
          </p:cNvPr>
          <p:cNvSpPr txBox="1"/>
          <p:nvPr/>
        </p:nvSpPr>
        <p:spPr>
          <a:xfrm>
            <a:off x="1436916" y="1104406"/>
            <a:ext cx="8633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Отличие предложения от словосочетания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6E6B1AF-687D-8C55-DAC1-956C8B14DC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3228"/>
              </p:ext>
            </p:extLst>
          </p:nvPr>
        </p:nvGraphicFramePr>
        <p:xfrm>
          <a:off x="1045029" y="1689181"/>
          <a:ext cx="10830296" cy="4206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35292">
                  <a:extLst>
                    <a:ext uri="{9D8B030D-6E8A-4147-A177-3AD203B41FA5}">
                      <a16:colId xmlns:a16="http://schemas.microsoft.com/office/drawing/2014/main" val="442354591"/>
                    </a:ext>
                  </a:extLst>
                </a:gridCol>
                <a:gridCol w="5395004">
                  <a:extLst>
                    <a:ext uri="{9D8B030D-6E8A-4147-A177-3AD203B41FA5}">
                      <a16:colId xmlns:a16="http://schemas.microsoft.com/office/drawing/2014/main" val="534968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Предложение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Словосочетание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0110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Служит для сообщения, вопроса или побуждения; может быть восклицательным.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Служит для более точного, чем слово, названия предметов, действий и их признаков.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1493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Имеет грамматическую основу, состоящую из одного или двух главных членов.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Состоит из главного и зависимого слова.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8225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Характеризуется смысловой и интонационной законченностью.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99845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78196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642A2F-BF46-7478-43E2-8FBE77D758AB}"/>
              </a:ext>
            </a:extLst>
          </p:cNvPr>
          <p:cNvSpPr txBox="1"/>
          <p:nvPr/>
        </p:nvSpPr>
        <p:spPr>
          <a:xfrm>
            <a:off x="308758" y="1166842"/>
            <a:ext cx="1096092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предложении слова связаны подчинительными связями (согласование, управление, примыкание).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 предложении есть однородные члены, то они связаны сочинительной связью.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Я согрел чай и разбудил своих спутников.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этом предложении между однородными сказуемыми 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согрел – разбудил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сочинительная связь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Сочетания слов, объединенные сочинительной связью,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являются словосочетанием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911744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06122EEA-FF2E-ABE5-D680-628426A38167}"/>
              </a:ext>
            </a:extLst>
          </p:cNvPr>
          <p:cNvGrpSpPr/>
          <p:nvPr/>
        </p:nvGrpSpPr>
        <p:grpSpPr>
          <a:xfrm>
            <a:off x="1799111" y="2066306"/>
            <a:ext cx="7657605" cy="2472953"/>
            <a:chOff x="1799111" y="2066306"/>
            <a:chExt cx="7657605" cy="2472953"/>
          </a:xfrm>
        </p:grpSpPr>
        <p:sp>
          <p:nvSpPr>
            <p:cNvPr id="3" name="Прямоугольник: скругленные углы 2">
              <a:extLst>
                <a:ext uri="{FF2B5EF4-FFF2-40B4-BE49-F238E27FC236}">
                  <a16:creationId xmlns:a16="http://schemas.microsoft.com/office/drawing/2014/main" id="{E4E8259B-0B69-CFD3-29F8-2AC85C655F3D}"/>
                </a:ext>
              </a:extLst>
            </p:cNvPr>
            <p:cNvSpPr/>
            <p:nvPr/>
          </p:nvSpPr>
          <p:spPr>
            <a:xfrm>
              <a:off x="3479470" y="2066306"/>
              <a:ext cx="4013860" cy="1187533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1911B24-95E3-89CF-0AA8-1B2DDFA359B1}"/>
                </a:ext>
              </a:extLst>
            </p:cNvPr>
            <p:cNvSpPr txBox="1"/>
            <p:nvPr/>
          </p:nvSpPr>
          <p:spPr>
            <a:xfrm>
              <a:off x="4089070" y="2363189"/>
              <a:ext cx="40138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предложение</a:t>
              </a:r>
            </a:p>
          </p:txBody>
        </p:sp>
        <p:cxnSp>
          <p:nvCxnSpPr>
            <p:cNvPr id="6" name="Прямая со стрелкой 5">
              <a:extLst>
                <a:ext uri="{FF2B5EF4-FFF2-40B4-BE49-F238E27FC236}">
                  <a16:creationId xmlns:a16="http://schemas.microsoft.com/office/drawing/2014/main" id="{CC1BD06F-D758-45A5-1CD7-C20283CD8530}"/>
                </a:ext>
              </a:extLst>
            </p:cNvPr>
            <p:cNvCxnSpPr/>
            <p:nvPr/>
          </p:nvCxnSpPr>
          <p:spPr>
            <a:xfrm flipH="1">
              <a:off x="3336966" y="3253839"/>
              <a:ext cx="1056904" cy="676893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Прямая со стрелкой 6">
              <a:extLst>
                <a:ext uri="{FF2B5EF4-FFF2-40B4-BE49-F238E27FC236}">
                  <a16:creationId xmlns:a16="http://schemas.microsoft.com/office/drawing/2014/main" id="{9CD484D4-393B-E586-FEAF-D31C4D170638}"/>
                </a:ext>
              </a:extLst>
            </p:cNvPr>
            <p:cNvCxnSpPr>
              <a:cxnSpLocks/>
            </p:cNvCxnSpPr>
            <p:nvPr/>
          </p:nvCxnSpPr>
          <p:spPr>
            <a:xfrm>
              <a:off x="6741228" y="3265715"/>
              <a:ext cx="1056904" cy="676893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Прямоугольник: скругленные углы 7">
              <a:extLst>
                <a:ext uri="{FF2B5EF4-FFF2-40B4-BE49-F238E27FC236}">
                  <a16:creationId xmlns:a16="http://schemas.microsoft.com/office/drawing/2014/main" id="{48F6715E-9204-3FC6-B787-A0E3486C50CF}"/>
                </a:ext>
              </a:extLst>
            </p:cNvPr>
            <p:cNvSpPr/>
            <p:nvPr/>
          </p:nvSpPr>
          <p:spPr>
            <a:xfrm>
              <a:off x="1799111" y="3981287"/>
              <a:ext cx="2066307" cy="510640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: скругленные углы 8">
              <a:extLst>
                <a:ext uri="{FF2B5EF4-FFF2-40B4-BE49-F238E27FC236}">
                  <a16:creationId xmlns:a16="http://schemas.microsoft.com/office/drawing/2014/main" id="{A405E198-B8E1-C547-638F-6A21B675CE08}"/>
                </a:ext>
              </a:extLst>
            </p:cNvPr>
            <p:cNvSpPr/>
            <p:nvPr/>
          </p:nvSpPr>
          <p:spPr>
            <a:xfrm>
              <a:off x="7390409" y="4005039"/>
              <a:ext cx="2066307" cy="510640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753F9C3-BA1C-8062-B254-BE1AE8412E12}"/>
                </a:ext>
              </a:extLst>
            </p:cNvPr>
            <p:cNvSpPr txBox="1"/>
            <p:nvPr/>
          </p:nvSpPr>
          <p:spPr>
            <a:xfrm>
              <a:off x="1941614" y="3907152"/>
              <a:ext cx="17812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простое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0C65CBA-555E-CDC3-BFB8-3CF2D60FDDD8}"/>
                </a:ext>
              </a:extLst>
            </p:cNvPr>
            <p:cNvSpPr txBox="1"/>
            <p:nvPr/>
          </p:nvSpPr>
          <p:spPr>
            <a:xfrm>
              <a:off x="7493330" y="3954484"/>
              <a:ext cx="17812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сложное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27108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03AA7A39-32A9-72CA-7F9E-E9C953271893}"/>
              </a:ext>
            </a:extLst>
          </p:cNvPr>
          <p:cNvGrpSpPr/>
          <p:nvPr/>
        </p:nvGrpSpPr>
        <p:grpSpPr>
          <a:xfrm>
            <a:off x="0" y="0"/>
            <a:ext cx="12192000" cy="6836337"/>
            <a:chOff x="0" y="0"/>
            <a:chExt cx="12192000" cy="6836337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097856CA-2AC2-25BB-BCE4-CB4D10F573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6210795" cy="5154708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08628D2-4C61-CF60-446B-8837865BCB63}"/>
                </a:ext>
              </a:extLst>
            </p:cNvPr>
            <p:cNvSpPr txBox="1"/>
            <p:nvPr/>
          </p:nvSpPr>
          <p:spPr>
            <a:xfrm>
              <a:off x="1650671" y="6367017"/>
              <a:ext cx="41444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Канакина В.П. Русский язык, 1 класс</a:t>
              </a:r>
            </a:p>
          </p:txBody>
        </p:sp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EBB05927-49B6-3C6E-E6D6-A9C237BDA3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00" y="0"/>
              <a:ext cx="6096000" cy="3016771"/>
            </a:xfrm>
            <a:prstGeom prst="rect">
              <a:avLst/>
            </a:prstGeom>
          </p:spPr>
        </p:pic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CCE35E5B-6E76-6132-570C-7BDA45D06B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96000" y="3016771"/>
              <a:ext cx="6096000" cy="3819566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0DEB1F5F-0F79-CAD2-BA6B-C2EA9157EE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7641" y="5230687"/>
              <a:ext cx="5336969" cy="9889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72953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5D0BB677-C961-BE47-B9B7-7FEFCDBDB869}"/>
              </a:ext>
            </a:extLst>
          </p:cNvPr>
          <p:cNvGrpSpPr/>
          <p:nvPr/>
        </p:nvGrpSpPr>
        <p:grpSpPr>
          <a:xfrm>
            <a:off x="0" y="0"/>
            <a:ext cx="12192001" cy="6608819"/>
            <a:chOff x="0" y="0"/>
            <a:chExt cx="12192001" cy="6608819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1D8ECD61-75D9-ADCD-4F14-2C619A9587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6490942" cy="2301092"/>
            </a:xfrm>
            <a:prstGeom prst="rect">
              <a:avLst/>
            </a:prstGeom>
          </p:spPr>
        </p:pic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C93AEC1C-472D-F524-F393-806E39237D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301092"/>
              <a:ext cx="6947065" cy="4307727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0A4256CB-F0D1-39F0-4F33-8B450E3DF2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81713" y="3937857"/>
              <a:ext cx="5410287" cy="1025336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BA5C384B-D3F3-DC6B-4005-9063C2959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96197" y="116132"/>
              <a:ext cx="5795804" cy="2033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4382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A1D7747-FD1F-11C4-411B-5E811003A096}"/>
              </a:ext>
            </a:extLst>
          </p:cNvPr>
          <p:cNvSpPr txBox="1"/>
          <p:nvPr/>
        </p:nvSpPr>
        <p:spPr>
          <a:xfrm>
            <a:off x="368134" y="1258784"/>
            <a:ext cx="1182386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Словосочетание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единица синтаксиса. Оно представляет собой сочетание двух или нескольких самостоятельных слов, связанных друг с другом по смыслу и грамматически.</a:t>
            </a:r>
          </a:p>
          <a:p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родная страна, стоять у стены, очень интересный.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6AD04B2-19F6-5A3C-27D5-318B12D2E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10220" y="3429000"/>
            <a:ext cx="3644075" cy="341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436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DBFD2D9-C000-4B10-8C44-8FD8281F4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747657" cy="2479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3F3C54-7474-8018-7F48-A9E03E6C9252}"/>
              </a:ext>
            </a:extLst>
          </p:cNvPr>
          <p:cNvSpPr txBox="1"/>
          <p:nvPr/>
        </p:nvSpPr>
        <p:spPr>
          <a:xfrm>
            <a:off x="1650671" y="6367017"/>
            <a:ext cx="4940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Канакина В.П. Русский язык, 2 класс, часть 1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4E831E-B147-2B4F-829C-D40ECB523F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248" y="0"/>
            <a:ext cx="6138752" cy="335195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FAB5FF1-BDED-931B-FCDC-E8A2A02624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03" y="2567421"/>
            <a:ext cx="58483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5405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F07B9E9E-C1F9-68AF-8312-BD6E3843298A}"/>
              </a:ext>
            </a:extLst>
          </p:cNvPr>
          <p:cNvGrpSpPr/>
          <p:nvPr/>
        </p:nvGrpSpPr>
        <p:grpSpPr>
          <a:xfrm>
            <a:off x="1" y="0"/>
            <a:ext cx="12191998" cy="5987815"/>
            <a:chOff x="1" y="0"/>
            <a:chExt cx="12191998" cy="5987815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4DC8069C-85B5-D60E-E669-7802396E68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" y="0"/>
              <a:ext cx="6096000" cy="5987815"/>
            </a:xfrm>
            <a:prstGeom prst="rect">
              <a:avLst/>
            </a:prstGeom>
          </p:spPr>
        </p:pic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C9A79734-FA12-966D-08D5-8FC15BD8E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37661" y="0"/>
              <a:ext cx="6254338" cy="2222695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F52887CD-EC1E-6C24-07B1-CB991E9AC2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75370" y="2335062"/>
              <a:ext cx="5937260" cy="30462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04336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DEC8DFAE-3CE1-0D97-76B3-F6F5ED1307C7}"/>
              </a:ext>
            </a:extLst>
          </p:cNvPr>
          <p:cNvGrpSpPr/>
          <p:nvPr/>
        </p:nvGrpSpPr>
        <p:grpSpPr>
          <a:xfrm>
            <a:off x="0" y="0"/>
            <a:ext cx="12061492" cy="6724586"/>
            <a:chOff x="0" y="0"/>
            <a:chExt cx="12061492" cy="6724586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11CA437A-173D-5A01-2519-744EF10DC0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5902036" cy="2244374"/>
            </a:xfrm>
            <a:prstGeom prst="rect">
              <a:avLst/>
            </a:prstGeom>
          </p:spPr>
        </p:pic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73765F00-6B37-7E26-4DE7-0667969506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736" y="2121045"/>
              <a:ext cx="5829300" cy="642938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3405033F-8547-2425-070D-CB64FAD82E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02036" y="0"/>
              <a:ext cx="6159456" cy="3782291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1A7C55C6-5FFA-ACA2-D186-0276BD74AA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2965527"/>
              <a:ext cx="5542022" cy="1633528"/>
            </a:xfrm>
            <a:prstGeom prst="rect">
              <a:avLst/>
            </a:prstGeom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B15B8CE1-28F5-A829-1CDB-19F04F6444E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" y="4562044"/>
              <a:ext cx="5902036" cy="2162542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00C6C23E-9E82-131E-60E3-42816583F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1393" t="-2780" r="4302" b="2780"/>
            <a:stretch/>
          </p:blipFill>
          <p:spPr>
            <a:xfrm>
              <a:off x="5902036" y="4030560"/>
              <a:ext cx="6159456" cy="18555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982526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A4043D3-1513-3127-1AE5-38C895F5580C}"/>
              </a:ext>
            </a:extLst>
          </p:cNvPr>
          <p:cNvSpPr/>
          <p:nvPr/>
        </p:nvSpPr>
        <p:spPr>
          <a:xfrm>
            <a:off x="1737947" y="1898556"/>
            <a:ext cx="84786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Виды простых предложений</a:t>
            </a:r>
            <a:endParaRPr lang="ru-RU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0100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0A9F0A86-5A09-5010-54DC-105C4C9EF727}"/>
              </a:ext>
            </a:extLst>
          </p:cNvPr>
          <p:cNvGrpSpPr/>
          <p:nvPr/>
        </p:nvGrpSpPr>
        <p:grpSpPr>
          <a:xfrm>
            <a:off x="2706531" y="1660722"/>
            <a:ext cx="6515773" cy="2529702"/>
            <a:chOff x="5307226" y="3429000"/>
            <a:chExt cx="6515773" cy="2529702"/>
          </a:xfrm>
        </p:grpSpPr>
        <p:sp>
          <p:nvSpPr>
            <p:cNvPr id="53" name="Овал 52">
              <a:extLst>
                <a:ext uri="{FF2B5EF4-FFF2-40B4-BE49-F238E27FC236}">
                  <a16:creationId xmlns:a16="http://schemas.microsoft.com/office/drawing/2014/main" id="{01069E36-2A5D-5143-85F3-A53BA2A389CA}"/>
                </a:ext>
              </a:extLst>
            </p:cNvPr>
            <p:cNvSpPr/>
            <p:nvPr/>
          </p:nvSpPr>
          <p:spPr>
            <a:xfrm>
              <a:off x="7815253" y="3429000"/>
              <a:ext cx="1630043" cy="797545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4" name="Группа 53">
              <a:extLst>
                <a:ext uri="{FF2B5EF4-FFF2-40B4-BE49-F238E27FC236}">
                  <a16:creationId xmlns:a16="http://schemas.microsoft.com/office/drawing/2014/main" id="{A06208EC-2D22-90A9-E72D-B7DAE21D3CFD}"/>
                </a:ext>
              </a:extLst>
            </p:cNvPr>
            <p:cNvGrpSpPr/>
            <p:nvPr/>
          </p:nvGrpSpPr>
          <p:grpSpPr>
            <a:xfrm>
              <a:off x="8211046" y="3589773"/>
              <a:ext cx="838454" cy="238000"/>
              <a:chOff x="8134598" y="1662545"/>
              <a:chExt cx="1423252" cy="446516"/>
            </a:xfrm>
          </p:grpSpPr>
          <p:cxnSp>
            <p:nvCxnSpPr>
              <p:cNvPr id="82" name="Прямая соединительная линия 81">
                <a:extLst>
                  <a:ext uri="{FF2B5EF4-FFF2-40B4-BE49-F238E27FC236}">
                    <a16:creationId xmlns:a16="http://schemas.microsoft.com/office/drawing/2014/main" id="{8EFF2162-71BB-5689-0400-436D08CBA613}"/>
                  </a:ext>
                </a:extLst>
              </p:cNvPr>
              <p:cNvCxnSpPr/>
              <p:nvPr/>
            </p:nvCxnSpPr>
            <p:spPr>
              <a:xfrm>
                <a:off x="8146473" y="1662545"/>
                <a:ext cx="0" cy="427512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" name="Прямая соединительная линия 82">
                <a:extLst>
                  <a:ext uri="{FF2B5EF4-FFF2-40B4-BE49-F238E27FC236}">
                    <a16:creationId xmlns:a16="http://schemas.microsoft.com/office/drawing/2014/main" id="{7E0AD753-81AA-FB1A-30F2-37222ECFCA8A}"/>
                  </a:ext>
                </a:extLst>
              </p:cNvPr>
              <p:cNvCxnSpPr/>
              <p:nvPr/>
            </p:nvCxnSpPr>
            <p:spPr>
              <a:xfrm>
                <a:off x="8134598" y="2101932"/>
                <a:ext cx="55814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" name="Прямая соединительная линия 83">
                <a:extLst>
                  <a:ext uri="{FF2B5EF4-FFF2-40B4-BE49-F238E27FC236}">
                    <a16:creationId xmlns:a16="http://schemas.microsoft.com/office/drawing/2014/main" id="{EF95031B-D839-CCCB-0D25-3A05C2123352}"/>
                  </a:ext>
                </a:extLst>
              </p:cNvPr>
              <p:cNvCxnSpPr/>
              <p:nvPr/>
            </p:nvCxnSpPr>
            <p:spPr>
              <a:xfrm>
                <a:off x="8845139" y="2101932"/>
                <a:ext cx="55814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85" name="Овал 84">
                <a:extLst>
                  <a:ext uri="{FF2B5EF4-FFF2-40B4-BE49-F238E27FC236}">
                    <a16:creationId xmlns:a16="http://schemas.microsoft.com/office/drawing/2014/main" id="{CAEE082C-0E1C-7E3C-C75A-83B10B1DF71A}"/>
                  </a:ext>
                </a:extLst>
              </p:cNvPr>
              <p:cNvSpPr/>
              <p:nvPr/>
            </p:nvSpPr>
            <p:spPr>
              <a:xfrm>
                <a:off x="9512131" y="2063342"/>
                <a:ext cx="45719" cy="45719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55" name="Прямая со стрелкой 54">
              <a:extLst>
                <a:ext uri="{FF2B5EF4-FFF2-40B4-BE49-F238E27FC236}">
                  <a16:creationId xmlns:a16="http://schemas.microsoft.com/office/drawing/2014/main" id="{E1DB3CED-4166-6646-C709-38A1A74027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41590" y="4057376"/>
              <a:ext cx="735423" cy="224403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Прямая со стрелкой 55">
              <a:extLst>
                <a:ext uri="{FF2B5EF4-FFF2-40B4-BE49-F238E27FC236}">
                  <a16:creationId xmlns:a16="http://schemas.microsoft.com/office/drawing/2014/main" id="{42914948-C38D-70B0-AE94-66467784A871}"/>
                </a:ext>
              </a:extLst>
            </p:cNvPr>
            <p:cNvCxnSpPr>
              <a:cxnSpLocks/>
            </p:cNvCxnSpPr>
            <p:nvPr/>
          </p:nvCxnSpPr>
          <p:spPr>
            <a:xfrm>
              <a:off x="9319255" y="4042983"/>
              <a:ext cx="735423" cy="224403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57" name="Группа 56">
              <a:extLst>
                <a:ext uri="{FF2B5EF4-FFF2-40B4-BE49-F238E27FC236}">
                  <a16:creationId xmlns:a16="http://schemas.microsoft.com/office/drawing/2014/main" id="{F8035CB9-07C9-5394-CD37-5F09678B79E5}"/>
                </a:ext>
              </a:extLst>
            </p:cNvPr>
            <p:cNvGrpSpPr/>
            <p:nvPr/>
          </p:nvGrpSpPr>
          <p:grpSpPr>
            <a:xfrm>
              <a:off x="6332123" y="3827772"/>
              <a:ext cx="1161318" cy="887593"/>
              <a:chOff x="1852548" y="1900051"/>
              <a:chExt cx="1971305" cy="1665231"/>
            </a:xfrm>
          </p:grpSpPr>
          <p:sp>
            <p:nvSpPr>
              <p:cNvPr id="80" name="Прямоугольник: скругленные углы 79">
                <a:extLst>
                  <a:ext uri="{FF2B5EF4-FFF2-40B4-BE49-F238E27FC236}">
                    <a16:creationId xmlns:a16="http://schemas.microsoft.com/office/drawing/2014/main" id="{078D302A-5CF6-BB78-0084-F0C021C4E844}"/>
                  </a:ext>
                </a:extLst>
              </p:cNvPr>
              <p:cNvSpPr/>
              <p:nvPr/>
            </p:nvSpPr>
            <p:spPr>
              <a:xfrm>
                <a:off x="1852548" y="1900051"/>
                <a:ext cx="1971305" cy="1651942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81" name="Рисунок 80">
                <a:extLst>
                  <a:ext uri="{FF2B5EF4-FFF2-40B4-BE49-F238E27FC236}">
                    <a16:creationId xmlns:a16="http://schemas.microsoft.com/office/drawing/2014/main" id="{64A1D3E0-6819-B4E3-B79B-5BF42CE232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9489"/>
              <a:stretch/>
            </p:blipFill>
            <p:spPr>
              <a:xfrm>
                <a:off x="2082475" y="1938363"/>
                <a:ext cx="1472540" cy="1626919"/>
              </a:xfrm>
              <a:prstGeom prst="rect">
                <a:avLst/>
              </a:prstGeom>
            </p:spPr>
          </p:pic>
        </p:grpSp>
        <p:grpSp>
          <p:nvGrpSpPr>
            <p:cNvPr id="58" name="Группа 57">
              <a:extLst>
                <a:ext uri="{FF2B5EF4-FFF2-40B4-BE49-F238E27FC236}">
                  <a16:creationId xmlns:a16="http://schemas.microsoft.com/office/drawing/2014/main" id="{79A7B9CC-84C6-A323-A09A-601F1A4BC1FA}"/>
                </a:ext>
              </a:extLst>
            </p:cNvPr>
            <p:cNvGrpSpPr/>
            <p:nvPr/>
          </p:nvGrpSpPr>
          <p:grpSpPr>
            <a:xfrm>
              <a:off x="10043855" y="3703708"/>
              <a:ext cx="1161318" cy="725389"/>
              <a:chOff x="8153109" y="1667291"/>
              <a:chExt cx="1971305" cy="1360917"/>
            </a:xfrm>
          </p:grpSpPr>
          <p:sp>
            <p:nvSpPr>
              <p:cNvPr id="78" name="Прямоугольник: скругленные углы 77">
                <a:extLst>
                  <a:ext uri="{FF2B5EF4-FFF2-40B4-BE49-F238E27FC236}">
                    <a16:creationId xmlns:a16="http://schemas.microsoft.com/office/drawing/2014/main" id="{E08482D6-EF30-7991-9757-35F2A582D80B}"/>
                  </a:ext>
                </a:extLst>
              </p:cNvPr>
              <p:cNvSpPr/>
              <p:nvPr/>
            </p:nvSpPr>
            <p:spPr>
              <a:xfrm>
                <a:off x="8153109" y="1667291"/>
                <a:ext cx="1971305" cy="1360917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79" name="Рисунок 78">
                <a:extLst>
                  <a:ext uri="{FF2B5EF4-FFF2-40B4-BE49-F238E27FC236}">
                    <a16:creationId xmlns:a16="http://schemas.microsoft.com/office/drawing/2014/main" id="{E5D7CF24-CB15-9478-FC6C-06C461FF4C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71479" y="1752431"/>
                <a:ext cx="1888291" cy="1102762"/>
              </a:xfrm>
              <a:prstGeom prst="rect">
                <a:avLst/>
              </a:prstGeom>
            </p:spPr>
          </p:pic>
        </p:grpSp>
        <p:grpSp>
          <p:nvGrpSpPr>
            <p:cNvPr id="59" name="Группа 58">
              <a:extLst>
                <a:ext uri="{FF2B5EF4-FFF2-40B4-BE49-F238E27FC236}">
                  <a16:creationId xmlns:a16="http://schemas.microsoft.com/office/drawing/2014/main" id="{D70F2AEF-267E-6482-F3DF-97BB492781D5}"/>
                </a:ext>
              </a:extLst>
            </p:cNvPr>
            <p:cNvGrpSpPr/>
            <p:nvPr/>
          </p:nvGrpSpPr>
          <p:grpSpPr>
            <a:xfrm>
              <a:off x="5307226" y="4597130"/>
              <a:ext cx="685597" cy="539609"/>
              <a:chOff x="112815" y="3343458"/>
              <a:chExt cx="1163782" cy="1012371"/>
            </a:xfrm>
          </p:grpSpPr>
          <p:sp>
            <p:nvSpPr>
              <p:cNvPr id="76" name="Прямоугольник: скругленные углы 75">
                <a:extLst>
                  <a:ext uri="{FF2B5EF4-FFF2-40B4-BE49-F238E27FC236}">
                    <a16:creationId xmlns:a16="http://schemas.microsoft.com/office/drawing/2014/main" id="{1BE04773-2365-6552-6346-025F8A497480}"/>
                  </a:ext>
                </a:extLst>
              </p:cNvPr>
              <p:cNvSpPr/>
              <p:nvPr/>
            </p:nvSpPr>
            <p:spPr>
              <a:xfrm>
                <a:off x="112815" y="3343458"/>
                <a:ext cx="1163782" cy="1012371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77" name="Рисунок 76">
                <a:extLst>
                  <a:ext uri="{FF2B5EF4-FFF2-40B4-BE49-F238E27FC236}">
                    <a16:creationId xmlns:a16="http://schemas.microsoft.com/office/drawing/2014/main" id="{893CBE77-A0AD-706F-5C0F-1DF6DD2531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085" t="10215" r="11333" b="8572"/>
              <a:stretch/>
            </p:blipFill>
            <p:spPr>
              <a:xfrm>
                <a:off x="225631" y="3429001"/>
                <a:ext cx="938151" cy="841286"/>
              </a:xfrm>
              <a:prstGeom prst="rect">
                <a:avLst/>
              </a:prstGeom>
            </p:spPr>
          </p:pic>
        </p:grpSp>
        <p:grpSp>
          <p:nvGrpSpPr>
            <p:cNvPr id="60" name="Группа 59">
              <a:extLst>
                <a:ext uri="{FF2B5EF4-FFF2-40B4-BE49-F238E27FC236}">
                  <a16:creationId xmlns:a16="http://schemas.microsoft.com/office/drawing/2014/main" id="{C31554F4-7C7D-5DBF-EDDC-6D788808ABDC}"/>
                </a:ext>
              </a:extLst>
            </p:cNvPr>
            <p:cNvGrpSpPr/>
            <p:nvPr/>
          </p:nvGrpSpPr>
          <p:grpSpPr>
            <a:xfrm>
              <a:off x="7493441" y="4899524"/>
              <a:ext cx="745588" cy="663838"/>
              <a:chOff x="3823853" y="4870352"/>
              <a:chExt cx="1265615" cy="1245440"/>
            </a:xfrm>
          </p:grpSpPr>
          <p:sp>
            <p:nvSpPr>
              <p:cNvPr id="74" name="Прямоугольник: скругленные углы 73">
                <a:extLst>
                  <a:ext uri="{FF2B5EF4-FFF2-40B4-BE49-F238E27FC236}">
                    <a16:creationId xmlns:a16="http://schemas.microsoft.com/office/drawing/2014/main" id="{73FE3265-ED2E-511D-46FC-BC015565E55B}"/>
                  </a:ext>
                </a:extLst>
              </p:cNvPr>
              <p:cNvSpPr/>
              <p:nvPr/>
            </p:nvSpPr>
            <p:spPr>
              <a:xfrm>
                <a:off x="3823853" y="4870352"/>
                <a:ext cx="1265615" cy="1245440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75" name="Рисунок 74">
                <a:extLst>
                  <a:ext uri="{FF2B5EF4-FFF2-40B4-BE49-F238E27FC236}">
                    <a16:creationId xmlns:a16="http://schemas.microsoft.com/office/drawing/2014/main" id="{F5B51E2D-8F4F-CC5C-8443-49AA42C819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635" t="11601" r="10982" b="14285"/>
              <a:stretch/>
            </p:blipFill>
            <p:spPr>
              <a:xfrm>
                <a:off x="3937204" y="4985853"/>
                <a:ext cx="1104764" cy="1044562"/>
              </a:xfrm>
              <a:prstGeom prst="rect">
                <a:avLst/>
              </a:prstGeom>
            </p:spPr>
          </p:pic>
        </p:grpSp>
        <p:sp>
          <p:nvSpPr>
            <p:cNvPr id="61" name="Прямоугольник: скругленные углы 60">
              <a:extLst>
                <a:ext uri="{FF2B5EF4-FFF2-40B4-BE49-F238E27FC236}">
                  <a16:creationId xmlns:a16="http://schemas.microsoft.com/office/drawing/2014/main" id="{FE36C0C3-B765-8EE5-773E-962334780D6F}"/>
                </a:ext>
              </a:extLst>
            </p:cNvPr>
            <p:cNvSpPr/>
            <p:nvPr/>
          </p:nvSpPr>
          <p:spPr>
            <a:xfrm>
              <a:off x="6332123" y="5319668"/>
              <a:ext cx="550983" cy="487389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9DA012FC-BA37-DDF1-8FA0-9E3174E8E249}"/>
                </a:ext>
              </a:extLst>
            </p:cNvPr>
            <p:cNvSpPr txBox="1"/>
            <p:nvPr/>
          </p:nvSpPr>
          <p:spPr>
            <a:xfrm>
              <a:off x="6355442" y="5189261"/>
              <a:ext cx="41347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 dirty="0"/>
                <a:t>?</a:t>
              </a:r>
            </a:p>
          </p:txBody>
        </p:sp>
        <p:cxnSp>
          <p:nvCxnSpPr>
            <p:cNvPr id="63" name="Прямая со стрелкой 62">
              <a:extLst>
                <a:ext uri="{FF2B5EF4-FFF2-40B4-BE49-F238E27FC236}">
                  <a16:creationId xmlns:a16="http://schemas.microsoft.com/office/drawing/2014/main" id="{FFF97AE4-5480-A117-6B8A-33DFC6EA24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64412" y="4683544"/>
              <a:ext cx="436703" cy="19258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Прямая со стрелкой 63">
              <a:extLst>
                <a:ext uri="{FF2B5EF4-FFF2-40B4-BE49-F238E27FC236}">
                  <a16:creationId xmlns:a16="http://schemas.microsoft.com/office/drawing/2014/main" id="{CC3D2EC4-8FF4-4927-E858-A1F3B28BCE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05078" y="4750469"/>
              <a:ext cx="187236" cy="55098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Прямая со стрелкой 64">
              <a:extLst>
                <a:ext uri="{FF2B5EF4-FFF2-40B4-BE49-F238E27FC236}">
                  <a16:creationId xmlns:a16="http://schemas.microsoft.com/office/drawing/2014/main" id="{EBDD9138-9370-4B47-F534-1949F596B0FA}"/>
                </a:ext>
              </a:extLst>
            </p:cNvPr>
            <p:cNvCxnSpPr>
              <a:cxnSpLocks/>
            </p:cNvCxnSpPr>
            <p:nvPr/>
          </p:nvCxnSpPr>
          <p:spPr>
            <a:xfrm>
              <a:off x="7401526" y="4715365"/>
              <a:ext cx="413726" cy="16076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Прямая со стрелкой 65">
              <a:extLst>
                <a:ext uri="{FF2B5EF4-FFF2-40B4-BE49-F238E27FC236}">
                  <a16:creationId xmlns:a16="http://schemas.microsoft.com/office/drawing/2014/main" id="{849AF4BD-59E0-5C86-EFC1-62CDA1BBB6D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733835" y="4450143"/>
              <a:ext cx="436703" cy="19258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Прямая со стрелкой 66">
              <a:extLst>
                <a:ext uri="{FF2B5EF4-FFF2-40B4-BE49-F238E27FC236}">
                  <a16:creationId xmlns:a16="http://schemas.microsoft.com/office/drawing/2014/main" id="{09BB0FD9-3C62-C685-68AD-85AB0EBCDC46}"/>
                </a:ext>
              </a:extLst>
            </p:cNvPr>
            <p:cNvCxnSpPr>
              <a:cxnSpLocks/>
            </p:cNvCxnSpPr>
            <p:nvPr/>
          </p:nvCxnSpPr>
          <p:spPr>
            <a:xfrm>
              <a:off x="11113503" y="4447215"/>
              <a:ext cx="436703" cy="19258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8" name="Прямоугольник: скругленные углы 67">
              <a:extLst>
                <a:ext uri="{FF2B5EF4-FFF2-40B4-BE49-F238E27FC236}">
                  <a16:creationId xmlns:a16="http://schemas.microsoft.com/office/drawing/2014/main" id="{CEC5B51B-5514-F7C4-AF41-01EBEEB2A968}"/>
                </a:ext>
              </a:extLst>
            </p:cNvPr>
            <p:cNvSpPr/>
            <p:nvPr/>
          </p:nvSpPr>
          <p:spPr>
            <a:xfrm>
              <a:off x="9335388" y="4680938"/>
              <a:ext cx="598560" cy="54842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2D04FE13-C00F-15F7-CB99-99966EA24756}"/>
                </a:ext>
              </a:extLst>
            </p:cNvPr>
            <p:cNvSpPr txBox="1"/>
            <p:nvPr/>
          </p:nvSpPr>
          <p:spPr>
            <a:xfrm>
              <a:off x="9440323" y="4615754"/>
              <a:ext cx="37078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/>
                <a:t>!</a:t>
              </a:r>
            </a:p>
          </p:txBody>
        </p:sp>
        <p:sp>
          <p:nvSpPr>
            <p:cNvPr id="70" name="Прямоугольник: скругленные углы 69">
              <a:extLst>
                <a:ext uri="{FF2B5EF4-FFF2-40B4-BE49-F238E27FC236}">
                  <a16:creationId xmlns:a16="http://schemas.microsoft.com/office/drawing/2014/main" id="{7056195E-0929-8473-813F-ECC4549A4747}"/>
                </a:ext>
              </a:extLst>
            </p:cNvPr>
            <p:cNvSpPr/>
            <p:nvPr/>
          </p:nvSpPr>
          <p:spPr>
            <a:xfrm>
              <a:off x="11224439" y="4778374"/>
              <a:ext cx="598560" cy="548421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C53879DE-3F06-F8DB-D5FB-4B4AAC8BB400}"/>
                </a:ext>
              </a:extLst>
            </p:cNvPr>
            <p:cNvSpPr txBox="1"/>
            <p:nvPr/>
          </p:nvSpPr>
          <p:spPr>
            <a:xfrm>
              <a:off x="11353740" y="4710473"/>
              <a:ext cx="37078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/>
                <a:t>!</a:t>
              </a:r>
            </a:p>
          </p:txBody>
        </p:sp>
        <p:cxnSp>
          <p:nvCxnSpPr>
            <p:cNvPr id="72" name="Прямая соединительная линия 71">
              <a:extLst>
                <a:ext uri="{FF2B5EF4-FFF2-40B4-BE49-F238E27FC236}">
                  <a16:creationId xmlns:a16="http://schemas.microsoft.com/office/drawing/2014/main" id="{ED856B2A-2DAE-E6D5-B2AB-AAB2A484DF2C}"/>
                </a:ext>
              </a:extLst>
            </p:cNvPr>
            <p:cNvCxnSpPr/>
            <p:nvPr/>
          </p:nvCxnSpPr>
          <p:spPr>
            <a:xfrm>
              <a:off x="11416869" y="4908507"/>
              <a:ext cx="303154" cy="31777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единительная линия 72">
              <a:extLst>
                <a:ext uri="{FF2B5EF4-FFF2-40B4-BE49-F238E27FC236}">
                  <a16:creationId xmlns:a16="http://schemas.microsoft.com/office/drawing/2014/main" id="{8BCB15CE-E282-897D-D2EF-996F0FB38C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61118" y="4894600"/>
              <a:ext cx="303154" cy="31777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411390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C132B66-4D7D-4885-542A-7D1C25759A15}"/>
              </a:ext>
            </a:extLst>
          </p:cNvPr>
          <p:cNvSpPr/>
          <p:nvPr/>
        </p:nvSpPr>
        <p:spPr>
          <a:xfrm>
            <a:off x="2080136" y="937347"/>
            <a:ext cx="76081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Виды предложений по цели высказывания</a:t>
            </a:r>
            <a:endParaRPr lang="ru-RU" sz="32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B7D8AD-FE9F-E892-1162-5368376FEF03}"/>
              </a:ext>
            </a:extLst>
          </p:cNvPr>
          <p:cNvSpPr txBox="1"/>
          <p:nvPr/>
        </p:nvSpPr>
        <p:spPr>
          <a:xfrm>
            <a:off x="356259" y="1711434"/>
            <a:ext cx="106046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повествовательных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            ) предложениях сообщается о каком-либо событии, факте.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Весело сияет месяц над селом.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C1E5A80-BAC3-17E4-CBB5-41C2142D51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27" t="10389" r="11480" b="9610"/>
          <a:stretch/>
        </p:blipFill>
        <p:spPr>
          <a:xfrm flipH="1">
            <a:off x="4957735" y="1522122"/>
            <a:ext cx="957588" cy="85571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12549B-EC71-2B47-A590-71671E9F095C}"/>
              </a:ext>
            </a:extLst>
          </p:cNvPr>
          <p:cNvSpPr txBox="1"/>
          <p:nvPr/>
        </p:nvSpPr>
        <p:spPr>
          <a:xfrm>
            <a:off x="356258" y="3261749"/>
            <a:ext cx="110559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устной речи в повествовательном предложении голос повышается на одном из членов предложения и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понижается к концу предложения.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повествовательная интонация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C864DD9-FA0A-1CD3-A8C1-266EF87BDD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01172" y="3576908"/>
            <a:ext cx="3290827" cy="308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7436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2C42C7-01B0-0393-5098-99F43B50E520}"/>
              </a:ext>
            </a:extLst>
          </p:cNvPr>
          <p:cNvSpPr txBox="1"/>
          <p:nvPr/>
        </p:nvSpPr>
        <p:spPr>
          <a:xfrm>
            <a:off x="368135" y="1211283"/>
            <a:ext cx="109015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Вопросительные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предложения (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)выражают вопрос.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Что же ты, моя старушка, приумолкла у окна?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Вопросительные предложения произносятся с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вопросительной интонацией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повышением голоса на вопросительном слове и к концу предложения.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3FCBA93-9616-50F5-1FCE-71A9A1F4CF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75541" y="3588783"/>
            <a:ext cx="3290827" cy="308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7329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441A9A-1E82-4344-22A5-B08E4F930B8E}"/>
              </a:ext>
            </a:extLst>
          </p:cNvPr>
          <p:cNvSpPr txBox="1"/>
          <p:nvPr/>
        </p:nvSpPr>
        <p:spPr>
          <a:xfrm>
            <a:off x="546265" y="1306286"/>
            <a:ext cx="112459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побудительных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      ) предложениях выражаются различные побуждения к действию – приказ, призыв, просьба, совет и т.д.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Хлеб-соль ешь, а правду режь.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Побудительные предложения произносятся с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побудительной интонацией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 повышением голоса, напряженно.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14911E4-3A5C-2638-9433-D40D557E51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01172" y="3576908"/>
            <a:ext cx="3290827" cy="308515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C9A4B4-45A6-6185-9984-4753D0B177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5" t="11601" r="10982" b="14285"/>
          <a:stretch/>
        </p:blipFill>
        <p:spPr>
          <a:xfrm>
            <a:off x="4144489" y="1180724"/>
            <a:ext cx="653143" cy="617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47655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0CFEC747-4B6A-6FAE-E765-054703F88E55}"/>
              </a:ext>
            </a:extLst>
          </p:cNvPr>
          <p:cNvGrpSpPr/>
          <p:nvPr/>
        </p:nvGrpSpPr>
        <p:grpSpPr>
          <a:xfrm>
            <a:off x="557703" y="1197912"/>
            <a:ext cx="11634296" cy="5464146"/>
            <a:chOff x="557703" y="1197912"/>
            <a:chExt cx="11634296" cy="5464146"/>
          </a:xfrm>
        </p:grpSpPr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3B56A94D-C8C5-55A4-ECFE-3BB6DB1FE2D6}"/>
                </a:ext>
              </a:extLst>
            </p:cNvPr>
            <p:cNvSpPr/>
            <p:nvPr/>
          </p:nvSpPr>
          <p:spPr>
            <a:xfrm>
              <a:off x="985228" y="1197912"/>
              <a:ext cx="10649069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2800" dirty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</a:rPr>
                <a:t>Виды простых предложений по эмоциональной окраске (интонации)</a:t>
              </a:r>
              <a:endParaRPr lang="ru-RU" sz="28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1BFDBD3-4CA5-3E6C-4BF3-EF27ED141B80}"/>
                </a:ext>
              </a:extLst>
            </p:cNvPr>
            <p:cNvSpPr txBox="1"/>
            <p:nvPr/>
          </p:nvSpPr>
          <p:spPr>
            <a:xfrm>
              <a:off x="557703" y="1721132"/>
              <a:ext cx="10355283" cy="4031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Простые предложения могут дополнительно выражать эмоции (чувства) говорящего и пишущего. Произносятся они с особой </a:t>
              </a:r>
              <a:r>
                <a:rPr lang="ru-RU" sz="32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интонацией восклицания</a:t>
              </a: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Такие предложения называются </a:t>
              </a:r>
              <a: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восклицательными</a:t>
              </a: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    ).</a:t>
              </a:r>
            </a:p>
            <a:p>
              <a:r>
                <a:rPr lang="ru-RU" sz="3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Например, Уж постоим мы головою за родину свою!</a:t>
              </a:r>
            </a:p>
            <a:p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Предложения, в которых не выражено чувство, называются </a:t>
              </a:r>
              <a:r>
                <a: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невосклицательными </a:t>
              </a: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    ).</a:t>
              </a:r>
            </a:p>
            <a:p>
              <a:endParaRPr lang="ru-RU" sz="3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FE61FE9-B84A-8AB2-D17C-614AA0917CF9}"/>
                </a:ext>
              </a:extLst>
            </p:cNvPr>
            <p:cNvSpPr txBox="1"/>
            <p:nvPr/>
          </p:nvSpPr>
          <p:spPr>
            <a:xfrm>
              <a:off x="9007950" y="2703836"/>
              <a:ext cx="62939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b="1" dirty="0"/>
                <a:t>!</a:t>
              </a:r>
            </a:p>
          </p:txBody>
        </p:sp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4A63FF0F-F3DF-501F-BA8D-9D6EE4D7694F}"/>
                </a:ext>
              </a:extLst>
            </p:cNvPr>
            <p:cNvGrpSpPr/>
            <p:nvPr/>
          </p:nvGrpSpPr>
          <p:grpSpPr>
            <a:xfrm>
              <a:off x="7028983" y="4459759"/>
              <a:ext cx="629392" cy="1200329"/>
              <a:chOff x="7028983" y="4459759"/>
              <a:chExt cx="629392" cy="1200329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C798995-1D7D-17B7-0911-8FBD12B43229}"/>
                  </a:ext>
                </a:extLst>
              </p:cNvPr>
              <p:cNvSpPr txBox="1"/>
              <p:nvPr/>
            </p:nvSpPr>
            <p:spPr>
              <a:xfrm>
                <a:off x="7028983" y="4459759"/>
                <a:ext cx="62939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7200" b="1" dirty="0"/>
                  <a:t>!</a:t>
                </a:r>
              </a:p>
            </p:txBody>
          </p:sp>
          <p:cxnSp>
            <p:nvCxnSpPr>
              <p:cNvPr id="8" name="Прямая соединительная линия 7">
                <a:extLst>
                  <a:ext uri="{FF2B5EF4-FFF2-40B4-BE49-F238E27FC236}">
                    <a16:creationId xmlns:a16="http://schemas.microsoft.com/office/drawing/2014/main" id="{886306F7-70FC-7DA4-270D-A4773430B49C}"/>
                  </a:ext>
                </a:extLst>
              </p:cNvPr>
              <p:cNvCxnSpPr/>
              <p:nvPr/>
            </p:nvCxnSpPr>
            <p:spPr>
              <a:xfrm>
                <a:off x="7086381" y="4735399"/>
                <a:ext cx="514596" cy="59618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Прямая соединительная линия 8">
                <a:extLst>
                  <a:ext uri="{FF2B5EF4-FFF2-40B4-BE49-F238E27FC236}">
                    <a16:creationId xmlns:a16="http://schemas.microsoft.com/office/drawing/2014/main" id="{E8FFAC9D-333D-4125-D433-F944CF0FE68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30432" y="4735400"/>
                <a:ext cx="514596" cy="59618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80224663-1048-1C23-AD3B-294253776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901172" y="3576908"/>
              <a:ext cx="3290827" cy="3085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578072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4E8EF2-C880-04EA-3CBE-6E562F1FB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781800" cy="48196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C8137A-B344-3AED-BB2C-A967EC103413}"/>
              </a:ext>
            </a:extLst>
          </p:cNvPr>
          <p:cNvSpPr txBox="1"/>
          <p:nvPr/>
        </p:nvSpPr>
        <p:spPr>
          <a:xfrm>
            <a:off x="1520042" y="6283890"/>
            <a:ext cx="4940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Канакина В.П. Русский язык, 3 класс, часть 1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F43999FB-2BF3-87F6-4C12-228B153C5F5F}"/>
              </a:ext>
            </a:extLst>
          </p:cNvPr>
          <p:cNvGrpSpPr/>
          <p:nvPr/>
        </p:nvGrpSpPr>
        <p:grpSpPr>
          <a:xfrm>
            <a:off x="7220197" y="118753"/>
            <a:ext cx="4797632" cy="1591294"/>
            <a:chOff x="7220197" y="118753"/>
            <a:chExt cx="4797632" cy="1591294"/>
          </a:xfrm>
        </p:grpSpPr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BA2DB2EC-5810-9BDC-86EF-DA546FBB78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79574" y="170161"/>
              <a:ext cx="4712772" cy="1477849"/>
            </a:xfrm>
            <a:prstGeom prst="rect">
              <a:avLst/>
            </a:prstGeom>
          </p:spPr>
        </p:pic>
        <p:sp>
          <p:nvSpPr>
            <p:cNvPr id="7" name="Прямоугольник: скругленные углы 6">
              <a:extLst>
                <a:ext uri="{FF2B5EF4-FFF2-40B4-BE49-F238E27FC236}">
                  <a16:creationId xmlns:a16="http://schemas.microsoft.com/office/drawing/2014/main" id="{6645F0CE-B3A9-0174-A4C5-0C19DBD26C89}"/>
                </a:ext>
              </a:extLst>
            </p:cNvPr>
            <p:cNvSpPr/>
            <p:nvPr/>
          </p:nvSpPr>
          <p:spPr>
            <a:xfrm>
              <a:off x="7220197" y="118753"/>
              <a:ext cx="4797632" cy="1591294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3C600A4E-6BC0-28CC-A87A-0F86F06CF11D}"/>
                </a:ext>
              </a:extLst>
            </p:cNvPr>
            <p:cNvSpPr/>
            <p:nvPr/>
          </p:nvSpPr>
          <p:spPr>
            <a:xfrm>
              <a:off x="7985226" y="356071"/>
              <a:ext cx="277672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dirty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</a:rPr>
                <a:t>секретик</a:t>
              </a:r>
              <a:endParaRPr lang="ru-RU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endParaRPr>
            </a:p>
          </p:txBody>
        </p:sp>
      </p:grp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2AB97F4-C844-CF12-0C5E-FF93E05D7A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2013445"/>
            <a:ext cx="5045281" cy="1582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413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625B18F-44FC-3D73-4B3C-F39769F6BE5F}"/>
              </a:ext>
            </a:extLst>
          </p:cNvPr>
          <p:cNvSpPr txBox="1"/>
          <p:nvPr/>
        </p:nvSpPr>
        <p:spPr>
          <a:xfrm>
            <a:off x="380010" y="1282535"/>
            <a:ext cx="112221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Словосочетание состоит из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главного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зависимого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Смысловая связь в словосочетаниях устанавливается по вопросам, которые ставятся от главного слова к зависимому.</a:t>
            </a:r>
          </a:p>
          <a:p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сад (какой?) фруктовый.</a:t>
            </a:r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328E03CB-87E7-000D-B241-76DF1AED1FD8}"/>
              </a:ext>
            </a:extLst>
          </p:cNvPr>
          <p:cNvGrpSpPr/>
          <p:nvPr/>
        </p:nvGrpSpPr>
        <p:grpSpPr>
          <a:xfrm>
            <a:off x="686790" y="4619501"/>
            <a:ext cx="2588824" cy="832178"/>
            <a:chOff x="686790" y="4619501"/>
            <a:chExt cx="2588824" cy="83217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ADF63C0-7DD9-585F-44CC-B173940D2565}"/>
                </a:ext>
              </a:extLst>
            </p:cNvPr>
            <p:cNvSpPr txBox="1"/>
            <p:nvPr/>
          </p:nvSpPr>
          <p:spPr>
            <a:xfrm>
              <a:off x="2008913" y="4866903"/>
              <a:ext cx="12667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завис.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74B17EC-2701-AB19-0853-C07EA7A58DBD}"/>
                </a:ext>
              </a:extLst>
            </p:cNvPr>
            <p:cNvSpPr txBox="1"/>
            <p:nvPr/>
          </p:nvSpPr>
          <p:spPr>
            <a:xfrm>
              <a:off x="686790" y="4866904"/>
              <a:ext cx="11637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глав.</a:t>
              </a: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4413B068-D4E4-1D16-8842-304526EA7DDD}"/>
                </a:ext>
              </a:extLst>
            </p:cNvPr>
            <p:cNvGrpSpPr/>
            <p:nvPr/>
          </p:nvGrpSpPr>
          <p:grpSpPr>
            <a:xfrm>
              <a:off x="890655" y="4878783"/>
              <a:ext cx="223656" cy="132606"/>
              <a:chOff x="4868883" y="5650677"/>
              <a:chExt cx="223656" cy="132606"/>
            </a:xfrm>
          </p:grpSpPr>
          <p:cxnSp>
            <p:nvCxnSpPr>
              <p:cNvPr id="10" name="Прямая соединительная линия 9">
                <a:extLst>
                  <a:ext uri="{FF2B5EF4-FFF2-40B4-BE49-F238E27FC236}">
                    <a16:creationId xmlns:a16="http://schemas.microsoft.com/office/drawing/2014/main" id="{1CA09CCC-E916-E582-9A64-8AE5ABAF56CD}"/>
                  </a:ext>
                </a:extLst>
              </p:cNvPr>
              <p:cNvCxnSpPr/>
              <p:nvPr/>
            </p:nvCxnSpPr>
            <p:spPr>
              <a:xfrm flipH="1">
                <a:off x="4868883" y="5652655"/>
                <a:ext cx="201881" cy="13062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>
                <a:extLst>
                  <a:ext uri="{FF2B5EF4-FFF2-40B4-BE49-F238E27FC236}">
                    <a16:creationId xmlns:a16="http://schemas.microsoft.com/office/drawing/2014/main" id="{08FFA6B2-2FDC-E2D7-9E8C-A816BFFABA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90658" y="5650677"/>
                <a:ext cx="201881" cy="13062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7" name="Стрелка: изогнутая вниз 16">
              <a:extLst>
                <a:ext uri="{FF2B5EF4-FFF2-40B4-BE49-F238E27FC236}">
                  <a16:creationId xmlns:a16="http://schemas.microsoft.com/office/drawing/2014/main" id="{5A95CE24-68E6-DFC1-36D7-9AA91BF5FB90}"/>
                </a:ext>
              </a:extLst>
            </p:cNvPr>
            <p:cNvSpPr/>
            <p:nvPr/>
          </p:nvSpPr>
          <p:spPr>
            <a:xfrm>
              <a:off x="1211283" y="4619501"/>
              <a:ext cx="1478475" cy="364180"/>
            </a:xfrm>
            <a:prstGeom prst="curvedDownArrow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B398B885-A5DD-2FC4-6A0F-EFABD7B3A1E4}"/>
              </a:ext>
            </a:extLst>
          </p:cNvPr>
          <p:cNvGrpSpPr/>
          <p:nvPr/>
        </p:nvGrpSpPr>
        <p:grpSpPr>
          <a:xfrm>
            <a:off x="7148945" y="4696693"/>
            <a:ext cx="2881730" cy="739149"/>
            <a:chOff x="7148945" y="4696693"/>
            <a:chExt cx="2881730" cy="73914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99D9AEB-D448-9011-0DAD-574E22E6ABD0}"/>
                </a:ext>
              </a:extLst>
            </p:cNvPr>
            <p:cNvSpPr txBox="1"/>
            <p:nvPr/>
          </p:nvSpPr>
          <p:spPr>
            <a:xfrm>
              <a:off x="7148945" y="4851067"/>
              <a:ext cx="116378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глав.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6BF9BC3-DBB7-1144-D959-C52A5279BBCC}"/>
                </a:ext>
              </a:extLst>
            </p:cNvPr>
            <p:cNvSpPr txBox="1"/>
            <p:nvPr/>
          </p:nvSpPr>
          <p:spPr>
            <a:xfrm>
              <a:off x="8763974" y="4828220"/>
              <a:ext cx="12667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завис.</a:t>
              </a:r>
            </a:p>
          </p:txBody>
        </p:sp>
        <p:grpSp>
          <p:nvGrpSpPr>
            <p:cNvPr id="13" name="Группа 12">
              <a:extLst>
                <a:ext uri="{FF2B5EF4-FFF2-40B4-BE49-F238E27FC236}">
                  <a16:creationId xmlns:a16="http://schemas.microsoft.com/office/drawing/2014/main" id="{05601DFB-8CFC-8C21-F0E5-155EFFA871DD}"/>
                </a:ext>
              </a:extLst>
            </p:cNvPr>
            <p:cNvGrpSpPr/>
            <p:nvPr/>
          </p:nvGrpSpPr>
          <p:grpSpPr>
            <a:xfrm>
              <a:off x="7431973" y="4853053"/>
              <a:ext cx="223656" cy="132606"/>
              <a:chOff x="4868883" y="5650677"/>
              <a:chExt cx="223656" cy="132606"/>
            </a:xfrm>
          </p:grpSpPr>
          <p:cxnSp>
            <p:nvCxnSpPr>
              <p:cNvPr id="14" name="Прямая соединительная линия 13">
                <a:extLst>
                  <a:ext uri="{FF2B5EF4-FFF2-40B4-BE49-F238E27FC236}">
                    <a16:creationId xmlns:a16="http://schemas.microsoft.com/office/drawing/2014/main" id="{91F927F5-622A-834C-8051-E7A3D60CBCE0}"/>
                  </a:ext>
                </a:extLst>
              </p:cNvPr>
              <p:cNvCxnSpPr/>
              <p:nvPr/>
            </p:nvCxnSpPr>
            <p:spPr>
              <a:xfrm flipH="1">
                <a:off x="4868883" y="5652655"/>
                <a:ext cx="201881" cy="13062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>
                <a:extLst>
                  <a:ext uri="{FF2B5EF4-FFF2-40B4-BE49-F238E27FC236}">
                    <a16:creationId xmlns:a16="http://schemas.microsoft.com/office/drawing/2014/main" id="{77162697-3FD4-3585-6A4C-CF0A192EE7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90658" y="5650677"/>
                <a:ext cx="201881" cy="13062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9" name="Стрелка: изогнутая вверх 18">
              <a:extLst>
                <a:ext uri="{FF2B5EF4-FFF2-40B4-BE49-F238E27FC236}">
                  <a16:creationId xmlns:a16="http://schemas.microsoft.com/office/drawing/2014/main" id="{0D12FF50-F2A2-4B08-A9B6-7E2EA1CADB2C}"/>
                </a:ext>
              </a:extLst>
            </p:cNvPr>
            <p:cNvSpPr/>
            <p:nvPr/>
          </p:nvSpPr>
          <p:spPr>
            <a:xfrm rot="10800000" flipH="1">
              <a:off x="7776352" y="4696693"/>
              <a:ext cx="1478475" cy="364180"/>
            </a:xfrm>
            <a:prstGeom prst="bentUpArrow">
              <a:avLst/>
            </a:prstGeom>
            <a:solidFill>
              <a:schemeClr val="tx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8917687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61349E9B-1BB5-D624-D7DA-F67A6D811CB9}"/>
              </a:ext>
            </a:extLst>
          </p:cNvPr>
          <p:cNvGrpSpPr/>
          <p:nvPr/>
        </p:nvGrpSpPr>
        <p:grpSpPr>
          <a:xfrm>
            <a:off x="0" y="0"/>
            <a:ext cx="12195960" cy="6330599"/>
            <a:chOff x="0" y="0"/>
            <a:chExt cx="12195960" cy="6330599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3C653A20-FFFB-2187-862B-CDB406952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3612"/>
            <a:stretch/>
          </p:blipFill>
          <p:spPr>
            <a:xfrm>
              <a:off x="0" y="0"/>
              <a:ext cx="6793923" cy="3000375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18F2AD7F-9B72-D268-48E4-875258E65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2623" y="5063774"/>
              <a:ext cx="6591300" cy="1266825"/>
            </a:xfrm>
            <a:prstGeom prst="rect">
              <a:avLst/>
            </a:prstGeom>
          </p:spPr>
        </p:pic>
        <p:grpSp>
          <p:nvGrpSpPr>
            <p:cNvPr id="10" name="Группа 9">
              <a:extLst>
                <a:ext uri="{FF2B5EF4-FFF2-40B4-BE49-F238E27FC236}">
                  <a16:creationId xmlns:a16="http://schemas.microsoft.com/office/drawing/2014/main" id="{3ED1FB2F-6DBB-C1B7-ED87-8EF5D52EDF83}"/>
                </a:ext>
              </a:extLst>
            </p:cNvPr>
            <p:cNvGrpSpPr/>
            <p:nvPr/>
          </p:nvGrpSpPr>
          <p:grpSpPr>
            <a:xfrm>
              <a:off x="202623" y="3224213"/>
              <a:ext cx="6591300" cy="1266825"/>
              <a:chOff x="202623" y="3224213"/>
              <a:chExt cx="6591300" cy="1266825"/>
            </a:xfrm>
          </p:grpSpPr>
          <p:pic>
            <p:nvPicPr>
              <p:cNvPr id="5" name="Рисунок 4">
                <a:extLst>
                  <a:ext uri="{FF2B5EF4-FFF2-40B4-BE49-F238E27FC236}">
                    <a16:creationId xmlns:a16="http://schemas.microsoft.com/office/drawing/2014/main" id="{2B564207-FB71-C420-BA87-6ED217D2B3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2623" y="3224213"/>
                <a:ext cx="6591300" cy="1266825"/>
              </a:xfrm>
              <a:prstGeom prst="rect">
                <a:avLst/>
              </a:prstGeom>
            </p:spPr>
          </p:pic>
          <p:sp>
            <p:nvSpPr>
              <p:cNvPr id="8" name="Прямоугольник: скругленные углы 7">
                <a:extLst>
                  <a:ext uri="{FF2B5EF4-FFF2-40B4-BE49-F238E27FC236}">
                    <a16:creationId xmlns:a16="http://schemas.microsoft.com/office/drawing/2014/main" id="{EF884733-73BC-7128-122F-16F0B6F61E6B}"/>
                  </a:ext>
                </a:extLst>
              </p:cNvPr>
              <p:cNvSpPr/>
              <p:nvPr/>
            </p:nvSpPr>
            <p:spPr>
              <a:xfrm>
                <a:off x="202623" y="3224213"/>
                <a:ext cx="6591300" cy="1266825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Прямоугольник 8">
                <a:extLst>
                  <a:ext uri="{FF2B5EF4-FFF2-40B4-BE49-F238E27FC236}">
                    <a16:creationId xmlns:a16="http://schemas.microsoft.com/office/drawing/2014/main" id="{C95D1B2A-AF02-6B90-023B-B45CC10E5F6B}"/>
                  </a:ext>
                </a:extLst>
              </p:cNvPr>
              <p:cNvSpPr/>
              <p:nvPr/>
            </p:nvSpPr>
            <p:spPr>
              <a:xfrm>
                <a:off x="1810057" y="3387970"/>
                <a:ext cx="2776722" cy="92333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ru-RU" sz="5400" dirty="0">
                    <a:ln w="0"/>
                    <a:gradFill>
                      <a:gsLst>
                        <a:gs pos="0">
                          <a:schemeClr val="accent5">
                            <a:lumMod val="50000"/>
                          </a:schemeClr>
                        </a:gs>
                        <a:gs pos="50000">
                          <a:schemeClr val="accent5"/>
                        </a:gs>
                        <a:gs pos="100000">
                          <a:schemeClr val="accent5">
                            <a:lumMod val="60000"/>
                            <a:lumOff val="40000"/>
                          </a:schemeClr>
                        </a:gs>
                      </a:gsLst>
                      <a:lin ang="5400000"/>
                    </a:gradFill>
                    <a:effectLst>
                      <a:reflection blurRad="6350" stA="53000" endA="300" endPos="35500" dir="5400000" sy="-90000" algn="bl" rotWithShape="0"/>
                    </a:effectLst>
                  </a:rPr>
                  <a:t>секретик</a:t>
                </a:r>
                <a:endParaRPr lang="ru-RU" sz="5400" b="0" cap="none" spc="0" dirty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</a:endParaRPr>
              </a:p>
            </p:txBody>
          </p:sp>
        </p:grpSp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CCE3C158-4186-00D2-0EA9-BF5DD012378B}"/>
                </a:ext>
              </a:extLst>
            </p:cNvPr>
            <p:cNvGrpSpPr/>
            <p:nvPr/>
          </p:nvGrpSpPr>
          <p:grpSpPr>
            <a:xfrm>
              <a:off x="6671745" y="35544"/>
              <a:ext cx="5524215" cy="4799877"/>
              <a:chOff x="6315484" y="-308839"/>
              <a:chExt cx="5821565" cy="5211201"/>
            </a:xfrm>
          </p:grpSpPr>
          <p:sp>
            <p:nvSpPr>
              <p:cNvPr id="21" name="Прямоугольник 20">
                <a:extLst>
                  <a:ext uri="{FF2B5EF4-FFF2-40B4-BE49-F238E27FC236}">
                    <a16:creationId xmlns:a16="http://schemas.microsoft.com/office/drawing/2014/main" id="{C7A8C129-00C6-C586-A02E-7713EBD8C9B3}"/>
                  </a:ext>
                </a:extLst>
              </p:cNvPr>
              <p:cNvSpPr/>
              <p:nvPr/>
            </p:nvSpPr>
            <p:spPr>
              <a:xfrm>
                <a:off x="6315484" y="-308839"/>
                <a:ext cx="5821565" cy="5063774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42" name="Группа 41">
                <a:extLst>
                  <a:ext uri="{FF2B5EF4-FFF2-40B4-BE49-F238E27FC236}">
                    <a16:creationId xmlns:a16="http://schemas.microsoft.com/office/drawing/2014/main" id="{0098C8D4-482C-36B8-4477-FF3786625FDC}"/>
                  </a:ext>
                </a:extLst>
              </p:cNvPr>
              <p:cNvGrpSpPr/>
              <p:nvPr/>
            </p:nvGrpSpPr>
            <p:grpSpPr>
              <a:xfrm>
                <a:off x="6549061" y="142504"/>
                <a:ext cx="5335030" cy="4759858"/>
                <a:chOff x="3313230" y="486888"/>
                <a:chExt cx="5210143" cy="4759858"/>
              </a:xfrm>
            </p:grpSpPr>
            <p:sp>
              <p:nvSpPr>
                <p:cNvPr id="11" name="Овал 10">
                  <a:extLst>
                    <a:ext uri="{FF2B5EF4-FFF2-40B4-BE49-F238E27FC236}">
                      <a16:creationId xmlns:a16="http://schemas.microsoft.com/office/drawing/2014/main" id="{EA181E8A-AB5E-6F07-AD2E-CC6CA599D132}"/>
                    </a:ext>
                  </a:extLst>
                </p:cNvPr>
                <p:cNvSpPr/>
                <p:nvPr/>
              </p:nvSpPr>
              <p:spPr>
                <a:xfrm>
                  <a:off x="4963887" y="486888"/>
                  <a:ext cx="1888175" cy="798000"/>
                </a:xfrm>
                <a:prstGeom prst="ellipse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solidFill>
                    <a:schemeClr val="accent4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12" name="Группа 11">
                  <a:extLst>
                    <a:ext uri="{FF2B5EF4-FFF2-40B4-BE49-F238E27FC236}">
                      <a16:creationId xmlns:a16="http://schemas.microsoft.com/office/drawing/2014/main" id="{4309DCCF-540E-E448-EC12-FE417B946FAC}"/>
                    </a:ext>
                  </a:extLst>
                </p:cNvPr>
                <p:cNvGrpSpPr/>
                <p:nvPr/>
              </p:nvGrpSpPr>
              <p:grpSpPr>
                <a:xfrm>
                  <a:off x="5336229" y="727602"/>
                  <a:ext cx="1147698" cy="246175"/>
                  <a:chOff x="8134598" y="1662545"/>
                  <a:chExt cx="1423252" cy="446516"/>
                </a:xfrm>
              </p:grpSpPr>
              <p:cxnSp>
                <p:nvCxnSpPr>
                  <p:cNvPr id="35" name="Прямая соединительная линия 34">
                    <a:extLst>
                      <a:ext uri="{FF2B5EF4-FFF2-40B4-BE49-F238E27FC236}">
                        <a16:creationId xmlns:a16="http://schemas.microsoft.com/office/drawing/2014/main" id="{2A52C76E-5019-68FD-B395-232EA6991517}"/>
                      </a:ext>
                    </a:extLst>
                  </p:cNvPr>
                  <p:cNvCxnSpPr/>
                  <p:nvPr/>
                </p:nvCxnSpPr>
                <p:spPr>
                  <a:xfrm>
                    <a:off x="8146473" y="1662545"/>
                    <a:ext cx="0" cy="427512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Прямая соединительная линия 35">
                    <a:extLst>
                      <a:ext uri="{FF2B5EF4-FFF2-40B4-BE49-F238E27FC236}">
                        <a16:creationId xmlns:a16="http://schemas.microsoft.com/office/drawing/2014/main" id="{B5B098B9-0EAF-DC3E-7797-F76939CC7F07}"/>
                      </a:ext>
                    </a:extLst>
                  </p:cNvPr>
                  <p:cNvCxnSpPr/>
                  <p:nvPr/>
                </p:nvCxnSpPr>
                <p:spPr>
                  <a:xfrm>
                    <a:off x="8134598" y="2101932"/>
                    <a:ext cx="55814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Прямая соединительная линия 36">
                    <a:extLst>
                      <a:ext uri="{FF2B5EF4-FFF2-40B4-BE49-F238E27FC236}">
                        <a16:creationId xmlns:a16="http://schemas.microsoft.com/office/drawing/2014/main" id="{DBB80620-B133-2AE8-3CA7-EBCEC0D4B9FB}"/>
                      </a:ext>
                    </a:extLst>
                  </p:cNvPr>
                  <p:cNvCxnSpPr/>
                  <p:nvPr/>
                </p:nvCxnSpPr>
                <p:spPr>
                  <a:xfrm>
                    <a:off x="8845139" y="2101932"/>
                    <a:ext cx="558140" cy="0"/>
                  </a:xfrm>
                  <a:prstGeom prst="line">
                    <a:avLst/>
                  </a:prstGeom>
                  <a:ln w="381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8" name="Овал 37">
                    <a:extLst>
                      <a:ext uri="{FF2B5EF4-FFF2-40B4-BE49-F238E27FC236}">
                        <a16:creationId xmlns:a16="http://schemas.microsoft.com/office/drawing/2014/main" id="{FC5B299D-DC47-E5EC-90AD-04B94DF48382}"/>
                      </a:ext>
                    </a:extLst>
                  </p:cNvPr>
                  <p:cNvSpPr/>
                  <p:nvPr/>
                </p:nvSpPr>
                <p:spPr>
                  <a:xfrm>
                    <a:off x="9512131" y="2063342"/>
                    <a:ext cx="45719" cy="45719"/>
                  </a:xfrm>
                  <a:prstGeom prst="ellips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dk1">
                      <a:shade val="15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cxnSp>
              <p:nvCxnSpPr>
                <p:cNvPr id="13" name="Прямая со стрелкой 12">
                  <a:extLst>
                    <a:ext uri="{FF2B5EF4-FFF2-40B4-BE49-F238E27FC236}">
                      <a16:creationId xmlns:a16="http://schemas.microsoft.com/office/drawing/2014/main" id="{529E5CE2-B285-0A74-B46E-D736D38C49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909203" y="1284888"/>
                  <a:ext cx="0" cy="619868"/>
                </a:xfrm>
                <a:prstGeom prst="straightConnector1">
                  <a:avLst/>
                </a:prstGeom>
                <a:ln w="38100"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grpSp>
              <p:nvGrpSpPr>
                <p:cNvPr id="14" name="Группа 13">
                  <a:extLst>
                    <a:ext uri="{FF2B5EF4-FFF2-40B4-BE49-F238E27FC236}">
                      <a16:creationId xmlns:a16="http://schemas.microsoft.com/office/drawing/2014/main" id="{653F1774-8845-F902-61A2-E710A8B4B3DC}"/>
                    </a:ext>
                  </a:extLst>
                </p:cNvPr>
                <p:cNvGrpSpPr/>
                <p:nvPr/>
              </p:nvGrpSpPr>
              <p:grpSpPr>
                <a:xfrm>
                  <a:off x="5218303" y="1904756"/>
                  <a:ext cx="1298164" cy="1209469"/>
                  <a:chOff x="1852548" y="1900051"/>
                  <a:chExt cx="1971305" cy="1665231"/>
                </a:xfrm>
              </p:grpSpPr>
              <p:sp>
                <p:nvSpPr>
                  <p:cNvPr id="33" name="Прямоугольник: скругленные углы 32">
                    <a:extLst>
                      <a:ext uri="{FF2B5EF4-FFF2-40B4-BE49-F238E27FC236}">
                        <a16:creationId xmlns:a16="http://schemas.microsoft.com/office/drawing/2014/main" id="{836B8598-C19F-67A8-8FA3-7C27D2C389C0}"/>
                      </a:ext>
                    </a:extLst>
                  </p:cNvPr>
                  <p:cNvSpPr/>
                  <p:nvPr/>
                </p:nvSpPr>
                <p:spPr>
                  <a:xfrm>
                    <a:off x="1852548" y="1900051"/>
                    <a:ext cx="1971305" cy="1651942"/>
                  </a:xfrm>
                  <a:prstGeom prst="round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>
                    <a:solidFill>
                      <a:schemeClr val="accent4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pic>
                <p:nvPicPr>
                  <p:cNvPr id="34" name="Рисунок 33">
                    <a:extLst>
                      <a:ext uri="{FF2B5EF4-FFF2-40B4-BE49-F238E27FC236}">
                        <a16:creationId xmlns:a16="http://schemas.microsoft.com/office/drawing/2014/main" id="{837ADA67-148D-A54E-F3C0-0F78EBFDF03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r="9489"/>
                  <a:stretch/>
                </p:blipFill>
                <p:spPr>
                  <a:xfrm>
                    <a:off x="2082475" y="1938363"/>
                    <a:ext cx="1472540" cy="1626919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5" name="Группа 14">
                  <a:extLst>
                    <a:ext uri="{FF2B5EF4-FFF2-40B4-BE49-F238E27FC236}">
                      <a16:creationId xmlns:a16="http://schemas.microsoft.com/office/drawing/2014/main" id="{7D7E0078-FDCB-C339-7762-D307FCE37EAC}"/>
                    </a:ext>
                  </a:extLst>
                </p:cNvPr>
                <p:cNvGrpSpPr/>
                <p:nvPr/>
              </p:nvGrpSpPr>
              <p:grpSpPr>
                <a:xfrm>
                  <a:off x="3313230" y="2416629"/>
                  <a:ext cx="1163782" cy="1012371"/>
                  <a:chOff x="112815" y="3343458"/>
                  <a:chExt cx="1163782" cy="1012371"/>
                </a:xfrm>
              </p:grpSpPr>
              <p:sp>
                <p:nvSpPr>
                  <p:cNvPr id="29" name="Прямоугольник: скругленные углы 28">
                    <a:extLst>
                      <a:ext uri="{FF2B5EF4-FFF2-40B4-BE49-F238E27FC236}">
                        <a16:creationId xmlns:a16="http://schemas.microsoft.com/office/drawing/2014/main" id="{821AA385-7BA4-16A0-E4F3-08192E56408E}"/>
                      </a:ext>
                    </a:extLst>
                  </p:cNvPr>
                  <p:cNvSpPr/>
                  <p:nvPr/>
                </p:nvSpPr>
                <p:spPr>
                  <a:xfrm>
                    <a:off x="112815" y="3343458"/>
                    <a:ext cx="1163782" cy="1012371"/>
                  </a:xfrm>
                  <a:prstGeom prst="round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>
                    <a:solidFill>
                      <a:schemeClr val="accent4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pic>
                <p:nvPicPr>
                  <p:cNvPr id="30" name="Рисунок 29">
                    <a:extLst>
                      <a:ext uri="{FF2B5EF4-FFF2-40B4-BE49-F238E27FC236}">
                        <a16:creationId xmlns:a16="http://schemas.microsoft.com/office/drawing/2014/main" id="{87B59153-80D1-EF47-EDF8-F00DE7ABA81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1085" t="10215" r="11333" b="8572"/>
                  <a:stretch/>
                </p:blipFill>
                <p:spPr>
                  <a:xfrm>
                    <a:off x="225631" y="3429001"/>
                    <a:ext cx="938151" cy="84128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Группа 15">
                  <a:extLst>
                    <a:ext uri="{FF2B5EF4-FFF2-40B4-BE49-F238E27FC236}">
                      <a16:creationId xmlns:a16="http://schemas.microsoft.com/office/drawing/2014/main" id="{DEC17A33-D8D1-3BBA-C261-F3D2217ED6BB}"/>
                    </a:ext>
                  </a:extLst>
                </p:cNvPr>
                <p:cNvGrpSpPr/>
                <p:nvPr/>
              </p:nvGrpSpPr>
              <p:grpSpPr>
                <a:xfrm>
                  <a:off x="7257758" y="2200634"/>
                  <a:ext cx="1265615" cy="1245440"/>
                  <a:chOff x="3823853" y="4870352"/>
                  <a:chExt cx="1265615" cy="1245440"/>
                </a:xfrm>
              </p:grpSpPr>
              <p:sp>
                <p:nvSpPr>
                  <p:cNvPr id="27" name="Прямоугольник: скругленные углы 26">
                    <a:extLst>
                      <a:ext uri="{FF2B5EF4-FFF2-40B4-BE49-F238E27FC236}">
                        <a16:creationId xmlns:a16="http://schemas.microsoft.com/office/drawing/2014/main" id="{4DB0007F-C23F-752C-7C0D-E92D07C6F18C}"/>
                      </a:ext>
                    </a:extLst>
                  </p:cNvPr>
                  <p:cNvSpPr/>
                  <p:nvPr/>
                </p:nvSpPr>
                <p:spPr>
                  <a:xfrm>
                    <a:off x="3823853" y="4870352"/>
                    <a:ext cx="1265615" cy="1245440"/>
                  </a:xfrm>
                  <a:prstGeom prst="round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>
                    <a:solidFill>
                      <a:schemeClr val="accent4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pic>
                <p:nvPicPr>
                  <p:cNvPr id="28" name="Рисунок 27">
                    <a:extLst>
                      <a:ext uri="{FF2B5EF4-FFF2-40B4-BE49-F238E27FC236}">
                        <a16:creationId xmlns:a16="http://schemas.microsoft.com/office/drawing/2014/main" id="{78EE8194-6B2D-9D5A-E7B5-B7C25AEE1B3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0635" t="11601" r="10982" b="14285"/>
                  <a:stretch/>
                </p:blipFill>
                <p:spPr>
                  <a:xfrm>
                    <a:off x="3937204" y="4985853"/>
                    <a:ext cx="1104764" cy="1044562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7" name="Группа 16">
                  <a:extLst>
                    <a:ext uri="{FF2B5EF4-FFF2-40B4-BE49-F238E27FC236}">
                      <a16:creationId xmlns:a16="http://schemas.microsoft.com/office/drawing/2014/main" id="{334A912B-209A-5715-82A5-D11E9FFC6110}"/>
                    </a:ext>
                  </a:extLst>
                </p:cNvPr>
                <p:cNvGrpSpPr/>
                <p:nvPr/>
              </p:nvGrpSpPr>
              <p:grpSpPr>
                <a:xfrm>
                  <a:off x="5392835" y="3800196"/>
                  <a:ext cx="1030278" cy="1446550"/>
                  <a:chOff x="1852549" y="4766726"/>
                  <a:chExt cx="1030278" cy="1446550"/>
                </a:xfrm>
              </p:grpSpPr>
              <p:sp>
                <p:nvSpPr>
                  <p:cNvPr id="25" name="Прямоугольник: скругленные углы 24">
                    <a:extLst>
                      <a:ext uri="{FF2B5EF4-FFF2-40B4-BE49-F238E27FC236}">
                        <a16:creationId xmlns:a16="http://schemas.microsoft.com/office/drawing/2014/main" id="{1673A789-FAE3-2D31-D2ED-6E5C77E11C00}"/>
                      </a:ext>
                    </a:extLst>
                  </p:cNvPr>
                  <p:cNvSpPr/>
                  <p:nvPr/>
                </p:nvSpPr>
                <p:spPr>
                  <a:xfrm>
                    <a:off x="1852549" y="5011387"/>
                    <a:ext cx="935277" cy="914400"/>
                  </a:xfrm>
                  <a:prstGeom prst="round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>
                    <a:solidFill>
                      <a:schemeClr val="accent4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6" name="TextBox 25">
                    <a:extLst>
                      <a:ext uri="{FF2B5EF4-FFF2-40B4-BE49-F238E27FC236}">
                        <a16:creationId xmlns:a16="http://schemas.microsoft.com/office/drawing/2014/main" id="{2A3AAE88-5759-27C9-9E51-828DC025B0D0}"/>
                      </a:ext>
                    </a:extLst>
                  </p:cNvPr>
                  <p:cNvSpPr txBox="1"/>
                  <p:nvPr/>
                </p:nvSpPr>
                <p:spPr>
                  <a:xfrm>
                    <a:off x="1892132" y="4766726"/>
                    <a:ext cx="990695" cy="144655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8800" b="1" dirty="0"/>
                      <a:t>?</a:t>
                    </a:r>
                  </a:p>
                </p:txBody>
              </p:sp>
            </p:grpSp>
            <p:cxnSp>
              <p:nvCxnSpPr>
                <p:cNvPr id="18" name="Прямая со стрелкой 17">
                  <a:extLst>
                    <a:ext uri="{FF2B5EF4-FFF2-40B4-BE49-F238E27FC236}">
                      <a16:creationId xmlns:a16="http://schemas.microsoft.com/office/drawing/2014/main" id="{9F60C4F5-0101-7EF7-7AA1-FD3FD729B7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477012" y="2462047"/>
                  <a:ext cx="741291" cy="361307"/>
                </a:xfrm>
                <a:prstGeom prst="straightConnector1">
                  <a:avLst/>
                </a:prstGeom>
                <a:ln w="38100"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Прямая со стрелкой 18">
                  <a:extLst>
                    <a:ext uri="{FF2B5EF4-FFF2-40B4-BE49-F238E27FC236}">
                      <a16:creationId xmlns:a16="http://schemas.microsoft.com/office/drawing/2014/main" id="{8498BECD-0F6B-04AC-595A-A560BB281C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86308" y="3114225"/>
                  <a:ext cx="0" cy="881461"/>
                </a:xfrm>
                <a:prstGeom prst="straightConnector1">
                  <a:avLst/>
                </a:prstGeom>
                <a:ln w="38100"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Прямая со стрелкой 19">
                  <a:extLst>
                    <a:ext uri="{FF2B5EF4-FFF2-40B4-BE49-F238E27FC236}">
                      <a16:creationId xmlns:a16="http://schemas.microsoft.com/office/drawing/2014/main" id="{9A9CD7FF-F950-B8CD-D730-6EA28716F7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29845" y="2416629"/>
                  <a:ext cx="702289" cy="301607"/>
                </a:xfrm>
                <a:prstGeom prst="straightConnector1">
                  <a:avLst/>
                </a:prstGeom>
                <a:ln w="38100"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409030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2A60CFE-8F75-42C1-4D71-843799571B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96000" cy="418671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87F7921-4EBA-63E5-4612-EF6F53073D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0"/>
            <a:ext cx="5360212" cy="418671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CDE0DEF-BB97-2A71-7010-511201870B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86719"/>
            <a:ext cx="5519799" cy="204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85940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Группа 58">
            <a:extLst>
              <a:ext uri="{FF2B5EF4-FFF2-40B4-BE49-F238E27FC236}">
                <a16:creationId xmlns:a16="http://schemas.microsoft.com/office/drawing/2014/main" id="{D454C03B-3B35-0CB9-B9F7-717A23A3CFA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4" name="Рисунок 43">
              <a:extLst>
                <a:ext uri="{FF2B5EF4-FFF2-40B4-BE49-F238E27FC236}">
                  <a16:creationId xmlns:a16="http://schemas.microsoft.com/office/drawing/2014/main" id="{DFE581CA-C45F-23BC-8350-71D7124D32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79" y="0"/>
              <a:ext cx="6553200" cy="4457700"/>
            </a:xfrm>
            <a:prstGeom prst="rect">
              <a:avLst/>
            </a:prstGeom>
          </p:spPr>
        </p:pic>
        <p:pic>
          <p:nvPicPr>
            <p:cNvPr id="47" name="Рисунок 46">
              <a:extLst>
                <a:ext uri="{FF2B5EF4-FFF2-40B4-BE49-F238E27FC236}">
                  <a16:creationId xmlns:a16="http://schemas.microsoft.com/office/drawing/2014/main" id="{2970DD66-58B4-A6E0-02B3-139CE4E77D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69958" y="1976501"/>
              <a:ext cx="5597687" cy="1968954"/>
            </a:xfrm>
            <a:prstGeom prst="rect">
              <a:avLst/>
            </a:prstGeom>
          </p:spPr>
        </p:pic>
        <p:grpSp>
          <p:nvGrpSpPr>
            <p:cNvPr id="50" name="Группа 49">
              <a:extLst>
                <a:ext uri="{FF2B5EF4-FFF2-40B4-BE49-F238E27FC236}">
                  <a16:creationId xmlns:a16="http://schemas.microsoft.com/office/drawing/2014/main" id="{365F7AB5-AB11-0E64-03C6-08E9837BE858}"/>
                </a:ext>
              </a:extLst>
            </p:cNvPr>
            <p:cNvGrpSpPr/>
            <p:nvPr/>
          </p:nvGrpSpPr>
          <p:grpSpPr>
            <a:xfrm>
              <a:off x="6594313" y="0"/>
              <a:ext cx="5597687" cy="1968954"/>
              <a:chOff x="6594313" y="0"/>
              <a:chExt cx="5597687" cy="1968954"/>
            </a:xfrm>
          </p:grpSpPr>
          <p:pic>
            <p:nvPicPr>
              <p:cNvPr id="46" name="Рисунок 45">
                <a:extLst>
                  <a:ext uri="{FF2B5EF4-FFF2-40B4-BE49-F238E27FC236}">
                    <a16:creationId xmlns:a16="http://schemas.microsoft.com/office/drawing/2014/main" id="{EF346EA9-EDDC-1882-783B-BD54DF8D9D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94313" y="0"/>
                <a:ext cx="5597687" cy="1968954"/>
              </a:xfrm>
              <a:prstGeom prst="rect">
                <a:avLst/>
              </a:prstGeom>
            </p:spPr>
          </p:pic>
          <p:sp>
            <p:nvSpPr>
              <p:cNvPr id="48" name="Прямоугольник 47">
                <a:extLst>
                  <a:ext uri="{FF2B5EF4-FFF2-40B4-BE49-F238E27FC236}">
                    <a16:creationId xmlns:a16="http://schemas.microsoft.com/office/drawing/2014/main" id="{393FBD25-E1E9-D237-9BD4-F32A4A7144DC}"/>
                  </a:ext>
                </a:extLst>
              </p:cNvPr>
              <p:cNvSpPr/>
              <p:nvPr/>
            </p:nvSpPr>
            <p:spPr>
              <a:xfrm>
                <a:off x="6594313" y="0"/>
                <a:ext cx="5597687" cy="1968954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9" name="Прямоугольник 48">
                <a:extLst>
                  <a:ext uri="{FF2B5EF4-FFF2-40B4-BE49-F238E27FC236}">
                    <a16:creationId xmlns:a16="http://schemas.microsoft.com/office/drawing/2014/main" id="{C890C089-5A45-056C-243E-453D41C84F78}"/>
                  </a:ext>
                </a:extLst>
              </p:cNvPr>
              <p:cNvSpPr/>
              <p:nvPr/>
            </p:nvSpPr>
            <p:spPr>
              <a:xfrm>
                <a:off x="8004795" y="378514"/>
                <a:ext cx="2776722" cy="92333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ru-RU" sz="5400" dirty="0">
                    <a:ln w="0"/>
                    <a:gradFill>
                      <a:gsLst>
                        <a:gs pos="0">
                          <a:schemeClr val="accent5">
                            <a:lumMod val="50000"/>
                          </a:schemeClr>
                        </a:gs>
                        <a:gs pos="50000">
                          <a:schemeClr val="accent5"/>
                        </a:gs>
                        <a:gs pos="100000">
                          <a:schemeClr val="accent5">
                            <a:lumMod val="60000"/>
                            <a:lumOff val="40000"/>
                          </a:schemeClr>
                        </a:gs>
                      </a:gsLst>
                      <a:lin ang="5400000"/>
                    </a:gradFill>
                    <a:effectLst>
                      <a:reflection blurRad="6350" stA="53000" endA="300" endPos="35500" dir="5400000" sy="-90000" algn="bl" rotWithShape="0"/>
                    </a:effectLst>
                  </a:rPr>
                  <a:t>секретик</a:t>
                </a:r>
                <a:endParaRPr lang="ru-RU" sz="5400" b="0" cap="none" spc="0" dirty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</a:endParaRPr>
              </a:p>
            </p:txBody>
          </p:sp>
        </p:grpSp>
        <p:pic>
          <p:nvPicPr>
            <p:cNvPr id="52" name="Рисунок 51">
              <a:extLst>
                <a:ext uri="{FF2B5EF4-FFF2-40B4-BE49-F238E27FC236}">
                  <a16:creationId xmlns:a16="http://schemas.microsoft.com/office/drawing/2014/main" id="{8C4767F6-150B-7043-08E6-76DC33404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4429125"/>
              <a:ext cx="6667500" cy="2428875"/>
            </a:xfrm>
            <a:prstGeom prst="rect">
              <a:avLst/>
            </a:prstGeom>
          </p:spPr>
        </p:pic>
        <p:pic>
          <p:nvPicPr>
            <p:cNvPr id="55" name="Рисунок 54">
              <a:extLst>
                <a:ext uri="{FF2B5EF4-FFF2-40B4-BE49-F238E27FC236}">
                  <a16:creationId xmlns:a16="http://schemas.microsoft.com/office/drawing/2014/main" id="{35BD0235-378A-C061-9C45-BED2D7E1AE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00700" y="5050604"/>
              <a:ext cx="6591300" cy="990600"/>
            </a:xfrm>
            <a:prstGeom prst="rect">
              <a:avLst/>
            </a:prstGeom>
          </p:spPr>
        </p:pic>
        <p:grpSp>
          <p:nvGrpSpPr>
            <p:cNvPr id="58" name="Группа 57">
              <a:extLst>
                <a:ext uri="{FF2B5EF4-FFF2-40B4-BE49-F238E27FC236}">
                  <a16:creationId xmlns:a16="http://schemas.microsoft.com/office/drawing/2014/main" id="{F56E0A7E-0932-A071-5033-B676948F9386}"/>
                </a:ext>
              </a:extLst>
            </p:cNvPr>
            <p:cNvGrpSpPr/>
            <p:nvPr/>
          </p:nvGrpSpPr>
          <p:grpSpPr>
            <a:xfrm>
              <a:off x="6667500" y="4027875"/>
              <a:ext cx="5524499" cy="1022729"/>
              <a:chOff x="6667500" y="4027875"/>
              <a:chExt cx="5524499" cy="1022729"/>
            </a:xfrm>
          </p:grpSpPr>
          <p:pic>
            <p:nvPicPr>
              <p:cNvPr id="54" name="Рисунок 53">
                <a:extLst>
                  <a:ext uri="{FF2B5EF4-FFF2-40B4-BE49-F238E27FC236}">
                    <a16:creationId xmlns:a16="http://schemas.microsoft.com/office/drawing/2014/main" id="{B1100B13-D35F-6AB7-9AA5-74007F14E7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75879" y="4139171"/>
                <a:ext cx="5516120" cy="829013"/>
              </a:xfrm>
              <a:prstGeom prst="rect">
                <a:avLst/>
              </a:prstGeom>
            </p:spPr>
          </p:pic>
          <p:sp>
            <p:nvSpPr>
              <p:cNvPr id="56" name="Прямоугольник 55">
                <a:extLst>
                  <a:ext uri="{FF2B5EF4-FFF2-40B4-BE49-F238E27FC236}">
                    <a16:creationId xmlns:a16="http://schemas.microsoft.com/office/drawing/2014/main" id="{568C56EE-965A-B1F5-8952-CFDE833AB251}"/>
                  </a:ext>
                </a:extLst>
              </p:cNvPr>
              <p:cNvSpPr/>
              <p:nvPr/>
            </p:nvSpPr>
            <p:spPr>
              <a:xfrm>
                <a:off x="6667500" y="4108862"/>
                <a:ext cx="5494779" cy="94174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7" name="Прямоугольник 56">
                <a:extLst>
                  <a:ext uri="{FF2B5EF4-FFF2-40B4-BE49-F238E27FC236}">
                    <a16:creationId xmlns:a16="http://schemas.microsoft.com/office/drawing/2014/main" id="{566FF8D0-8CD2-3ACC-90DA-1CAC75D5A1FC}"/>
                  </a:ext>
                </a:extLst>
              </p:cNvPr>
              <p:cNvSpPr/>
              <p:nvPr/>
            </p:nvSpPr>
            <p:spPr>
              <a:xfrm>
                <a:off x="8082447" y="4027875"/>
                <a:ext cx="2776722" cy="92333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ru-RU" sz="5400" dirty="0">
                    <a:ln w="0"/>
                    <a:gradFill>
                      <a:gsLst>
                        <a:gs pos="0">
                          <a:schemeClr val="accent5">
                            <a:lumMod val="50000"/>
                          </a:schemeClr>
                        </a:gs>
                        <a:gs pos="50000">
                          <a:schemeClr val="accent5"/>
                        </a:gs>
                        <a:gs pos="100000">
                          <a:schemeClr val="accent5">
                            <a:lumMod val="60000"/>
                            <a:lumOff val="40000"/>
                          </a:schemeClr>
                        </a:gs>
                      </a:gsLst>
                      <a:lin ang="5400000"/>
                    </a:gradFill>
                    <a:effectLst>
                      <a:reflection blurRad="6350" stA="53000" endA="300" endPos="35500" dir="5400000" sy="-90000" algn="bl" rotWithShape="0"/>
                    </a:effectLst>
                  </a:rPr>
                  <a:t>секретик</a:t>
                </a:r>
                <a:endParaRPr lang="ru-RU" sz="5400" b="0" cap="none" spc="0" dirty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396283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EA1A6EA-27D0-AE5D-D338-1C4D9FF16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6365174" cy="261426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75F52E4-B360-11FE-C4CD-3500113456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9006" y="-1"/>
            <a:ext cx="6042994" cy="248194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40AE087-9B6E-6080-A314-316F73D9FD2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3305"/>
          <a:stretch/>
        </p:blipFill>
        <p:spPr>
          <a:xfrm>
            <a:off x="0" y="2505694"/>
            <a:ext cx="4822030" cy="4376058"/>
          </a:xfrm>
          <a:prstGeom prst="rect">
            <a:avLst/>
          </a:prstGeom>
        </p:spPr>
      </p:pic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13E7821F-F142-DF06-11A4-6EAF09ECF8BC}"/>
              </a:ext>
            </a:extLst>
          </p:cNvPr>
          <p:cNvGrpSpPr/>
          <p:nvPr/>
        </p:nvGrpSpPr>
        <p:grpSpPr>
          <a:xfrm>
            <a:off x="5247850" y="2978883"/>
            <a:ext cx="6515773" cy="2529702"/>
            <a:chOff x="5307226" y="3429000"/>
            <a:chExt cx="6515773" cy="2529702"/>
          </a:xfrm>
        </p:grpSpPr>
        <p:sp>
          <p:nvSpPr>
            <p:cNvPr id="10" name="Овал 9">
              <a:extLst>
                <a:ext uri="{FF2B5EF4-FFF2-40B4-BE49-F238E27FC236}">
                  <a16:creationId xmlns:a16="http://schemas.microsoft.com/office/drawing/2014/main" id="{9A1735B4-13E4-9F03-9C0F-BB6D3A848F33}"/>
                </a:ext>
              </a:extLst>
            </p:cNvPr>
            <p:cNvSpPr/>
            <p:nvPr/>
          </p:nvSpPr>
          <p:spPr>
            <a:xfrm>
              <a:off x="7815253" y="3429000"/>
              <a:ext cx="1630043" cy="797545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" name="Группа 10">
              <a:extLst>
                <a:ext uri="{FF2B5EF4-FFF2-40B4-BE49-F238E27FC236}">
                  <a16:creationId xmlns:a16="http://schemas.microsoft.com/office/drawing/2014/main" id="{E5AEA6B9-6601-B57B-7D60-48D9C63A3633}"/>
                </a:ext>
              </a:extLst>
            </p:cNvPr>
            <p:cNvGrpSpPr/>
            <p:nvPr/>
          </p:nvGrpSpPr>
          <p:grpSpPr>
            <a:xfrm>
              <a:off x="8211046" y="3589773"/>
              <a:ext cx="838454" cy="238000"/>
              <a:chOff x="8134598" y="1662545"/>
              <a:chExt cx="1423252" cy="446516"/>
            </a:xfrm>
          </p:grpSpPr>
          <p:cxnSp>
            <p:nvCxnSpPr>
              <p:cNvPr id="15" name="Прямая соединительная линия 14">
                <a:extLst>
                  <a:ext uri="{FF2B5EF4-FFF2-40B4-BE49-F238E27FC236}">
                    <a16:creationId xmlns:a16="http://schemas.microsoft.com/office/drawing/2014/main" id="{94F8B1CC-B818-CDE0-E708-058540892EF8}"/>
                  </a:ext>
                </a:extLst>
              </p:cNvPr>
              <p:cNvCxnSpPr/>
              <p:nvPr/>
            </p:nvCxnSpPr>
            <p:spPr>
              <a:xfrm>
                <a:off x="8146473" y="1662545"/>
                <a:ext cx="0" cy="427512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>
                <a:extLst>
                  <a:ext uri="{FF2B5EF4-FFF2-40B4-BE49-F238E27FC236}">
                    <a16:creationId xmlns:a16="http://schemas.microsoft.com/office/drawing/2014/main" id="{0C6147E0-3FA3-7712-A7E5-C368FA921582}"/>
                  </a:ext>
                </a:extLst>
              </p:cNvPr>
              <p:cNvCxnSpPr/>
              <p:nvPr/>
            </p:nvCxnSpPr>
            <p:spPr>
              <a:xfrm>
                <a:off x="8134598" y="2101932"/>
                <a:ext cx="55814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>
                <a:extLst>
                  <a:ext uri="{FF2B5EF4-FFF2-40B4-BE49-F238E27FC236}">
                    <a16:creationId xmlns:a16="http://schemas.microsoft.com/office/drawing/2014/main" id="{08E921A2-14B3-59E0-93C5-7D9A8B4EB0D0}"/>
                  </a:ext>
                </a:extLst>
              </p:cNvPr>
              <p:cNvCxnSpPr/>
              <p:nvPr/>
            </p:nvCxnSpPr>
            <p:spPr>
              <a:xfrm>
                <a:off x="8845139" y="2101932"/>
                <a:ext cx="558140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0" name="Овал 29">
                <a:extLst>
                  <a:ext uri="{FF2B5EF4-FFF2-40B4-BE49-F238E27FC236}">
                    <a16:creationId xmlns:a16="http://schemas.microsoft.com/office/drawing/2014/main" id="{8C08B0A9-448F-8A03-5FA6-AC12526AA76B}"/>
                  </a:ext>
                </a:extLst>
              </p:cNvPr>
              <p:cNvSpPr/>
              <p:nvPr/>
            </p:nvSpPr>
            <p:spPr>
              <a:xfrm>
                <a:off x="9512131" y="2063342"/>
                <a:ext cx="45719" cy="45719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12" name="Прямая со стрелкой 11">
              <a:extLst>
                <a:ext uri="{FF2B5EF4-FFF2-40B4-BE49-F238E27FC236}">
                  <a16:creationId xmlns:a16="http://schemas.microsoft.com/office/drawing/2014/main" id="{E47232A3-FAA5-B86C-CEEA-A1B5EB2C6C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41590" y="4057376"/>
              <a:ext cx="735423" cy="224403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>
              <a:extLst>
                <a:ext uri="{FF2B5EF4-FFF2-40B4-BE49-F238E27FC236}">
                  <a16:creationId xmlns:a16="http://schemas.microsoft.com/office/drawing/2014/main" id="{4ABACDD0-3AD1-9862-9BC0-B38E420E786C}"/>
                </a:ext>
              </a:extLst>
            </p:cNvPr>
            <p:cNvCxnSpPr>
              <a:cxnSpLocks/>
            </p:cNvCxnSpPr>
            <p:nvPr/>
          </p:nvCxnSpPr>
          <p:spPr>
            <a:xfrm>
              <a:off x="9319255" y="4042983"/>
              <a:ext cx="735423" cy="224403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C0EEC613-11F2-114F-1B11-149C79881FFA}"/>
                </a:ext>
              </a:extLst>
            </p:cNvPr>
            <p:cNvGrpSpPr/>
            <p:nvPr/>
          </p:nvGrpSpPr>
          <p:grpSpPr>
            <a:xfrm>
              <a:off x="6332123" y="3827772"/>
              <a:ext cx="1161318" cy="887593"/>
              <a:chOff x="1852548" y="1900051"/>
              <a:chExt cx="1971305" cy="1665231"/>
            </a:xfrm>
          </p:grpSpPr>
          <p:sp>
            <p:nvSpPr>
              <p:cNvPr id="32" name="Прямоугольник: скругленные углы 31">
                <a:extLst>
                  <a:ext uri="{FF2B5EF4-FFF2-40B4-BE49-F238E27FC236}">
                    <a16:creationId xmlns:a16="http://schemas.microsoft.com/office/drawing/2014/main" id="{D568F124-299B-F58D-F45C-99F7AE413DC4}"/>
                  </a:ext>
                </a:extLst>
              </p:cNvPr>
              <p:cNvSpPr/>
              <p:nvPr/>
            </p:nvSpPr>
            <p:spPr>
              <a:xfrm>
                <a:off x="1852548" y="1900051"/>
                <a:ext cx="1971305" cy="1651942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4" name="Рисунок 13">
                <a:extLst>
                  <a:ext uri="{FF2B5EF4-FFF2-40B4-BE49-F238E27FC236}">
                    <a16:creationId xmlns:a16="http://schemas.microsoft.com/office/drawing/2014/main" id="{33BDED53-E02F-5D05-70BC-707366A25A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9489"/>
              <a:stretch/>
            </p:blipFill>
            <p:spPr>
              <a:xfrm>
                <a:off x="2082475" y="1938363"/>
                <a:ext cx="1472540" cy="1626919"/>
              </a:xfrm>
              <a:prstGeom prst="rect">
                <a:avLst/>
              </a:prstGeom>
            </p:spPr>
          </p:pic>
        </p:grpSp>
        <p:grpSp>
          <p:nvGrpSpPr>
            <p:cNvPr id="38" name="Группа 37">
              <a:extLst>
                <a:ext uri="{FF2B5EF4-FFF2-40B4-BE49-F238E27FC236}">
                  <a16:creationId xmlns:a16="http://schemas.microsoft.com/office/drawing/2014/main" id="{08B1A212-64BB-0C7A-2F0D-00E162789E96}"/>
                </a:ext>
              </a:extLst>
            </p:cNvPr>
            <p:cNvGrpSpPr/>
            <p:nvPr/>
          </p:nvGrpSpPr>
          <p:grpSpPr>
            <a:xfrm>
              <a:off x="10043855" y="3703708"/>
              <a:ext cx="1161318" cy="725389"/>
              <a:chOff x="8153109" y="1667291"/>
              <a:chExt cx="1971305" cy="1360917"/>
            </a:xfrm>
          </p:grpSpPr>
          <p:sp>
            <p:nvSpPr>
              <p:cNvPr id="37" name="Прямоугольник: скругленные углы 36">
                <a:extLst>
                  <a:ext uri="{FF2B5EF4-FFF2-40B4-BE49-F238E27FC236}">
                    <a16:creationId xmlns:a16="http://schemas.microsoft.com/office/drawing/2014/main" id="{A2525A21-BA8F-0DAD-4871-88DE319ABDFC}"/>
                  </a:ext>
                </a:extLst>
              </p:cNvPr>
              <p:cNvSpPr/>
              <p:nvPr/>
            </p:nvSpPr>
            <p:spPr>
              <a:xfrm>
                <a:off x="8153109" y="1667291"/>
                <a:ext cx="1971305" cy="1360917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6" name="Рисунок 15">
                <a:extLst>
                  <a:ext uri="{FF2B5EF4-FFF2-40B4-BE49-F238E27FC236}">
                    <a16:creationId xmlns:a16="http://schemas.microsoft.com/office/drawing/2014/main" id="{05A7F46E-4AAE-EBA1-C132-4B6D4B5595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71479" y="1752431"/>
                <a:ext cx="1888291" cy="1102762"/>
              </a:xfrm>
              <a:prstGeom prst="rect">
                <a:avLst/>
              </a:prstGeom>
            </p:spPr>
          </p:pic>
        </p:grpSp>
        <p:grpSp>
          <p:nvGrpSpPr>
            <p:cNvPr id="23" name="Группа 22">
              <a:extLst>
                <a:ext uri="{FF2B5EF4-FFF2-40B4-BE49-F238E27FC236}">
                  <a16:creationId xmlns:a16="http://schemas.microsoft.com/office/drawing/2014/main" id="{522991B4-8D7F-75CF-24D4-753A121F8B2D}"/>
                </a:ext>
              </a:extLst>
            </p:cNvPr>
            <p:cNvGrpSpPr/>
            <p:nvPr/>
          </p:nvGrpSpPr>
          <p:grpSpPr>
            <a:xfrm>
              <a:off x="5307226" y="4597130"/>
              <a:ext cx="685597" cy="539609"/>
              <a:chOff x="112815" y="3343458"/>
              <a:chExt cx="1163782" cy="1012371"/>
            </a:xfrm>
          </p:grpSpPr>
          <p:sp>
            <p:nvSpPr>
              <p:cNvPr id="22" name="Прямоугольник: скругленные углы 21">
                <a:extLst>
                  <a:ext uri="{FF2B5EF4-FFF2-40B4-BE49-F238E27FC236}">
                    <a16:creationId xmlns:a16="http://schemas.microsoft.com/office/drawing/2014/main" id="{E8908DC7-0B40-0256-98FE-D5EC4F0AD2C6}"/>
                  </a:ext>
                </a:extLst>
              </p:cNvPr>
              <p:cNvSpPr/>
              <p:nvPr/>
            </p:nvSpPr>
            <p:spPr>
              <a:xfrm>
                <a:off x="112815" y="3343458"/>
                <a:ext cx="1163782" cy="1012371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8" name="Рисунок 17">
                <a:extLst>
                  <a:ext uri="{FF2B5EF4-FFF2-40B4-BE49-F238E27FC236}">
                    <a16:creationId xmlns:a16="http://schemas.microsoft.com/office/drawing/2014/main" id="{7CDAC3D6-0A3F-BFA2-B8E1-AEAB07231F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085" t="10215" r="11333" b="8572"/>
              <a:stretch/>
            </p:blipFill>
            <p:spPr>
              <a:xfrm>
                <a:off x="225631" y="3429001"/>
                <a:ext cx="938151" cy="841286"/>
              </a:xfrm>
              <a:prstGeom prst="rect">
                <a:avLst/>
              </a:prstGeom>
            </p:spPr>
          </p:pic>
        </p:grpSp>
        <p:grpSp>
          <p:nvGrpSpPr>
            <p:cNvPr id="27" name="Группа 26">
              <a:extLst>
                <a:ext uri="{FF2B5EF4-FFF2-40B4-BE49-F238E27FC236}">
                  <a16:creationId xmlns:a16="http://schemas.microsoft.com/office/drawing/2014/main" id="{6EC0FE8B-F7BD-EF40-0D50-9C54A00A57EB}"/>
                </a:ext>
              </a:extLst>
            </p:cNvPr>
            <p:cNvGrpSpPr/>
            <p:nvPr/>
          </p:nvGrpSpPr>
          <p:grpSpPr>
            <a:xfrm>
              <a:off x="7493441" y="4899524"/>
              <a:ext cx="745588" cy="663838"/>
              <a:chOff x="3823853" y="4870352"/>
              <a:chExt cx="1265615" cy="1245440"/>
            </a:xfrm>
          </p:grpSpPr>
          <p:sp>
            <p:nvSpPr>
              <p:cNvPr id="26" name="Прямоугольник: скругленные углы 25">
                <a:extLst>
                  <a:ext uri="{FF2B5EF4-FFF2-40B4-BE49-F238E27FC236}">
                    <a16:creationId xmlns:a16="http://schemas.microsoft.com/office/drawing/2014/main" id="{36D509E1-B46E-66DA-7022-1E390D28EB0A}"/>
                  </a:ext>
                </a:extLst>
              </p:cNvPr>
              <p:cNvSpPr/>
              <p:nvPr/>
            </p:nvSpPr>
            <p:spPr>
              <a:xfrm>
                <a:off x="3823853" y="4870352"/>
                <a:ext cx="1265615" cy="1245440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0" name="Рисунок 19">
                <a:extLst>
                  <a:ext uri="{FF2B5EF4-FFF2-40B4-BE49-F238E27FC236}">
                    <a16:creationId xmlns:a16="http://schemas.microsoft.com/office/drawing/2014/main" id="{5FC0AAF0-554C-8695-4D5D-AD920CA07F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635" t="11601" r="10982" b="14285"/>
              <a:stretch/>
            </p:blipFill>
            <p:spPr>
              <a:xfrm>
                <a:off x="3937204" y="4985853"/>
                <a:ext cx="1104764" cy="1044562"/>
              </a:xfrm>
              <a:prstGeom prst="rect">
                <a:avLst/>
              </a:prstGeom>
            </p:spPr>
          </p:pic>
        </p:grpSp>
        <p:sp>
          <p:nvSpPr>
            <p:cNvPr id="24" name="Прямоугольник: скругленные углы 23">
              <a:extLst>
                <a:ext uri="{FF2B5EF4-FFF2-40B4-BE49-F238E27FC236}">
                  <a16:creationId xmlns:a16="http://schemas.microsoft.com/office/drawing/2014/main" id="{D024EFDA-BDC4-32BD-6AFB-10D59330F4F6}"/>
                </a:ext>
              </a:extLst>
            </p:cNvPr>
            <p:cNvSpPr/>
            <p:nvPr/>
          </p:nvSpPr>
          <p:spPr>
            <a:xfrm>
              <a:off x="6332123" y="5319668"/>
              <a:ext cx="550983" cy="487389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D2B190A-70CE-8C3D-DDDA-0A8C6AA6C738}"/>
                </a:ext>
              </a:extLst>
            </p:cNvPr>
            <p:cNvSpPr txBox="1"/>
            <p:nvPr/>
          </p:nvSpPr>
          <p:spPr>
            <a:xfrm>
              <a:off x="6355442" y="5189261"/>
              <a:ext cx="41347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 dirty="0"/>
                <a:t>?</a:t>
              </a:r>
            </a:p>
          </p:txBody>
        </p:sp>
        <p:cxnSp>
          <p:nvCxnSpPr>
            <p:cNvPr id="28" name="Прямая со стрелкой 27">
              <a:extLst>
                <a:ext uri="{FF2B5EF4-FFF2-40B4-BE49-F238E27FC236}">
                  <a16:creationId xmlns:a16="http://schemas.microsoft.com/office/drawing/2014/main" id="{88BB81E3-8B46-3A3C-A68F-764A07E2BC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64412" y="4683544"/>
              <a:ext cx="436703" cy="19258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Прямая со стрелкой 28">
              <a:extLst>
                <a:ext uri="{FF2B5EF4-FFF2-40B4-BE49-F238E27FC236}">
                  <a16:creationId xmlns:a16="http://schemas.microsoft.com/office/drawing/2014/main" id="{9115BC71-C1A7-9BF4-F297-CA45F63DB6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05078" y="4750469"/>
              <a:ext cx="187236" cy="55098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Прямая со стрелкой 30">
              <a:extLst>
                <a:ext uri="{FF2B5EF4-FFF2-40B4-BE49-F238E27FC236}">
                  <a16:creationId xmlns:a16="http://schemas.microsoft.com/office/drawing/2014/main" id="{66B62510-6D07-8459-4F2F-E810A8062F63}"/>
                </a:ext>
              </a:extLst>
            </p:cNvPr>
            <p:cNvCxnSpPr>
              <a:cxnSpLocks/>
            </p:cNvCxnSpPr>
            <p:nvPr/>
          </p:nvCxnSpPr>
          <p:spPr>
            <a:xfrm>
              <a:off x="7401526" y="4715365"/>
              <a:ext cx="413726" cy="16076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Прямая со стрелкой 38">
              <a:extLst>
                <a:ext uri="{FF2B5EF4-FFF2-40B4-BE49-F238E27FC236}">
                  <a16:creationId xmlns:a16="http://schemas.microsoft.com/office/drawing/2014/main" id="{CA251DE4-AE95-964F-71C9-6EAEBDA11D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733835" y="4450143"/>
              <a:ext cx="436703" cy="19258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Прямая со стрелкой 39">
              <a:extLst>
                <a:ext uri="{FF2B5EF4-FFF2-40B4-BE49-F238E27FC236}">
                  <a16:creationId xmlns:a16="http://schemas.microsoft.com/office/drawing/2014/main" id="{3E02F95C-5530-FA16-6662-F9B6D5E58ED6}"/>
                </a:ext>
              </a:extLst>
            </p:cNvPr>
            <p:cNvCxnSpPr>
              <a:cxnSpLocks/>
            </p:cNvCxnSpPr>
            <p:nvPr/>
          </p:nvCxnSpPr>
          <p:spPr>
            <a:xfrm>
              <a:off x="11113503" y="4447215"/>
              <a:ext cx="436703" cy="19258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Прямоугольник: скругленные углы 45">
              <a:extLst>
                <a:ext uri="{FF2B5EF4-FFF2-40B4-BE49-F238E27FC236}">
                  <a16:creationId xmlns:a16="http://schemas.microsoft.com/office/drawing/2014/main" id="{4586F798-C248-F30C-A0D3-14EF9A7D3EBC}"/>
                </a:ext>
              </a:extLst>
            </p:cNvPr>
            <p:cNvSpPr/>
            <p:nvPr/>
          </p:nvSpPr>
          <p:spPr>
            <a:xfrm>
              <a:off x="9335388" y="4680938"/>
              <a:ext cx="598560" cy="54842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4AD9604-23B0-4EB3-1518-7E533AC4DA5F}"/>
                </a:ext>
              </a:extLst>
            </p:cNvPr>
            <p:cNvSpPr txBox="1"/>
            <p:nvPr/>
          </p:nvSpPr>
          <p:spPr>
            <a:xfrm>
              <a:off x="9440323" y="4615754"/>
              <a:ext cx="37078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/>
                <a:t>!</a:t>
              </a:r>
            </a:p>
          </p:txBody>
        </p:sp>
        <p:sp>
          <p:nvSpPr>
            <p:cNvPr id="48" name="Прямоугольник: скругленные углы 47">
              <a:extLst>
                <a:ext uri="{FF2B5EF4-FFF2-40B4-BE49-F238E27FC236}">
                  <a16:creationId xmlns:a16="http://schemas.microsoft.com/office/drawing/2014/main" id="{4D6D34D3-1365-CFDC-48C3-2FEB5E51DC62}"/>
                </a:ext>
              </a:extLst>
            </p:cNvPr>
            <p:cNvSpPr/>
            <p:nvPr/>
          </p:nvSpPr>
          <p:spPr>
            <a:xfrm>
              <a:off x="11224439" y="4778374"/>
              <a:ext cx="598560" cy="548421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F8F756B-B292-E6D0-4597-82813B900769}"/>
                </a:ext>
              </a:extLst>
            </p:cNvPr>
            <p:cNvSpPr txBox="1"/>
            <p:nvPr/>
          </p:nvSpPr>
          <p:spPr>
            <a:xfrm>
              <a:off x="11353740" y="4710473"/>
              <a:ext cx="37078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/>
                <a:t>!</a:t>
              </a:r>
            </a:p>
          </p:txBody>
        </p:sp>
        <p:cxnSp>
          <p:nvCxnSpPr>
            <p:cNvPr id="44" name="Прямая соединительная линия 43">
              <a:extLst>
                <a:ext uri="{FF2B5EF4-FFF2-40B4-BE49-F238E27FC236}">
                  <a16:creationId xmlns:a16="http://schemas.microsoft.com/office/drawing/2014/main" id="{B3A5C30E-F4E6-35D2-42F8-E4D3C3E9F432}"/>
                </a:ext>
              </a:extLst>
            </p:cNvPr>
            <p:cNvCxnSpPr/>
            <p:nvPr/>
          </p:nvCxnSpPr>
          <p:spPr>
            <a:xfrm>
              <a:off x="11416869" y="4908507"/>
              <a:ext cx="303154" cy="31777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>
              <a:extLst>
                <a:ext uri="{FF2B5EF4-FFF2-40B4-BE49-F238E27FC236}">
                  <a16:creationId xmlns:a16="http://schemas.microsoft.com/office/drawing/2014/main" id="{54AE1016-9DB8-12E5-0261-C199B8C257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61118" y="4894600"/>
              <a:ext cx="303154" cy="31777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6117255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56D45986-E88C-6CF2-1583-62CA0D68C0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064234"/>
              </p:ext>
            </p:extLst>
          </p:nvPr>
        </p:nvGraphicFramePr>
        <p:xfrm>
          <a:off x="807520" y="1056991"/>
          <a:ext cx="10723420" cy="2590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15742">
                  <a:extLst>
                    <a:ext uri="{9D8B030D-6E8A-4147-A177-3AD203B41FA5}">
                      <a16:colId xmlns:a16="http://schemas.microsoft.com/office/drawing/2014/main" val="3938952474"/>
                    </a:ext>
                  </a:extLst>
                </a:gridCol>
                <a:gridCol w="3503221">
                  <a:extLst>
                    <a:ext uri="{9D8B030D-6E8A-4147-A177-3AD203B41FA5}">
                      <a16:colId xmlns:a16="http://schemas.microsoft.com/office/drawing/2014/main" val="3230547134"/>
                    </a:ext>
                  </a:extLst>
                </a:gridCol>
                <a:gridCol w="3004457">
                  <a:extLst>
                    <a:ext uri="{9D8B030D-6E8A-4147-A177-3AD203B41FA5}">
                      <a16:colId xmlns:a16="http://schemas.microsoft.com/office/drawing/2014/main" val="1690817661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цели высказывания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интонации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3492038"/>
                  </a:ext>
                </a:extLst>
              </a:tr>
              <a:tr h="44009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невосклицательные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восклицательные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9227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повествовательные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9667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вопросительные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9790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побудительные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8648765"/>
                  </a:ext>
                </a:extLst>
              </a:tr>
            </a:tbl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E72579-79CA-342A-48F7-8E45A24A3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314" y="3961906"/>
            <a:ext cx="68961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20629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6E00FCDC-CD45-9AFD-EE32-BDA19C5CF21B}"/>
              </a:ext>
            </a:extLst>
          </p:cNvPr>
          <p:cNvGrpSpPr/>
          <p:nvPr/>
        </p:nvGrpSpPr>
        <p:grpSpPr>
          <a:xfrm>
            <a:off x="0" y="-1"/>
            <a:ext cx="12030694" cy="4465123"/>
            <a:chOff x="0" y="-1"/>
            <a:chExt cx="12030694" cy="4465123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2B8A03DC-CBED-3BC4-2CB0-F4C440131D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1"/>
              <a:ext cx="6333004" cy="4465123"/>
            </a:xfrm>
            <a:prstGeom prst="rect">
              <a:avLst/>
            </a:prstGeom>
          </p:spPr>
        </p:pic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69279CC7-21A7-D6BF-AC9D-8A7B4FCD0D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62650" y="0"/>
              <a:ext cx="6568044" cy="31272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853371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8A43E3-4EA1-9E1B-D606-A8A0D286D0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E3CB486-FE61-B052-4AD5-7B7C66AAFD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1274465"/>
            <a:ext cx="3619500" cy="36195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EA26E27-AA8F-92D9-4B2A-54982CA39A29}"/>
              </a:ext>
            </a:extLst>
          </p:cNvPr>
          <p:cNvSpPr/>
          <p:nvPr/>
        </p:nvSpPr>
        <p:spPr>
          <a:xfrm>
            <a:off x="3279504" y="351135"/>
            <a:ext cx="49471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Проверим себя!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84136C-71F7-0A9B-B037-B297070728CD}"/>
              </a:ext>
            </a:extLst>
          </p:cNvPr>
          <p:cNvSpPr txBox="1"/>
          <p:nvPr/>
        </p:nvSpPr>
        <p:spPr>
          <a:xfrm>
            <a:off x="3823854" y="1508165"/>
            <a:ext cx="75104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arenR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2E59564-0C36-F865-FD3B-6FB4FB217354}"/>
              </a:ext>
            </a:extLst>
          </p:cNvPr>
          <p:cNvSpPr txBox="1"/>
          <p:nvPr/>
        </p:nvSpPr>
        <p:spPr>
          <a:xfrm>
            <a:off x="4370119" y="1698171"/>
            <a:ext cx="609204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Предложение состоит</a:t>
            </a:r>
          </a:p>
          <a:p>
            <a:pPr marL="342900" indent="-34290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двух или более слов;</a:t>
            </a:r>
          </a:p>
          <a:p>
            <a:pPr marL="342900" indent="-34290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более двух слов;</a:t>
            </a:r>
          </a:p>
          <a:p>
            <a:pPr marL="342900" indent="-34290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одного или нескольких слов</a:t>
            </a:r>
          </a:p>
        </p:txBody>
      </p:sp>
    </p:spTree>
    <p:extLst>
      <p:ext uri="{BB962C8B-B14F-4D97-AF65-F5344CB8AC3E}">
        <p14:creationId xmlns:p14="http://schemas.microsoft.com/office/powerpoint/2010/main" val="107706991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4AACA9-DC0C-AA5E-9436-42DEDB8B0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6CAC99-DD08-DC69-CD75-1204F60AF4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1435"/>
            <a:ext cx="2975551" cy="2975551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F45490D-F260-2BD2-EB1B-C0B1F0A64972}"/>
              </a:ext>
            </a:extLst>
          </p:cNvPr>
          <p:cNvSpPr/>
          <p:nvPr/>
        </p:nvSpPr>
        <p:spPr>
          <a:xfrm>
            <a:off x="3604794" y="1209395"/>
            <a:ext cx="56685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Правильный ответ</a:t>
            </a:r>
            <a:r>
              <a:rPr lang="ru-RU" sz="36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7B6A0A-C495-9DDB-9804-8B4CCE7E8510}"/>
              </a:ext>
            </a:extLst>
          </p:cNvPr>
          <p:cNvSpPr txBox="1"/>
          <p:nvPr/>
        </p:nvSpPr>
        <p:spPr>
          <a:xfrm>
            <a:off x="3503221" y="2132725"/>
            <a:ext cx="60920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состоит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из одного или нескольких слов</a:t>
            </a:r>
          </a:p>
        </p:txBody>
      </p:sp>
    </p:spTree>
    <p:extLst>
      <p:ext uri="{BB962C8B-B14F-4D97-AF65-F5344CB8AC3E}">
        <p14:creationId xmlns:p14="http://schemas.microsoft.com/office/powerpoint/2010/main" val="151757846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289A9F-AFE8-0944-6B83-4C9261AD8C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CD27B61-9A7C-AE4B-9F36-CD9130E078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1274465"/>
            <a:ext cx="3619500" cy="36195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1FD77B6-F564-9DCA-D6DD-083BDE2665B8}"/>
              </a:ext>
            </a:extLst>
          </p:cNvPr>
          <p:cNvSpPr/>
          <p:nvPr/>
        </p:nvSpPr>
        <p:spPr>
          <a:xfrm>
            <a:off x="3279504" y="351135"/>
            <a:ext cx="49471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Проверим себя!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2B78E8-01E4-118A-EDFD-55939F1FBDBB}"/>
              </a:ext>
            </a:extLst>
          </p:cNvPr>
          <p:cNvSpPr txBox="1"/>
          <p:nvPr/>
        </p:nvSpPr>
        <p:spPr>
          <a:xfrm>
            <a:off x="3823854" y="1508165"/>
            <a:ext cx="75104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arenR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41DE316-30E2-FCA7-85CC-599E81FE7CE0}"/>
              </a:ext>
            </a:extLst>
          </p:cNvPr>
          <p:cNvSpPr txBox="1"/>
          <p:nvPr/>
        </p:nvSpPr>
        <p:spPr>
          <a:xfrm>
            <a:off x="4370119" y="1698171"/>
            <a:ext cx="609204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Предложения по цели высказывания бывают</a:t>
            </a:r>
          </a:p>
          <a:p>
            <a:pPr marL="342900" indent="-34290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повествование, вопрос, побуждение;</a:t>
            </a:r>
          </a:p>
          <a:p>
            <a:pPr marL="342900" indent="-34290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вопросительные, будительные, повествовательные;</a:t>
            </a:r>
          </a:p>
          <a:p>
            <a:pPr marL="342900" indent="-34290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повествовательные, вопросительные, побудительные</a:t>
            </a:r>
          </a:p>
        </p:txBody>
      </p:sp>
    </p:spTree>
    <p:extLst>
      <p:ext uri="{BB962C8B-B14F-4D97-AF65-F5344CB8AC3E}">
        <p14:creationId xmlns:p14="http://schemas.microsoft.com/office/powerpoint/2010/main" val="62005733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497BBD-23EB-1C37-AE8E-757340981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CFF828B-161A-FE42-01F0-51DCB7725A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1435"/>
            <a:ext cx="2975551" cy="2975551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A17192B-1CBD-AB22-4A34-699BF3FDF21F}"/>
              </a:ext>
            </a:extLst>
          </p:cNvPr>
          <p:cNvSpPr/>
          <p:nvPr/>
        </p:nvSpPr>
        <p:spPr>
          <a:xfrm>
            <a:off x="3604794" y="1209395"/>
            <a:ext cx="56685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Правильный ответ</a:t>
            </a:r>
            <a:r>
              <a:rPr lang="ru-RU" sz="36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780B49-FDD9-EFEE-7F3E-87EC5889E418}"/>
              </a:ext>
            </a:extLst>
          </p:cNvPr>
          <p:cNvSpPr txBox="1"/>
          <p:nvPr/>
        </p:nvSpPr>
        <p:spPr>
          <a:xfrm>
            <a:off x="3503221" y="2132725"/>
            <a:ext cx="609204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по цели высказывания бывают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повествовательные, вопросительные, побудительные</a:t>
            </a:r>
          </a:p>
        </p:txBody>
      </p:sp>
    </p:spTree>
    <p:extLst>
      <p:ext uri="{BB962C8B-B14F-4D97-AF65-F5344CB8AC3E}">
        <p14:creationId xmlns:p14="http://schemas.microsoft.com/office/powerpoint/2010/main" val="240682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23EE3D35-D973-372A-EE49-1901C16030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728077"/>
              </p:ext>
            </p:extLst>
          </p:nvPr>
        </p:nvGraphicFramePr>
        <p:xfrm>
          <a:off x="1770743" y="1463370"/>
          <a:ext cx="8128000" cy="3352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803231073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8320089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Смысловая связь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Примеры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7747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 и его признак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голубой экран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5710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действие и предмет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стремиться к знаниям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07039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 и его степень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по-весеннему свежий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7792345"/>
                  </a:ext>
                </a:extLst>
              </a:tr>
            </a:tbl>
          </a:graphicData>
        </a:graphic>
      </p:graphicFrame>
      <p:sp>
        <p:nvSpPr>
          <p:cNvPr id="9" name="Стрелка: изогнутая вниз 8">
            <a:extLst>
              <a:ext uri="{FF2B5EF4-FFF2-40B4-BE49-F238E27FC236}">
                <a16:creationId xmlns:a16="http://schemas.microsoft.com/office/drawing/2014/main" id="{082A06EA-35CD-0181-CAD3-7661DA748C38}"/>
              </a:ext>
            </a:extLst>
          </p:cNvPr>
          <p:cNvSpPr/>
          <p:nvPr/>
        </p:nvSpPr>
        <p:spPr>
          <a:xfrm>
            <a:off x="7124213" y="3206214"/>
            <a:ext cx="1478475" cy="364180"/>
          </a:xfrm>
          <a:prstGeom prst="curvedDownArrow">
            <a:avLst/>
          </a:prstGeom>
          <a:solidFill>
            <a:schemeClr val="tx1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F5C9486D-1DFF-3244-9BF2-AA252C09C4DB}"/>
              </a:ext>
            </a:extLst>
          </p:cNvPr>
          <p:cNvGrpSpPr/>
          <p:nvPr/>
        </p:nvGrpSpPr>
        <p:grpSpPr>
          <a:xfrm>
            <a:off x="7740736" y="2406736"/>
            <a:ext cx="223656" cy="132606"/>
            <a:chOff x="4868883" y="5650677"/>
            <a:chExt cx="223656" cy="132606"/>
          </a:xfrm>
        </p:grpSpPr>
        <p:cxnSp>
          <p:nvCxnSpPr>
            <p:cNvPr id="11" name="Прямая соединительная линия 10">
              <a:extLst>
                <a:ext uri="{FF2B5EF4-FFF2-40B4-BE49-F238E27FC236}">
                  <a16:creationId xmlns:a16="http://schemas.microsoft.com/office/drawing/2014/main" id="{352BAB24-A1CE-C70E-DEC6-E5D9C200BBEF}"/>
                </a:ext>
              </a:extLst>
            </p:cNvPr>
            <p:cNvCxnSpPr/>
            <p:nvPr/>
          </p:nvCxnSpPr>
          <p:spPr>
            <a:xfrm flipH="1">
              <a:off x="4868883" y="5652655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>
              <a:extLst>
                <a:ext uri="{FF2B5EF4-FFF2-40B4-BE49-F238E27FC236}">
                  <a16:creationId xmlns:a16="http://schemas.microsoft.com/office/drawing/2014/main" id="{D709F6C7-2FA2-A5F8-B0E0-8F5944441539}"/>
                </a:ext>
              </a:extLst>
            </p:cNvPr>
            <p:cNvCxnSpPr>
              <a:cxnSpLocks/>
            </p:cNvCxnSpPr>
            <p:nvPr/>
          </p:nvCxnSpPr>
          <p:spPr>
            <a:xfrm>
              <a:off x="4890658" y="5650677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Стрелка: изогнутая вниз 12">
            <a:extLst>
              <a:ext uri="{FF2B5EF4-FFF2-40B4-BE49-F238E27FC236}">
                <a16:creationId xmlns:a16="http://schemas.microsoft.com/office/drawing/2014/main" id="{D0860109-3C75-64A1-4F77-4424C6376CF9}"/>
              </a:ext>
            </a:extLst>
          </p:cNvPr>
          <p:cNvSpPr/>
          <p:nvPr/>
        </p:nvSpPr>
        <p:spPr>
          <a:xfrm flipH="1">
            <a:off x="6206848" y="2224646"/>
            <a:ext cx="1478475" cy="364180"/>
          </a:xfrm>
          <a:prstGeom prst="curvedDownArrow">
            <a:avLst/>
          </a:prstGeom>
          <a:solidFill>
            <a:schemeClr val="tx1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5D49E3A-AE3B-7FB2-147B-ADAFD6B45079}"/>
              </a:ext>
            </a:extLst>
          </p:cNvPr>
          <p:cNvSpPr txBox="1"/>
          <p:nvPr/>
        </p:nvSpPr>
        <p:spPr>
          <a:xfrm>
            <a:off x="6590805" y="1893516"/>
            <a:ext cx="926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какой?</a:t>
            </a: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23629832-ADF6-C76A-D127-55CC24FCF418}"/>
              </a:ext>
            </a:extLst>
          </p:cNvPr>
          <p:cNvGrpSpPr/>
          <p:nvPr/>
        </p:nvGrpSpPr>
        <p:grpSpPr>
          <a:xfrm>
            <a:off x="6367149" y="3380391"/>
            <a:ext cx="223656" cy="132606"/>
            <a:chOff x="4868883" y="5650677"/>
            <a:chExt cx="223656" cy="132606"/>
          </a:xfrm>
        </p:grpSpPr>
        <p:cxnSp>
          <p:nvCxnSpPr>
            <p:cNvPr id="16" name="Прямая соединительная линия 15">
              <a:extLst>
                <a:ext uri="{FF2B5EF4-FFF2-40B4-BE49-F238E27FC236}">
                  <a16:creationId xmlns:a16="http://schemas.microsoft.com/office/drawing/2014/main" id="{057CA6C5-C1D5-664C-66CB-9BC24244DFE3}"/>
                </a:ext>
              </a:extLst>
            </p:cNvPr>
            <p:cNvCxnSpPr/>
            <p:nvPr/>
          </p:nvCxnSpPr>
          <p:spPr>
            <a:xfrm flipH="1">
              <a:off x="4868883" y="5652655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>
              <a:extLst>
                <a:ext uri="{FF2B5EF4-FFF2-40B4-BE49-F238E27FC236}">
                  <a16:creationId xmlns:a16="http://schemas.microsoft.com/office/drawing/2014/main" id="{5AA04ECE-C769-6162-1CAC-580165018A01}"/>
                </a:ext>
              </a:extLst>
            </p:cNvPr>
            <p:cNvCxnSpPr>
              <a:cxnSpLocks/>
            </p:cNvCxnSpPr>
            <p:nvPr/>
          </p:nvCxnSpPr>
          <p:spPr>
            <a:xfrm>
              <a:off x="4890658" y="5650677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18245254-13EA-A55B-466B-4035AE3FCD61}"/>
              </a:ext>
            </a:extLst>
          </p:cNvPr>
          <p:cNvSpPr txBox="1"/>
          <p:nvPr/>
        </p:nvSpPr>
        <p:spPr>
          <a:xfrm>
            <a:off x="7465468" y="2879070"/>
            <a:ext cx="1046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чему?</a:t>
            </a:r>
          </a:p>
        </p:txBody>
      </p:sp>
      <p:sp>
        <p:nvSpPr>
          <p:cNvPr id="19" name="Стрелка: изогнутая вниз 18">
            <a:extLst>
              <a:ext uri="{FF2B5EF4-FFF2-40B4-BE49-F238E27FC236}">
                <a16:creationId xmlns:a16="http://schemas.microsoft.com/office/drawing/2014/main" id="{E29F1AC4-FFE7-8E1E-80B1-ABFD806CFD6C}"/>
              </a:ext>
            </a:extLst>
          </p:cNvPr>
          <p:cNvSpPr/>
          <p:nvPr/>
        </p:nvSpPr>
        <p:spPr>
          <a:xfrm flipH="1">
            <a:off x="7190522" y="4110844"/>
            <a:ext cx="1478475" cy="364180"/>
          </a:xfrm>
          <a:prstGeom prst="curvedDownArrow">
            <a:avLst/>
          </a:prstGeom>
          <a:solidFill>
            <a:schemeClr val="tx1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E475E5A6-2900-97A2-6EF9-71B9CBD83FD3}"/>
              </a:ext>
            </a:extLst>
          </p:cNvPr>
          <p:cNvGrpSpPr/>
          <p:nvPr/>
        </p:nvGrpSpPr>
        <p:grpSpPr>
          <a:xfrm>
            <a:off x="8773891" y="4310754"/>
            <a:ext cx="223656" cy="132606"/>
            <a:chOff x="4868883" y="5650677"/>
            <a:chExt cx="223656" cy="132606"/>
          </a:xfrm>
        </p:grpSpPr>
        <p:cxnSp>
          <p:nvCxnSpPr>
            <p:cNvPr id="21" name="Прямая соединительная линия 20">
              <a:extLst>
                <a:ext uri="{FF2B5EF4-FFF2-40B4-BE49-F238E27FC236}">
                  <a16:creationId xmlns:a16="http://schemas.microsoft.com/office/drawing/2014/main" id="{6D5D68F0-3FA5-BB3D-2131-E2CCEA62651F}"/>
                </a:ext>
              </a:extLst>
            </p:cNvPr>
            <p:cNvCxnSpPr/>
            <p:nvPr/>
          </p:nvCxnSpPr>
          <p:spPr>
            <a:xfrm flipH="1">
              <a:off x="4868883" y="5652655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>
              <a:extLst>
                <a:ext uri="{FF2B5EF4-FFF2-40B4-BE49-F238E27FC236}">
                  <a16:creationId xmlns:a16="http://schemas.microsoft.com/office/drawing/2014/main" id="{FE6C3241-6BC6-5661-5FCD-538830579833}"/>
                </a:ext>
              </a:extLst>
            </p:cNvPr>
            <p:cNvCxnSpPr>
              <a:cxnSpLocks/>
            </p:cNvCxnSpPr>
            <p:nvPr/>
          </p:nvCxnSpPr>
          <p:spPr>
            <a:xfrm>
              <a:off x="4890658" y="5650677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D22678ED-12B1-61B7-FBF9-4471EE6676BD}"/>
              </a:ext>
            </a:extLst>
          </p:cNvPr>
          <p:cNvSpPr txBox="1"/>
          <p:nvPr/>
        </p:nvSpPr>
        <p:spPr>
          <a:xfrm>
            <a:off x="7685323" y="3800106"/>
            <a:ext cx="826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как?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5F31C5-A98D-7B6B-1178-C4036FE68E41}"/>
              </a:ext>
            </a:extLst>
          </p:cNvPr>
          <p:cNvSpPr txBox="1"/>
          <p:nvPr/>
        </p:nvSpPr>
        <p:spPr>
          <a:xfrm>
            <a:off x="2367148" y="228280"/>
            <a:ext cx="69351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смысловой связи в словосочетаниях</a:t>
            </a:r>
          </a:p>
        </p:txBody>
      </p:sp>
    </p:spTree>
    <p:extLst>
      <p:ext uri="{BB962C8B-B14F-4D97-AF65-F5344CB8AC3E}">
        <p14:creationId xmlns:p14="http://schemas.microsoft.com/office/powerpoint/2010/main" val="83817065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CF488-9382-BDD9-27DC-81889E7DDA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C8BFE3D-6B4D-317F-6014-D713A6733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1274465"/>
            <a:ext cx="3619500" cy="36195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82D888E-FD15-E1E5-82C9-593DA38BDF6C}"/>
              </a:ext>
            </a:extLst>
          </p:cNvPr>
          <p:cNvSpPr/>
          <p:nvPr/>
        </p:nvSpPr>
        <p:spPr>
          <a:xfrm>
            <a:off x="3279504" y="351135"/>
            <a:ext cx="49471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Проверим себя!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52443C-74DE-31B5-956E-689BB00CC2B4}"/>
              </a:ext>
            </a:extLst>
          </p:cNvPr>
          <p:cNvSpPr txBox="1"/>
          <p:nvPr/>
        </p:nvSpPr>
        <p:spPr>
          <a:xfrm>
            <a:off x="3823854" y="1508165"/>
            <a:ext cx="75104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arenR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5837F8B-C624-6FF4-DAE2-62A09945BB23}"/>
              </a:ext>
            </a:extLst>
          </p:cNvPr>
          <p:cNvSpPr txBox="1"/>
          <p:nvPr/>
        </p:nvSpPr>
        <p:spPr>
          <a:xfrm>
            <a:off x="4370119" y="1698171"/>
            <a:ext cx="609204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Восклицательным может быть</a:t>
            </a:r>
          </a:p>
          <a:p>
            <a:pPr marL="342900" indent="-34290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любое предложение по цели высказывания;</a:t>
            </a:r>
          </a:p>
          <a:p>
            <a:pPr marL="342900" indent="-34290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только повествовательное и побудительное;</a:t>
            </a:r>
          </a:p>
          <a:p>
            <a:pPr marL="342900" indent="-34290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только побудительное</a:t>
            </a:r>
          </a:p>
        </p:txBody>
      </p:sp>
    </p:spTree>
    <p:extLst>
      <p:ext uri="{BB962C8B-B14F-4D97-AF65-F5344CB8AC3E}">
        <p14:creationId xmlns:p14="http://schemas.microsoft.com/office/powerpoint/2010/main" val="408853963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3B8093-7DCC-CDF6-C4BB-29A81CE24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75368E-FDA1-FCB6-51A3-9EB7F23201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1435"/>
            <a:ext cx="2975551" cy="2975551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8112195-04BB-8F6A-D032-4160DFDD8FDC}"/>
              </a:ext>
            </a:extLst>
          </p:cNvPr>
          <p:cNvSpPr/>
          <p:nvPr/>
        </p:nvSpPr>
        <p:spPr>
          <a:xfrm>
            <a:off x="3604794" y="1209395"/>
            <a:ext cx="56685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Правильный ответ</a:t>
            </a:r>
            <a:r>
              <a:rPr lang="ru-RU" sz="36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ACCB71-D515-2441-4899-38CE2782D07C}"/>
              </a:ext>
            </a:extLst>
          </p:cNvPr>
          <p:cNvSpPr txBox="1"/>
          <p:nvPr/>
        </p:nvSpPr>
        <p:spPr>
          <a:xfrm>
            <a:off x="3503221" y="2327563"/>
            <a:ext cx="60920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Восклицательным может быть</a:t>
            </a:r>
          </a:p>
          <a:p>
            <a:pPr marL="342900" indent="-342900">
              <a:buAutoNum type="arabicParenR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любое предложение по цели высказывания</a:t>
            </a:r>
          </a:p>
        </p:txBody>
      </p:sp>
    </p:spTree>
    <p:extLst>
      <p:ext uri="{BB962C8B-B14F-4D97-AF65-F5344CB8AC3E}">
        <p14:creationId xmlns:p14="http://schemas.microsoft.com/office/powerpoint/2010/main" val="272065885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736CEF0-A44F-56A7-FE65-BB0EDECD5EC8}"/>
              </a:ext>
            </a:extLst>
          </p:cNvPr>
          <p:cNvGrpSpPr/>
          <p:nvPr/>
        </p:nvGrpSpPr>
        <p:grpSpPr>
          <a:xfrm>
            <a:off x="626533" y="1240135"/>
            <a:ext cx="12039214" cy="5694065"/>
            <a:chOff x="626533" y="1240135"/>
            <a:chExt cx="12039214" cy="5694065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9362076B-6E0F-B74D-87B4-2169CAD4832C}"/>
                </a:ext>
              </a:extLst>
            </p:cNvPr>
            <p:cNvSpPr/>
            <p:nvPr/>
          </p:nvSpPr>
          <p:spPr>
            <a:xfrm>
              <a:off x="2383753" y="1240135"/>
              <a:ext cx="67810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dirty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reflection blurRad="6350" stA="53000" endA="300" endPos="35500" dir="5400000" sy="-90000" algn="bl" rotWithShape="0"/>
                  </a:effectLst>
                </a:rPr>
                <a:t>Спасибо за внимание!</a:t>
              </a:r>
              <a:endParaRPr lang="ru-RU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613BD77-0832-D728-8B7E-DDB7EC8CE6B0}"/>
                </a:ext>
              </a:extLst>
            </p:cNvPr>
            <p:cNvSpPr txBox="1"/>
            <p:nvPr/>
          </p:nvSpPr>
          <p:spPr>
            <a:xfrm>
              <a:off x="626533" y="2641600"/>
              <a:ext cx="8856134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Вопросы и замечания можно присылать на электронную почту</a:t>
              </a:r>
            </a:p>
            <a:p>
              <a:endParaRPr 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sz="2800" dirty="0">
                  <a:solidFill>
                    <a:srgbClr val="262633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sinyavskayaalena1960@</a:t>
              </a:r>
              <a:r>
                <a:rPr lang="en-US" sz="2800" dirty="0" err="1">
                  <a:solidFill>
                    <a:srgbClr val="262633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yandex</a:t>
              </a:r>
              <a:r>
                <a:rPr lang="ru-RU" sz="2800" dirty="0">
                  <a:solidFill>
                    <a:srgbClr val="262633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.</a:t>
              </a:r>
              <a:r>
                <a:rPr lang="en-US" sz="2800" dirty="0" err="1">
                  <a:solidFill>
                    <a:srgbClr val="262633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ru</a:t>
              </a:r>
              <a:endPara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endParaRPr 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CF986601-1D49-24A0-4926-34E53D1EBF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2847" y="2781300"/>
              <a:ext cx="4152900" cy="4152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436549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348AE75-F42B-4405-C70E-C41B14993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132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AD69A0D-0CD7-47C1-341B-DA8D75AAD9A5}"/>
              </a:ext>
            </a:extLst>
          </p:cNvPr>
          <p:cNvSpPr txBox="1"/>
          <p:nvPr/>
        </p:nvSpPr>
        <p:spPr>
          <a:xfrm>
            <a:off x="2367148" y="228280"/>
            <a:ext cx="69351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выражения грамматической связи слов в словосочетаниях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BB80242D-040E-1E1B-DAD2-D8C8DC12AC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541341"/>
              </p:ext>
            </p:extLst>
          </p:nvPr>
        </p:nvGraphicFramePr>
        <p:xfrm>
          <a:off x="1925121" y="2372097"/>
          <a:ext cx="8972460" cy="3261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86230">
                  <a:extLst>
                    <a:ext uri="{9D8B030D-6E8A-4147-A177-3AD203B41FA5}">
                      <a16:colId xmlns:a16="http://schemas.microsoft.com/office/drawing/2014/main" val="2862974225"/>
                    </a:ext>
                  </a:extLst>
                </a:gridCol>
                <a:gridCol w="4486230">
                  <a:extLst>
                    <a:ext uri="{9D8B030D-6E8A-4147-A177-3AD203B41FA5}">
                      <a16:colId xmlns:a16="http://schemas.microsoft.com/office/drawing/2014/main" val="3427774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Грамматическая связь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Примеры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80344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помощи окончаний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наливное яблочко</a:t>
                      </a:r>
                    </a:p>
                    <a:p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лисья шуба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6019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помощи окончания и предлога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участвовать в экспедиции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382927"/>
                  </a:ext>
                </a:extLst>
              </a:tr>
            </a:tbl>
          </a:graphicData>
        </a:graphic>
      </p:graphicFrame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BF61041E-7DBA-5957-7923-5F2691FF07BC}"/>
              </a:ext>
            </a:extLst>
          </p:cNvPr>
          <p:cNvGrpSpPr/>
          <p:nvPr/>
        </p:nvGrpSpPr>
        <p:grpSpPr>
          <a:xfrm>
            <a:off x="6629391" y="2802579"/>
            <a:ext cx="3816933" cy="2756449"/>
            <a:chOff x="6629391" y="2802579"/>
            <a:chExt cx="3816933" cy="2756449"/>
          </a:xfrm>
        </p:grpSpPr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A7D77B85-B003-A7B1-F9E2-44514B0BBE88}"/>
                </a:ext>
              </a:extLst>
            </p:cNvPr>
            <p:cNvCxnSpPr/>
            <p:nvPr/>
          </p:nvCxnSpPr>
          <p:spPr>
            <a:xfrm flipH="1">
              <a:off x="8607635" y="3364675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>
              <a:extLst>
                <a:ext uri="{FF2B5EF4-FFF2-40B4-BE49-F238E27FC236}">
                  <a16:creationId xmlns:a16="http://schemas.microsoft.com/office/drawing/2014/main" id="{BD8FC7D5-6C8B-F049-3FDA-FD50ECFC732D}"/>
                </a:ext>
              </a:extLst>
            </p:cNvPr>
            <p:cNvCxnSpPr>
              <a:cxnSpLocks/>
            </p:cNvCxnSpPr>
            <p:nvPr/>
          </p:nvCxnSpPr>
          <p:spPr>
            <a:xfrm>
              <a:off x="8629410" y="3362697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Стрелка: изогнутая вниз 11">
              <a:extLst>
                <a:ext uri="{FF2B5EF4-FFF2-40B4-BE49-F238E27FC236}">
                  <a16:creationId xmlns:a16="http://schemas.microsoft.com/office/drawing/2014/main" id="{55274125-9629-8008-7E12-634077F49078}"/>
                </a:ext>
              </a:extLst>
            </p:cNvPr>
            <p:cNvSpPr/>
            <p:nvPr/>
          </p:nvSpPr>
          <p:spPr>
            <a:xfrm flipH="1">
              <a:off x="7052478" y="3129145"/>
              <a:ext cx="1478475" cy="364180"/>
            </a:xfrm>
            <a:prstGeom prst="curvedDownArrow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FE0952D-79D9-CE5F-1B53-22F9A8A0A5F1}"/>
                </a:ext>
              </a:extLst>
            </p:cNvPr>
            <p:cNvSpPr txBox="1"/>
            <p:nvPr/>
          </p:nvSpPr>
          <p:spPr>
            <a:xfrm>
              <a:off x="7469575" y="2802579"/>
              <a:ext cx="8668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какое?</a:t>
              </a:r>
            </a:p>
          </p:txBody>
        </p:sp>
        <p:cxnSp>
          <p:nvCxnSpPr>
            <p:cNvPr id="15" name="Прямая соединительная линия 14">
              <a:extLst>
                <a:ext uri="{FF2B5EF4-FFF2-40B4-BE49-F238E27FC236}">
                  <a16:creationId xmlns:a16="http://schemas.microsoft.com/office/drawing/2014/main" id="{1E57F0BF-6316-5407-D979-4702B1CC5FD5}"/>
                </a:ext>
              </a:extLst>
            </p:cNvPr>
            <p:cNvCxnSpPr/>
            <p:nvPr/>
          </p:nvCxnSpPr>
          <p:spPr>
            <a:xfrm flipH="1">
              <a:off x="7772394" y="4190452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>
              <a:extLst>
                <a:ext uri="{FF2B5EF4-FFF2-40B4-BE49-F238E27FC236}">
                  <a16:creationId xmlns:a16="http://schemas.microsoft.com/office/drawing/2014/main" id="{4F59B593-4B46-612F-F5CD-5A7A5C498D4E}"/>
                </a:ext>
              </a:extLst>
            </p:cNvPr>
            <p:cNvCxnSpPr>
              <a:cxnSpLocks/>
            </p:cNvCxnSpPr>
            <p:nvPr/>
          </p:nvCxnSpPr>
          <p:spPr>
            <a:xfrm>
              <a:off x="7794169" y="4188474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Стрелка: изогнутая вниз 16">
              <a:extLst>
                <a:ext uri="{FF2B5EF4-FFF2-40B4-BE49-F238E27FC236}">
                  <a16:creationId xmlns:a16="http://schemas.microsoft.com/office/drawing/2014/main" id="{CF761CB8-90C0-1FA0-C181-B0978EF309FA}"/>
                </a:ext>
              </a:extLst>
            </p:cNvPr>
            <p:cNvSpPr/>
            <p:nvPr/>
          </p:nvSpPr>
          <p:spPr>
            <a:xfrm flipH="1">
              <a:off x="6629391" y="4002777"/>
              <a:ext cx="1132116" cy="364180"/>
            </a:xfrm>
            <a:prstGeom prst="curvedDownArrow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4C7AD93-C9B2-B897-0B89-1B97458D821E}"/>
                </a:ext>
              </a:extLst>
            </p:cNvPr>
            <p:cNvSpPr txBox="1"/>
            <p:nvPr/>
          </p:nvSpPr>
          <p:spPr>
            <a:xfrm>
              <a:off x="6998516" y="3681084"/>
              <a:ext cx="8668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чья?</a:t>
              </a:r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365DAE52-E762-AECB-85CF-A9F41EDE553C}"/>
                </a:ext>
              </a:extLst>
            </p:cNvPr>
            <p:cNvSpPr/>
            <p:nvPr/>
          </p:nvSpPr>
          <p:spPr>
            <a:xfrm>
              <a:off x="7564583" y="3475511"/>
              <a:ext cx="372093" cy="318057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D50C5165-599A-E593-556F-EC5D83A89BAF}"/>
                </a:ext>
              </a:extLst>
            </p:cNvPr>
            <p:cNvSpPr/>
            <p:nvPr/>
          </p:nvSpPr>
          <p:spPr>
            <a:xfrm>
              <a:off x="9028205" y="3497949"/>
              <a:ext cx="227614" cy="23690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CFA7A9AC-6F08-2202-541A-61EF171F48C0}"/>
                </a:ext>
              </a:extLst>
            </p:cNvPr>
            <p:cNvSpPr/>
            <p:nvPr/>
          </p:nvSpPr>
          <p:spPr>
            <a:xfrm>
              <a:off x="7180608" y="4385953"/>
              <a:ext cx="227614" cy="23690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45356CDA-D98C-40DC-5D66-719AAC3E2E10}"/>
                </a:ext>
              </a:extLst>
            </p:cNvPr>
            <p:cNvSpPr/>
            <p:nvPr/>
          </p:nvSpPr>
          <p:spPr>
            <a:xfrm>
              <a:off x="8047506" y="4374073"/>
              <a:ext cx="227614" cy="23690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</p:txBody>
        </p:sp>
        <p:cxnSp>
          <p:nvCxnSpPr>
            <p:cNvPr id="24" name="Прямая соединительная линия 23">
              <a:extLst>
                <a:ext uri="{FF2B5EF4-FFF2-40B4-BE49-F238E27FC236}">
                  <a16:creationId xmlns:a16="http://schemas.microsoft.com/office/drawing/2014/main" id="{7FC8FAB0-585C-A77B-4629-1904FE70D25A}"/>
                </a:ext>
              </a:extLst>
            </p:cNvPr>
            <p:cNvCxnSpPr/>
            <p:nvPr/>
          </p:nvCxnSpPr>
          <p:spPr>
            <a:xfrm flipH="1">
              <a:off x="6790703" y="5033161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>
              <a:extLst>
                <a:ext uri="{FF2B5EF4-FFF2-40B4-BE49-F238E27FC236}">
                  <a16:creationId xmlns:a16="http://schemas.microsoft.com/office/drawing/2014/main" id="{5C2D2D47-7AD7-790C-3616-F70CE67D3673}"/>
                </a:ext>
              </a:extLst>
            </p:cNvPr>
            <p:cNvCxnSpPr>
              <a:cxnSpLocks/>
            </p:cNvCxnSpPr>
            <p:nvPr/>
          </p:nvCxnSpPr>
          <p:spPr>
            <a:xfrm>
              <a:off x="6812478" y="5031183"/>
              <a:ext cx="201881" cy="130628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Стрелка: изогнутая вниз 25">
              <a:extLst>
                <a:ext uri="{FF2B5EF4-FFF2-40B4-BE49-F238E27FC236}">
                  <a16:creationId xmlns:a16="http://schemas.microsoft.com/office/drawing/2014/main" id="{0B2B789A-7C48-9BCB-0278-EDB081413943}"/>
                </a:ext>
              </a:extLst>
            </p:cNvPr>
            <p:cNvSpPr/>
            <p:nvPr/>
          </p:nvSpPr>
          <p:spPr>
            <a:xfrm>
              <a:off x="7751143" y="4944091"/>
              <a:ext cx="1478475" cy="364180"/>
            </a:xfrm>
            <a:prstGeom prst="curvedDownArrow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E17B87C-445B-8A55-EFB7-B2E69252FECC}"/>
                </a:ext>
              </a:extLst>
            </p:cNvPr>
            <p:cNvSpPr txBox="1"/>
            <p:nvPr/>
          </p:nvSpPr>
          <p:spPr>
            <a:xfrm>
              <a:off x="8196938" y="4631380"/>
              <a:ext cx="8668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где?</a:t>
              </a:r>
            </a:p>
          </p:txBody>
        </p:sp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id="{4277ABDC-7D1B-529C-E7FC-C74634342C67}"/>
                </a:ext>
              </a:extLst>
            </p:cNvPr>
            <p:cNvSpPr/>
            <p:nvPr/>
          </p:nvSpPr>
          <p:spPr>
            <a:xfrm>
              <a:off x="10218710" y="5322119"/>
              <a:ext cx="227614" cy="23690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248205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F45EE9EC-0F83-B11C-01C0-E541E3516154}"/>
              </a:ext>
            </a:extLst>
          </p:cNvPr>
          <p:cNvGrpSpPr/>
          <p:nvPr/>
        </p:nvGrpSpPr>
        <p:grpSpPr>
          <a:xfrm>
            <a:off x="1880259" y="1403937"/>
            <a:ext cx="8558151" cy="3374571"/>
            <a:chOff x="1880259" y="1403937"/>
            <a:chExt cx="8558151" cy="3374571"/>
          </a:xfrm>
        </p:grpSpPr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E5DDE75D-6FB5-64DF-C602-D971EAA1202E}"/>
                </a:ext>
              </a:extLst>
            </p:cNvPr>
            <p:cNvGrpSpPr/>
            <p:nvPr/>
          </p:nvGrpSpPr>
          <p:grpSpPr>
            <a:xfrm>
              <a:off x="3139042" y="1403937"/>
              <a:ext cx="5312229" cy="781123"/>
              <a:chOff x="3139042" y="1403937"/>
              <a:chExt cx="5312229" cy="781123"/>
            </a:xfrm>
          </p:grpSpPr>
          <p:sp>
            <p:nvSpPr>
              <p:cNvPr id="5" name="Прямоугольник: скругленные углы 4">
                <a:extLst>
                  <a:ext uri="{FF2B5EF4-FFF2-40B4-BE49-F238E27FC236}">
                    <a16:creationId xmlns:a16="http://schemas.microsoft.com/office/drawing/2014/main" id="{FED0DBA0-9736-DE82-BC39-116ED4392EB9}"/>
                  </a:ext>
                </a:extLst>
              </p:cNvPr>
              <p:cNvSpPr/>
              <p:nvPr/>
            </p:nvSpPr>
            <p:spPr>
              <a:xfrm>
                <a:off x="3586347" y="1403937"/>
                <a:ext cx="4417621" cy="781123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6A52599E-68B1-5F23-5ACD-2BBC631AC7EE}"/>
                  </a:ext>
                </a:extLst>
              </p:cNvPr>
              <p:cNvSpPr txBox="1"/>
              <p:nvPr/>
            </p:nvSpPr>
            <p:spPr>
              <a:xfrm>
                <a:off x="3139042" y="1403937"/>
                <a:ext cx="531222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200" b="1" dirty="0">
                    <a:solidFill>
                      <a:srgbClr val="7030A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виды словосочетаний</a:t>
                </a:r>
              </a:p>
            </p:txBody>
          </p:sp>
        </p:grpSp>
        <p:cxnSp>
          <p:nvCxnSpPr>
            <p:cNvPr id="8" name="Прямая со стрелкой 7">
              <a:extLst>
                <a:ext uri="{FF2B5EF4-FFF2-40B4-BE49-F238E27FC236}">
                  <a16:creationId xmlns:a16="http://schemas.microsoft.com/office/drawing/2014/main" id="{82EEDD35-0C2F-9591-A839-5E97F19D63CE}"/>
                </a:ext>
              </a:extLst>
            </p:cNvPr>
            <p:cNvCxnSpPr/>
            <p:nvPr/>
          </p:nvCxnSpPr>
          <p:spPr>
            <a:xfrm flipH="1">
              <a:off x="3139042" y="2185060"/>
              <a:ext cx="1183576" cy="890649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 стрелкой 8">
              <a:extLst>
                <a:ext uri="{FF2B5EF4-FFF2-40B4-BE49-F238E27FC236}">
                  <a16:creationId xmlns:a16="http://schemas.microsoft.com/office/drawing/2014/main" id="{2792553B-9DD1-3810-22F2-40C917918200}"/>
                </a:ext>
              </a:extLst>
            </p:cNvPr>
            <p:cNvCxnSpPr>
              <a:cxnSpLocks/>
            </p:cNvCxnSpPr>
            <p:nvPr/>
          </p:nvCxnSpPr>
          <p:spPr>
            <a:xfrm>
              <a:off x="5757551" y="2183081"/>
              <a:ext cx="0" cy="1640774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>
              <a:extLst>
                <a:ext uri="{FF2B5EF4-FFF2-40B4-BE49-F238E27FC236}">
                  <a16:creationId xmlns:a16="http://schemas.microsoft.com/office/drawing/2014/main" id="{E01A828A-D8F4-A364-F93E-14665C15BBBB}"/>
                </a:ext>
              </a:extLst>
            </p:cNvPr>
            <p:cNvCxnSpPr>
              <a:cxnSpLocks/>
            </p:cNvCxnSpPr>
            <p:nvPr/>
          </p:nvCxnSpPr>
          <p:spPr>
            <a:xfrm>
              <a:off x="7412180" y="2185060"/>
              <a:ext cx="1183576" cy="890649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13532536-B8BF-5D93-AF69-96B12D30511A}"/>
                </a:ext>
              </a:extLst>
            </p:cNvPr>
            <p:cNvGrpSpPr/>
            <p:nvPr/>
          </p:nvGrpSpPr>
          <p:grpSpPr>
            <a:xfrm>
              <a:off x="1880259" y="3110035"/>
              <a:ext cx="2879764" cy="890649"/>
              <a:chOff x="1223159" y="3175076"/>
              <a:chExt cx="2879764" cy="890649"/>
            </a:xfrm>
          </p:grpSpPr>
          <p:sp>
            <p:nvSpPr>
              <p:cNvPr id="12" name="Прямоугольник: скругленные углы 11">
                <a:extLst>
                  <a:ext uri="{FF2B5EF4-FFF2-40B4-BE49-F238E27FC236}">
                    <a16:creationId xmlns:a16="http://schemas.microsoft.com/office/drawing/2014/main" id="{89D95AE7-7CA8-5969-1D5F-B6BFA8233B01}"/>
                  </a:ext>
                </a:extLst>
              </p:cNvPr>
              <p:cNvSpPr/>
              <p:nvPr/>
            </p:nvSpPr>
            <p:spPr>
              <a:xfrm>
                <a:off x="1223159" y="3175076"/>
                <a:ext cx="2648197" cy="890649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C0B8BFB-2547-71E5-91C6-DBD30D385E32}"/>
                  </a:ext>
                </a:extLst>
              </p:cNvPr>
              <p:cNvSpPr txBox="1"/>
              <p:nvPr/>
            </p:nvSpPr>
            <p:spPr>
              <a:xfrm>
                <a:off x="1314205" y="3239080"/>
                <a:ext cx="278871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глагольные</a:t>
                </a:r>
              </a:p>
            </p:txBody>
          </p:sp>
        </p:grpSp>
        <p:grpSp>
          <p:nvGrpSpPr>
            <p:cNvPr id="18" name="Группа 17">
              <a:extLst>
                <a:ext uri="{FF2B5EF4-FFF2-40B4-BE49-F238E27FC236}">
                  <a16:creationId xmlns:a16="http://schemas.microsoft.com/office/drawing/2014/main" id="{980EF161-CDD9-7572-F97D-D88C7A12908F}"/>
                </a:ext>
              </a:extLst>
            </p:cNvPr>
            <p:cNvGrpSpPr/>
            <p:nvPr/>
          </p:nvGrpSpPr>
          <p:grpSpPr>
            <a:xfrm>
              <a:off x="4610596" y="3887859"/>
              <a:ext cx="3059872" cy="890649"/>
              <a:chOff x="4488872" y="4076432"/>
              <a:chExt cx="3059872" cy="890649"/>
            </a:xfrm>
          </p:grpSpPr>
          <p:sp>
            <p:nvSpPr>
              <p:cNvPr id="14" name="Прямоугольник: скругленные углы 13">
                <a:extLst>
                  <a:ext uri="{FF2B5EF4-FFF2-40B4-BE49-F238E27FC236}">
                    <a16:creationId xmlns:a16="http://schemas.microsoft.com/office/drawing/2014/main" id="{3E233DCA-757F-71B7-363E-8A7971427DF0}"/>
                  </a:ext>
                </a:extLst>
              </p:cNvPr>
              <p:cNvSpPr/>
              <p:nvPr/>
            </p:nvSpPr>
            <p:spPr>
              <a:xfrm>
                <a:off x="4488872" y="4076432"/>
                <a:ext cx="2667987" cy="890649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F5ED5D7-5428-E6DE-17F0-61BABD5BAB89}"/>
                  </a:ext>
                </a:extLst>
              </p:cNvPr>
              <p:cNvSpPr txBox="1"/>
              <p:nvPr/>
            </p:nvSpPr>
            <p:spPr>
              <a:xfrm>
                <a:off x="4746168" y="4227928"/>
                <a:ext cx="280257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именные</a:t>
                </a:r>
              </a:p>
            </p:txBody>
          </p:sp>
        </p:grpSp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394129FE-C9B3-7C75-11A1-C933FC1890C6}"/>
                </a:ext>
              </a:extLst>
            </p:cNvPr>
            <p:cNvGrpSpPr/>
            <p:nvPr/>
          </p:nvGrpSpPr>
          <p:grpSpPr>
            <a:xfrm>
              <a:off x="7776359" y="3110035"/>
              <a:ext cx="2662051" cy="890649"/>
              <a:chOff x="7776359" y="3110035"/>
              <a:chExt cx="2662051" cy="890649"/>
            </a:xfrm>
          </p:grpSpPr>
          <p:sp>
            <p:nvSpPr>
              <p:cNvPr id="13" name="Прямоугольник: скругленные углы 12">
                <a:extLst>
                  <a:ext uri="{FF2B5EF4-FFF2-40B4-BE49-F238E27FC236}">
                    <a16:creationId xmlns:a16="http://schemas.microsoft.com/office/drawing/2014/main" id="{7E7CBE42-91FE-4ED2-D13D-B395C45A745C}"/>
                  </a:ext>
                </a:extLst>
              </p:cNvPr>
              <p:cNvSpPr/>
              <p:nvPr/>
            </p:nvSpPr>
            <p:spPr>
              <a:xfrm>
                <a:off x="7776359" y="3110035"/>
                <a:ext cx="2559132" cy="890649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B337348-190C-7588-D10E-8C7E6AFF5A33}"/>
                  </a:ext>
                </a:extLst>
              </p:cNvPr>
              <p:cNvSpPr txBox="1"/>
              <p:nvPr/>
            </p:nvSpPr>
            <p:spPr>
              <a:xfrm>
                <a:off x="8003968" y="3174039"/>
                <a:ext cx="243444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наречные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46829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F156F5B-1D77-2BC9-6633-7A0C1CB9AF5E}"/>
              </a:ext>
            </a:extLst>
          </p:cNvPr>
          <p:cNvSpPr txBox="1"/>
          <p:nvPr/>
        </p:nvSpPr>
        <p:spPr>
          <a:xfrm>
            <a:off x="546265" y="1140032"/>
            <a:ext cx="1073529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глагольных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словосочетаниях главное слово выражено спрягаемыми формами глагола, а также особыми формами глагола – причастием и деепричастием.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долг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потемневший от загара</a:t>
            </a:r>
          </a:p>
          <a:p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улыбаясь смущенно</a:t>
            </a: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B9D59CE8-BE73-0BDD-91E4-BCC53809826C}"/>
              </a:ext>
            </a:extLst>
          </p:cNvPr>
          <p:cNvGrpSpPr/>
          <p:nvPr/>
        </p:nvGrpSpPr>
        <p:grpSpPr>
          <a:xfrm>
            <a:off x="890655" y="3087585"/>
            <a:ext cx="3114309" cy="2616407"/>
            <a:chOff x="890655" y="3087585"/>
            <a:chExt cx="3114309" cy="2616407"/>
          </a:xfrm>
        </p:grpSpPr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6A1581E9-51A9-A723-177C-D35F32239FD0}"/>
                </a:ext>
              </a:extLst>
            </p:cNvPr>
            <p:cNvGrpSpPr/>
            <p:nvPr/>
          </p:nvGrpSpPr>
          <p:grpSpPr>
            <a:xfrm>
              <a:off x="890655" y="3596251"/>
              <a:ext cx="223656" cy="132606"/>
              <a:chOff x="4868883" y="5650677"/>
              <a:chExt cx="223656" cy="132606"/>
            </a:xfrm>
          </p:grpSpPr>
          <p:cxnSp>
            <p:nvCxnSpPr>
              <p:cNvPr id="6" name="Прямая соединительная линия 5">
                <a:extLst>
                  <a:ext uri="{FF2B5EF4-FFF2-40B4-BE49-F238E27FC236}">
                    <a16:creationId xmlns:a16="http://schemas.microsoft.com/office/drawing/2014/main" id="{D169A8EE-7AE6-C5AF-3F08-A72BB1EF404E}"/>
                  </a:ext>
                </a:extLst>
              </p:cNvPr>
              <p:cNvCxnSpPr/>
              <p:nvPr/>
            </p:nvCxnSpPr>
            <p:spPr>
              <a:xfrm flipH="1">
                <a:off x="4868883" y="5652655"/>
                <a:ext cx="201881" cy="13062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" name="Прямая соединительная линия 6">
                <a:extLst>
                  <a:ext uri="{FF2B5EF4-FFF2-40B4-BE49-F238E27FC236}">
                    <a16:creationId xmlns:a16="http://schemas.microsoft.com/office/drawing/2014/main" id="{6F8D5005-FBF6-14EC-9F24-0714C396BB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90658" y="5650677"/>
                <a:ext cx="201881" cy="13062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8" name="Стрелка: изогнутая вниз 7">
              <a:extLst>
                <a:ext uri="{FF2B5EF4-FFF2-40B4-BE49-F238E27FC236}">
                  <a16:creationId xmlns:a16="http://schemas.microsoft.com/office/drawing/2014/main" id="{98E80579-DDFB-CC56-9C14-06DCD07FD931}"/>
                </a:ext>
              </a:extLst>
            </p:cNvPr>
            <p:cNvSpPr/>
            <p:nvPr/>
          </p:nvSpPr>
          <p:spPr>
            <a:xfrm>
              <a:off x="1614068" y="3419967"/>
              <a:ext cx="1478475" cy="364180"/>
            </a:xfrm>
            <a:prstGeom prst="curvedDownArrow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D9AA040-2211-839C-E13E-D9952B4FB99B}"/>
                </a:ext>
              </a:extLst>
            </p:cNvPr>
            <p:cNvSpPr txBox="1"/>
            <p:nvPr/>
          </p:nvSpPr>
          <p:spPr>
            <a:xfrm>
              <a:off x="2137558" y="3087585"/>
              <a:ext cx="7243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>
                  <a:latin typeface="Times New Roman" panose="02020603050405020304" pitchFamily="18" charset="0"/>
                  <a:cs typeface="Times New Roman" panose="02020603050405020304" pitchFamily="18" charset="0"/>
                </a:rPr>
                <a:t>что?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038642B9-DABB-EFA4-108E-40F7D6573938}"/>
                </a:ext>
              </a:extLst>
            </p:cNvPr>
            <p:cNvGrpSpPr/>
            <p:nvPr/>
          </p:nvGrpSpPr>
          <p:grpSpPr>
            <a:xfrm>
              <a:off x="948055" y="4556170"/>
              <a:ext cx="223656" cy="132606"/>
              <a:chOff x="4868883" y="5650677"/>
              <a:chExt cx="223656" cy="132606"/>
            </a:xfrm>
          </p:grpSpPr>
          <p:cxnSp>
            <p:nvCxnSpPr>
              <p:cNvPr id="31" name="Прямая соединительная линия 30">
                <a:extLst>
                  <a:ext uri="{FF2B5EF4-FFF2-40B4-BE49-F238E27FC236}">
                    <a16:creationId xmlns:a16="http://schemas.microsoft.com/office/drawing/2014/main" id="{F6BA87B5-C7AB-02BA-63EB-926B3BE06A97}"/>
                  </a:ext>
                </a:extLst>
              </p:cNvPr>
              <p:cNvCxnSpPr/>
              <p:nvPr/>
            </p:nvCxnSpPr>
            <p:spPr>
              <a:xfrm flipH="1">
                <a:off x="4868883" y="5652655"/>
                <a:ext cx="201881" cy="13062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>
                <a:extLst>
                  <a:ext uri="{FF2B5EF4-FFF2-40B4-BE49-F238E27FC236}">
                    <a16:creationId xmlns:a16="http://schemas.microsoft.com/office/drawing/2014/main" id="{19CE554C-69EF-25C7-36FB-BAAC27DE31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90658" y="5650677"/>
                <a:ext cx="201881" cy="13062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0" name="Стрелка: изогнутая вниз 9">
              <a:extLst>
                <a:ext uri="{FF2B5EF4-FFF2-40B4-BE49-F238E27FC236}">
                  <a16:creationId xmlns:a16="http://schemas.microsoft.com/office/drawing/2014/main" id="{49750B7E-78BD-6720-9BCA-26EC5964C973}"/>
                </a:ext>
              </a:extLst>
            </p:cNvPr>
            <p:cNvSpPr/>
            <p:nvPr/>
          </p:nvSpPr>
          <p:spPr>
            <a:xfrm>
              <a:off x="2526489" y="4415516"/>
              <a:ext cx="1478475" cy="364180"/>
            </a:xfrm>
            <a:prstGeom prst="curvedDownArrow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875A590-C8F8-B241-BBAE-3F001D155BEB}"/>
                </a:ext>
              </a:extLst>
            </p:cNvPr>
            <p:cNvSpPr txBox="1"/>
            <p:nvPr/>
          </p:nvSpPr>
          <p:spPr>
            <a:xfrm>
              <a:off x="2648197" y="4132613"/>
              <a:ext cx="13567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от чего?</a:t>
              </a:r>
            </a:p>
          </p:txBody>
        </p: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286648D3-1615-E38F-6BEF-15EF1FD155EC}"/>
                </a:ext>
              </a:extLst>
            </p:cNvPr>
            <p:cNvGrpSpPr/>
            <p:nvPr/>
          </p:nvGrpSpPr>
          <p:grpSpPr>
            <a:xfrm>
              <a:off x="1017329" y="5492340"/>
              <a:ext cx="223656" cy="132606"/>
              <a:chOff x="4868883" y="5650677"/>
              <a:chExt cx="223656" cy="132606"/>
            </a:xfrm>
          </p:grpSpPr>
          <p:cxnSp>
            <p:nvCxnSpPr>
              <p:cNvPr id="13" name="Прямая соединительная линия 12">
                <a:extLst>
                  <a:ext uri="{FF2B5EF4-FFF2-40B4-BE49-F238E27FC236}">
                    <a16:creationId xmlns:a16="http://schemas.microsoft.com/office/drawing/2014/main" id="{FEFEB971-6A54-5221-4899-06955443E4D6}"/>
                  </a:ext>
                </a:extLst>
              </p:cNvPr>
              <p:cNvCxnSpPr/>
              <p:nvPr/>
            </p:nvCxnSpPr>
            <p:spPr>
              <a:xfrm flipH="1">
                <a:off x="4868883" y="5652655"/>
                <a:ext cx="201881" cy="13062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>
                <a:extLst>
                  <a:ext uri="{FF2B5EF4-FFF2-40B4-BE49-F238E27FC236}">
                    <a16:creationId xmlns:a16="http://schemas.microsoft.com/office/drawing/2014/main" id="{ECD1D077-A0AF-E9D8-F573-B2058349CF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90658" y="5650677"/>
                <a:ext cx="201881" cy="130628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5" name="Стрелка: изогнутая вниз 14">
              <a:extLst>
                <a:ext uri="{FF2B5EF4-FFF2-40B4-BE49-F238E27FC236}">
                  <a16:creationId xmlns:a16="http://schemas.microsoft.com/office/drawing/2014/main" id="{7CA40B4E-FE93-3422-2E7A-02AC50396C07}"/>
                </a:ext>
              </a:extLst>
            </p:cNvPr>
            <p:cNvSpPr/>
            <p:nvPr/>
          </p:nvSpPr>
          <p:spPr>
            <a:xfrm>
              <a:off x="1871370" y="5339812"/>
              <a:ext cx="1478475" cy="364180"/>
            </a:xfrm>
            <a:prstGeom prst="curvedDownArrow">
              <a:avLst/>
            </a:prstGeom>
            <a:solidFill>
              <a:schemeClr val="tx1"/>
            </a:solidFill>
            <a:ln w="31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8E367DB-4AE0-CB76-1309-EC6F3823A7BB}"/>
                </a:ext>
              </a:extLst>
            </p:cNvPr>
            <p:cNvSpPr txBox="1"/>
            <p:nvPr/>
          </p:nvSpPr>
          <p:spPr>
            <a:xfrm>
              <a:off x="2303824" y="5014152"/>
              <a:ext cx="914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как?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57A93BE-018C-85F9-F52D-BC11CF357B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9859" y="3087585"/>
            <a:ext cx="3479199" cy="326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23331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472C4"/>
          </a:solidFill>
          <a:prstDash val="solid"/>
          <a:bevel/>
        </a:ln>
        <a:effectLst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472C4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19418</TotalTime>
  <Words>1426</Words>
  <Application>Microsoft Office PowerPoint</Application>
  <PresentationFormat>Широкоэкранный</PresentationFormat>
  <Paragraphs>301</Paragraphs>
  <Slides>63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9" baseType="lpstr">
      <vt:lpstr>Arial</vt:lpstr>
      <vt:lpstr>Calibri</vt:lpstr>
      <vt:lpstr>Calibri Light</vt:lpstr>
      <vt:lpstr>Helvetica Neue</vt:lpstr>
      <vt:lpstr>Times New Roman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Топал Елена Константиновна;Синявская Елена Валентиновна</dc:creator>
  <cp:lastModifiedBy>елена синявская</cp:lastModifiedBy>
  <cp:revision>196</cp:revision>
  <dcterms:modified xsi:type="dcterms:W3CDTF">2025-01-23T11:05:55Z</dcterms:modified>
</cp:coreProperties>
</file>