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300" r:id="rId2"/>
    <p:sldId id="396" r:id="rId3"/>
    <p:sldId id="406" r:id="rId4"/>
    <p:sldId id="470" r:id="rId5"/>
    <p:sldId id="469" r:id="rId6"/>
    <p:sldId id="441" r:id="rId7"/>
    <p:sldId id="462" r:id="rId8"/>
    <p:sldId id="471" r:id="rId9"/>
    <p:sldId id="473" r:id="rId10"/>
    <p:sldId id="461" r:id="rId11"/>
    <p:sldId id="463" r:id="rId12"/>
    <p:sldId id="464" r:id="rId13"/>
    <p:sldId id="465" r:id="rId14"/>
    <p:sldId id="467" r:id="rId15"/>
    <p:sldId id="468" r:id="rId16"/>
    <p:sldId id="389" r:id="rId17"/>
  </p:sldIdLst>
  <p:sldSz cx="12192000" cy="6858000"/>
  <p:notesSz cx="6797675" cy="992663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00" autoAdjust="0"/>
    <p:restoredTop sz="94660"/>
  </p:normalViewPr>
  <p:slideViewPr>
    <p:cSldViewPr snapToGrid="0">
      <p:cViewPr varScale="1">
        <p:scale>
          <a:sx n="71" d="100"/>
          <a:sy n="71" d="100"/>
        </p:scale>
        <p:origin x="51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E96F0B-EFA5-42E9-A775-011AFA926B06}" type="datetimeFigureOut">
              <a:rPr lang="ru-RU" smtClean="0"/>
              <a:pPr/>
              <a:t>10.01.2025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B169C-1499-470F-A434-F98E1C5BD52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495794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E96F0B-EFA5-42E9-A775-011AFA926B06}" type="datetimeFigureOut">
              <a:rPr lang="ru-RU" smtClean="0"/>
              <a:pPr/>
              <a:t>10.01.2025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B169C-1499-470F-A434-F98E1C5BD52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23219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E96F0B-EFA5-42E9-A775-011AFA926B06}" type="datetimeFigureOut">
              <a:rPr lang="ru-RU" smtClean="0"/>
              <a:pPr/>
              <a:t>10.01.2025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B169C-1499-470F-A434-F98E1C5BD52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87385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E96F0B-EFA5-42E9-A775-011AFA926B06}" type="datetimeFigureOut">
              <a:rPr lang="ru-RU" smtClean="0"/>
              <a:pPr/>
              <a:t>10.01.2025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B169C-1499-470F-A434-F98E1C5BD52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40862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E96F0B-EFA5-42E9-A775-011AFA926B06}" type="datetimeFigureOut">
              <a:rPr lang="ru-RU" smtClean="0"/>
              <a:pPr/>
              <a:t>10.01.2025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B169C-1499-470F-A434-F98E1C5BD52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480700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E96F0B-EFA5-42E9-A775-011AFA926B06}" type="datetimeFigureOut">
              <a:rPr lang="ru-RU" smtClean="0"/>
              <a:pPr/>
              <a:t>10.01.2025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B169C-1499-470F-A434-F98E1C5BD52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055743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E96F0B-EFA5-42E9-A775-011AFA926B06}" type="datetimeFigureOut">
              <a:rPr lang="ru-RU" smtClean="0"/>
              <a:pPr/>
              <a:t>10.01.2025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B169C-1499-470F-A434-F98E1C5BD52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438609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E96F0B-EFA5-42E9-A775-011AFA926B06}" type="datetimeFigureOut">
              <a:rPr lang="ru-RU" smtClean="0"/>
              <a:pPr/>
              <a:t>10.01.2025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B169C-1499-470F-A434-F98E1C5BD52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277088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E96F0B-EFA5-42E9-A775-011AFA926B06}" type="datetimeFigureOut">
              <a:rPr lang="ru-RU" smtClean="0"/>
              <a:pPr/>
              <a:t>10.01.2025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B169C-1499-470F-A434-F98E1C5BD52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547391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E96F0B-EFA5-42E9-A775-011AFA926B06}" type="datetimeFigureOut">
              <a:rPr lang="ru-RU" smtClean="0"/>
              <a:pPr/>
              <a:t>10.01.2025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B169C-1499-470F-A434-F98E1C5BD52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971805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E96F0B-EFA5-42E9-A775-011AFA926B06}" type="datetimeFigureOut">
              <a:rPr lang="ru-RU" smtClean="0"/>
              <a:pPr/>
              <a:t>10.01.2025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B169C-1499-470F-A434-F98E1C5BD52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74614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E96F0B-EFA5-42E9-A775-011AFA926B06}" type="datetimeFigureOut">
              <a:rPr lang="ru-RU" smtClean="0"/>
              <a:pPr/>
              <a:t>10.01.2025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AB169C-1499-470F-A434-F98E1C5BD52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788622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09059897-7318-410C-BC14-637B463F1286}"/>
              </a:ext>
            </a:extLst>
          </p:cNvPr>
          <p:cNvSpPr txBox="1"/>
          <p:nvPr/>
        </p:nvSpPr>
        <p:spPr>
          <a:xfrm>
            <a:off x="457200" y="2846789"/>
            <a:ext cx="10011723" cy="4411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88695" algn="ctr">
              <a:lnSpc>
                <a:spcPts val="2530"/>
              </a:lnSpc>
              <a:spcBef>
                <a:spcPts val="615"/>
              </a:spcBef>
            </a:pPr>
            <a:r>
              <a:rPr lang="ru-RU" sz="3200" b="1" dirty="0">
                <a:solidFill>
                  <a:srgbClr val="FF0000"/>
                </a:solidFill>
                <a:cs typeface="Al Tarikh" pitchFamily="2" charset="-78"/>
              </a:rPr>
              <a:t>Задача. Структура задачи. Решение задачи.</a:t>
            </a:r>
            <a:endParaRPr lang="ru-RU" sz="2800" b="1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E2F4CD7-DA46-451F-8876-FC9FA10FFC74}"/>
              </a:ext>
            </a:extLst>
          </p:cNvPr>
          <p:cNvSpPr txBox="1"/>
          <p:nvPr/>
        </p:nvSpPr>
        <p:spPr>
          <a:xfrm>
            <a:off x="457200" y="5456651"/>
            <a:ext cx="110731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/>
              <a:t>Янычева Галина Владимировна, учитель начальных классов, автор методических пособий по математике, член регионального методического актива</a:t>
            </a:r>
          </a:p>
        </p:txBody>
      </p:sp>
    </p:spTree>
    <p:extLst>
      <p:ext uri="{BB962C8B-B14F-4D97-AF65-F5344CB8AC3E}">
        <p14:creationId xmlns:p14="http://schemas.microsoft.com/office/powerpoint/2010/main" val="49976130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38DA93F-5B4A-CC48-9D63-8A028BC66250}"/>
              </a:ext>
            </a:extLst>
          </p:cNvPr>
          <p:cNvSpPr txBox="1"/>
          <p:nvPr/>
        </p:nvSpPr>
        <p:spPr>
          <a:xfrm>
            <a:off x="379141" y="1360449"/>
            <a:ext cx="11335937" cy="42165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solidFill>
                  <a:srgbClr val="C00000"/>
                </a:solidFill>
                <a:latin typeface="system-ui"/>
              </a:rPr>
              <a:t>   </a:t>
            </a:r>
            <a:r>
              <a:rPr lang="ru-RU" sz="3200" dirty="0">
                <a:solidFill>
                  <a:srgbClr val="FF0000"/>
                </a:solidFill>
                <a:latin typeface="system-ui"/>
              </a:rPr>
              <a:t>Алгоритм (структура) решения задачи  </a:t>
            </a:r>
          </a:p>
          <a:p>
            <a:pPr algn="ctr"/>
            <a:endParaRPr lang="ru-RU" sz="3200" dirty="0">
              <a:solidFill>
                <a:srgbClr val="FF0000"/>
              </a:solidFill>
              <a:latin typeface="system-ui"/>
            </a:endParaRPr>
          </a:p>
          <a:p>
            <a:pPr marL="342900" indent="-342900">
              <a:buAutoNum type="arabicParenR"/>
            </a:pPr>
            <a:r>
              <a:rPr lang="ru-RU" sz="2800" dirty="0"/>
              <a:t>Анализ условия  </a:t>
            </a:r>
          </a:p>
          <a:p>
            <a:pPr marL="342900" indent="-342900">
              <a:buAutoNum type="arabicParenR"/>
            </a:pPr>
            <a:r>
              <a:rPr lang="ru-RU" sz="2800" dirty="0"/>
              <a:t>Обоснование </a:t>
            </a:r>
          </a:p>
          <a:p>
            <a:pPr marL="342900" indent="-342900">
              <a:buAutoNum type="arabicParenR"/>
            </a:pPr>
            <a:r>
              <a:rPr lang="ru-RU" sz="2800" dirty="0"/>
              <a:t>Решение</a:t>
            </a:r>
          </a:p>
          <a:p>
            <a:pPr marL="342900" indent="-342900">
              <a:buAutoNum type="arabicParenR"/>
            </a:pPr>
            <a:r>
              <a:rPr lang="ru-RU" sz="2800" dirty="0"/>
              <a:t>Вычисление</a:t>
            </a:r>
          </a:p>
          <a:p>
            <a:pPr marL="342900" indent="-342900">
              <a:buAutoNum type="arabicParenR"/>
            </a:pPr>
            <a:r>
              <a:rPr lang="ru-RU" sz="2800" dirty="0"/>
              <a:t>Формулировка ответа</a:t>
            </a:r>
          </a:p>
          <a:p>
            <a:pPr algn="ctr"/>
            <a:endParaRPr lang="ru-RU" sz="3200" b="1" dirty="0">
              <a:solidFill>
                <a:srgbClr val="FF0000"/>
              </a:solidFill>
              <a:latin typeface="system-ui"/>
            </a:endParaRPr>
          </a:p>
          <a:p>
            <a:pPr algn="ctr"/>
            <a:r>
              <a:rPr lang="ru-RU" sz="3200" b="1" dirty="0">
                <a:solidFill>
                  <a:srgbClr val="FF0000"/>
                </a:solidFill>
                <a:latin typeface="system-ui"/>
              </a:rPr>
              <a:t> </a:t>
            </a:r>
            <a:endParaRPr lang="ru-RU" sz="3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287819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38DA93F-5B4A-CC48-9D63-8A028BC66250}"/>
              </a:ext>
            </a:extLst>
          </p:cNvPr>
          <p:cNvSpPr txBox="1"/>
          <p:nvPr/>
        </p:nvSpPr>
        <p:spPr>
          <a:xfrm>
            <a:off x="379141" y="1360449"/>
            <a:ext cx="11335937" cy="3847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>
                <a:solidFill>
                  <a:srgbClr val="FF0000"/>
                </a:solidFill>
                <a:latin typeface="system-ui"/>
              </a:rPr>
              <a:t>Алгоритм работы над  задачей</a:t>
            </a:r>
          </a:p>
          <a:p>
            <a:pPr algn="ctr"/>
            <a:endParaRPr lang="ru-RU" sz="3200" dirty="0">
              <a:solidFill>
                <a:srgbClr val="FF0000"/>
              </a:solidFill>
              <a:latin typeface="system-ui"/>
            </a:endParaRPr>
          </a:p>
          <a:p>
            <a:r>
              <a:rPr lang="ru-RU" sz="2800" dirty="0">
                <a:solidFill>
                  <a:srgbClr val="FF0000"/>
                </a:solidFill>
              </a:rPr>
              <a:t>Анализ условия: </a:t>
            </a:r>
          </a:p>
          <a:p>
            <a:pPr marL="457200" indent="-457200">
              <a:buAutoNum type="arabicPeriod"/>
            </a:pPr>
            <a:r>
              <a:rPr lang="ru-RU" sz="2000" dirty="0"/>
              <a:t>Достаточность данных (в случае их недостаточности необходимо определить источник получения данных)</a:t>
            </a:r>
          </a:p>
          <a:p>
            <a:pPr marL="457200" indent="-457200">
              <a:buAutoNum type="arabicPeriod"/>
            </a:pPr>
            <a:r>
              <a:rPr lang="ru-RU" sz="2000" dirty="0"/>
              <a:t>Моделирование  </a:t>
            </a:r>
          </a:p>
          <a:p>
            <a:r>
              <a:rPr lang="ru-RU" sz="2800" dirty="0">
                <a:solidFill>
                  <a:srgbClr val="FF0000"/>
                </a:solidFill>
              </a:rPr>
              <a:t>   </a:t>
            </a:r>
          </a:p>
          <a:p>
            <a:pPr algn="ctr"/>
            <a:endParaRPr lang="ru-RU" sz="3200" b="1" dirty="0">
              <a:solidFill>
                <a:srgbClr val="FF0000"/>
              </a:solidFill>
              <a:latin typeface="system-ui"/>
            </a:endParaRPr>
          </a:p>
          <a:p>
            <a:pPr algn="ctr"/>
            <a:r>
              <a:rPr lang="ru-RU" sz="3200" b="1" dirty="0">
                <a:solidFill>
                  <a:srgbClr val="FF0000"/>
                </a:solidFill>
                <a:latin typeface="system-ui"/>
              </a:rPr>
              <a:t> </a:t>
            </a:r>
            <a:endParaRPr lang="ru-RU" sz="3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656554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38DA93F-5B4A-CC48-9D63-8A028BC66250}"/>
              </a:ext>
            </a:extLst>
          </p:cNvPr>
          <p:cNvSpPr txBox="1"/>
          <p:nvPr/>
        </p:nvSpPr>
        <p:spPr>
          <a:xfrm>
            <a:off x="379141" y="1360449"/>
            <a:ext cx="11335937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solidFill>
                  <a:srgbClr val="C00000"/>
                </a:solidFill>
                <a:latin typeface="system-ui"/>
              </a:rPr>
              <a:t>   </a:t>
            </a:r>
            <a:r>
              <a:rPr lang="ru-RU" sz="3200" dirty="0">
                <a:solidFill>
                  <a:srgbClr val="FF0000"/>
                </a:solidFill>
                <a:latin typeface="system-ui"/>
              </a:rPr>
              <a:t>Алгоритм работы над  задачей</a:t>
            </a:r>
          </a:p>
          <a:p>
            <a:pPr algn="ctr"/>
            <a:endParaRPr lang="ru-RU" sz="3200" dirty="0">
              <a:solidFill>
                <a:srgbClr val="FF0000"/>
              </a:solidFill>
              <a:latin typeface="system-ui"/>
            </a:endParaRPr>
          </a:p>
          <a:p>
            <a:pPr algn="ctr"/>
            <a:endParaRPr lang="ru-RU" sz="3200" dirty="0">
              <a:solidFill>
                <a:srgbClr val="FF0000"/>
              </a:solidFill>
              <a:latin typeface="system-ui"/>
            </a:endParaRPr>
          </a:p>
          <a:p>
            <a:r>
              <a:rPr lang="ru-RU" sz="2800" dirty="0">
                <a:solidFill>
                  <a:srgbClr val="FF0000"/>
                </a:solidFill>
              </a:rPr>
              <a:t>Обоснование</a:t>
            </a:r>
            <a:r>
              <a:rPr lang="ru-RU" sz="2800" dirty="0"/>
              <a:t> </a:t>
            </a:r>
            <a:r>
              <a:rPr lang="ru-RU" sz="2800" dirty="0">
                <a:solidFill>
                  <a:srgbClr val="FF0000"/>
                </a:solidFill>
              </a:rPr>
              <a:t>(план)</a:t>
            </a:r>
          </a:p>
          <a:p>
            <a:r>
              <a:rPr lang="ru-RU" dirty="0"/>
              <a:t>        Установление связи между теоретическими основами в рамках математической науки (то есть правила, способы) и практическими действиями, необходимыми для решения конкретной задачи. Обоснование заключается в том, что учащийся должен определить примерный план (последовательность)  действий, для получения конечного результата. </a:t>
            </a:r>
            <a:br>
              <a:rPr lang="ru-RU" sz="2800" dirty="0"/>
            </a:br>
            <a:br>
              <a:rPr lang="ru-RU" sz="2800" dirty="0"/>
            </a:br>
            <a:r>
              <a:rPr lang="ru-RU" sz="3200" b="1" dirty="0">
                <a:solidFill>
                  <a:srgbClr val="FF0000"/>
                </a:solidFill>
                <a:latin typeface="system-ui"/>
              </a:rPr>
              <a:t> </a:t>
            </a:r>
            <a:endParaRPr lang="ru-RU" sz="3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309468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38DA93F-5B4A-CC48-9D63-8A028BC66250}"/>
              </a:ext>
            </a:extLst>
          </p:cNvPr>
          <p:cNvSpPr txBox="1"/>
          <p:nvPr/>
        </p:nvSpPr>
        <p:spPr>
          <a:xfrm>
            <a:off x="379141" y="1360449"/>
            <a:ext cx="11335937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solidFill>
                  <a:srgbClr val="C00000"/>
                </a:solidFill>
                <a:latin typeface="system-ui"/>
              </a:rPr>
              <a:t>   </a:t>
            </a:r>
            <a:r>
              <a:rPr lang="ru-RU" sz="3200" dirty="0">
                <a:solidFill>
                  <a:srgbClr val="FF0000"/>
                </a:solidFill>
                <a:latin typeface="system-ui"/>
              </a:rPr>
              <a:t>Алгоритм работы над  задачей</a:t>
            </a:r>
          </a:p>
          <a:p>
            <a:pPr algn="ctr"/>
            <a:endParaRPr lang="ru-RU" sz="3200" dirty="0">
              <a:solidFill>
                <a:srgbClr val="FF0000"/>
              </a:solidFill>
              <a:latin typeface="system-ui"/>
            </a:endParaRPr>
          </a:p>
          <a:p>
            <a:pPr algn="ctr"/>
            <a:endParaRPr lang="ru-RU" sz="3200" dirty="0">
              <a:solidFill>
                <a:srgbClr val="FF0000"/>
              </a:solidFill>
              <a:latin typeface="system-ui"/>
            </a:endParaRPr>
          </a:p>
          <a:p>
            <a:r>
              <a:rPr lang="ru-RU" sz="2800" dirty="0">
                <a:solidFill>
                  <a:srgbClr val="FF0000"/>
                </a:solidFill>
              </a:rPr>
              <a:t>Решение арифметической задачи – </a:t>
            </a:r>
            <a:r>
              <a:rPr lang="ru-RU" sz="2800" dirty="0"/>
              <a:t>это выбор действия над данными (сложить, вычесть, умножить или разделить) </a:t>
            </a:r>
            <a:endParaRPr lang="ru-RU" sz="2800" dirty="0">
              <a:solidFill>
                <a:srgbClr val="FF0000"/>
              </a:solidFill>
            </a:endParaRPr>
          </a:p>
          <a:p>
            <a:pPr algn="ctr"/>
            <a:endParaRPr lang="ru-RU" sz="3200" b="1" dirty="0">
              <a:solidFill>
                <a:srgbClr val="FF0000"/>
              </a:solidFill>
              <a:latin typeface="system-ui"/>
            </a:endParaRPr>
          </a:p>
          <a:p>
            <a:pPr algn="ctr"/>
            <a:r>
              <a:rPr lang="ru-RU" sz="3200" b="1" dirty="0">
                <a:solidFill>
                  <a:srgbClr val="FF0000"/>
                </a:solidFill>
                <a:latin typeface="system-ui"/>
              </a:rPr>
              <a:t> </a:t>
            </a:r>
            <a:endParaRPr lang="ru-RU" sz="3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953484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38DA93F-5B4A-CC48-9D63-8A028BC66250}"/>
              </a:ext>
            </a:extLst>
          </p:cNvPr>
          <p:cNvSpPr txBox="1"/>
          <p:nvPr/>
        </p:nvSpPr>
        <p:spPr>
          <a:xfrm>
            <a:off x="379141" y="1360449"/>
            <a:ext cx="11335937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solidFill>
                  <a:srgbClr val="C00000"/>
                </a:solidFill>
                <a:latin typeface="system-ui"/>
              </a:rPr>
              <a:t>   </a:t>
            </a:r>
            <a:r>
              <a:rPr lang="ru-RU" sz="3200" dirty="0">
                <a:solidFill>
                  <a:srgbClr val="FF0000"/>
                </a:solidFill>
                <a:latin typeface="system-ui"/>
              </a:rPr>
              <a:t>Алгоритм работы над  задачей</a:t>
            </a:r>
          </a:p>
          <a:p>
            <a:pPr algn="ctr"/>
            <a:endParaRPr lang="ru-RU" sz="3200" dirty="0">
              <a:solidFill>
                <a:srgbClr val="FF0000"/>
              </a:solidFill>
              <a:latin typeface="system-ui"/>
            </a:endParaRPr>
          </a:p>
          <a:p>
            <a:pPr algn="ctr"/>
            <a:endParaRPr lang="ru-RU" sz="3200" dirty="0">
              <a:solidFill>
                <a:srgbClr val="FF0000"/>
              </a:solidFill>
              <a:latin typeface="system-ui"/>
            </a:endParaRPr>
          </a:p>
          <a:p>
            <a:r>
              <a:rPr lang="ru-RU" sz="2800" dirty="0">
                <a:solidFill>
                  <a:srgbClr val="FF0000"/>
                </a:solidFill>
              </a:rPr>
              <a:t>Вычисление – </a:t>
            </a:r>
            <a:r>
              <a:rPr lang="ru-RU" sz="2800" dirty="0"/>
              <a:t>выполнение математических действий, направленных на получение результата (ответа на вопрос задачи)</a:t>
            </a:r>
          </a:p>
          <a:p>
            <a:pPr algn="ctr"/>
            <a:endParaRPr lang="ru-RU" sz="3200" b="1" dirty="0">
              <a:solidFill>
                <a:srgbClr val="FF0000"/>
              </a:solidFill>
              <a:latin typeface="system-ui"/>
            </a:endParaRPr>
          </a:p>
          <a:p>
            <a:pPr algn="ctr"/>
            <a:r>
              <a:rPr lang="ru-RU" sz="3200" b="1" dirty="0">
                <a:solidFill>
                  <a:srgbClr val="FF0000"/>
                </a:solidFill>
                <a:latin typeface="system-ui"/>
              </a:rPr>
              <a:t> </a:t>
            </a:r>
            <a:endParaRPr lang="ru-RU" sz="3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68111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38DA93F-5B4A-CC48-9D63-8A028BC66250}"/>
              </a:ext>
            </a:extLst>
          </p:cNvPr>
          <p:cNvSpPr txBox="1"/>
          <p:nvPr/>
        </p:nvSpPr>
        <p:spPr>
          <a:xfrm>
            <a:off x="379141" y="1360449"/>
            <a:ext cx="11335937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solidFill>
                  <a:srgbClr val="C00000"/>
                </a:solidFill>
                <a:latin typeface="system-ui"/>
              </a:rPr>
              <a:t>   </a:t>
            </a:r>
            <a:r>
              <a:rPr lang="ru-RU" sz="3200" dirty="0">
                <a:solidFill>
                  <a:srgbClr val="FF0000"/>
                </a:solidFill>
                <a:latin typeface="system-ui"/>
              </a:rPr>
              <a:t>Алгоритм работы над  задачей</a:t>
            </a:r>
          </a:p>
          <a:p>
            <a:pPr algn="ctr"/>
            <a:endParaRPr lang="ru-RU" sz="3200" dirty="0">
              <a:solidFill>
                <a:srgbClr val="FF0000"/>
              </a:solidFill>
              <a:latin typeface="system-ui"/>
            </a:endParaRPr>
          </a:p>
          <a:p>
            <a:pPr algn="ctr"/>
            <a:endParaRPr lang="ru-RU" sz="3200" dirty="0">
              <a:solidFill>
                <a:srgbClr val="FF0000"/>
              </a:solidFill>
              <a:latin typeface="system-ui"/>
            </a:endParaRPr>
          </a:p>
          <a:p>
            <a:r>
              <a:rPr lang="ru-RU" sz="2800" dirty="0">
                <a:solidFill>
                  <a:srgbClr val="FF0000"/>
                </a:solidFill>
              </a:rPr>
              <a:t>Формулировка ответа – </a:t>
            </a:r>
            <a:r>
              <a:rPr lang="ru-RU" sz="2800" dirty="0"/>
              <a:t>формальная констатация факта, полученного в ходе обоснования и решения задачи.</a:t>
            </a:r>
          </a:p>
          <a:p>
            <a:pPr algn="ctr"/>
            <a:endParaRPr lang="ru-RU" sz="3200" b="1" dirty="0">
              <a:latin typeface="system-ui"/>
            </a:endParaRPr>
          </a:p>
          <a:p>
            <a:pPr algn="ctr"/>
            <a:r>
              <a:rPr lang="ru-RU" sz="3200" b="1" dirty="0">
                <a:solidFill>
                  <a:srgbClr val="FF0000"/>
                </a:solidFill>
                <a:latin typeface="system-ui"/>
              </a:rPr>
              <a:t> </a:t>
            </a:r>
            <a:endParaRPr lang="ru-RU" sz="3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39898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C459B361-BA9C-4183-B241-CCF07D5DBF19}"/>
              </a:ext>
            </a:extLst>
          </p:cNvPr>
          <p:cNvSpPr/>
          <p:nvPr/>
        </p:nvSpPr>
        <p:spPr>
          <a:xfrm>
            <a:off x="2705488" y="1409467"/>
            <a:ext cx="678102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Спасибо за внимание!</a:t>
            </a:r>
            <a:endParaRPr lang="ru-RU" sz="5400" b="0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B7D2940B-E709-9EB4-7B4E-3D5B83241A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35721" y="1409467"/>
            <a:ext cx="5619750" cy="4438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52C85D7-B144-40C0-B1BC-701A0383C6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3993" y="2918011"/>
            <a:ext cx="2662518" cy="266251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0D152CE-BA98-4FC9-96C3-AC91EF366B3C}"/>
              </a:ext>
            </a:extLst>
          </p:cNvPr>
          <p:cNvSpPr txBox="1"/>
          <p:nvPr/>
        </p:nvSpPr>
        <p:spPr>
          <a:xfrm>
            <a:off x="6823993" y="5580529"/>
            <a:ext cx="26625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Тест к вебинару</a:t>
            </a:r>
          </a:p>
        </p:txBody>
      </p:sp>
    </p:spTree>
    <p:extLst>
      <p:ext uri="{BB962C8B-B14F-4D97-AF65-F5344CB8AC3E}">
        <p14:creationId xmlns:p14="http://schemas.microsoft.com/office/powerpoint/2010/main" val="3798416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8610679-CAE2-3A72-E6F7-025F98B808F9}"/>
              </a:ext>
            </a:extLst>
          </p:cNvPr>
          <p:cNvSpPr txBox="1"/>
          <p:nvPr/>
        </p:nvSpPr>
        <p:spPr>
          <a:xfrm>
            <a:off x="546100" y="1168400"/>
            <a:ext cx="110871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/>
              <a:t>План занятия</a:t>
            </a:r>
          </a:p>
          <a:p>
            <a:pPr algn="ctr"/>
            <a:endParaRPr lang="ru-RU" sz="3600" b="1" dirty="0"/>
          </a:p>
          <a:p>
            <a:pPr marL="514350" indent="-514350">
              <a:buAutoNum type="arabicPeriod"/>
            </a:pPr>
            <a:endParaRPr lang="ru-RU" sz="3600" dirty="0"/>
          </a:p>
          <a:p>
            <a:pPr marL="514350" indent="-514350">
              <a:buAutoNum type="arabicPeriod"/>
            </a:pPr>
            <a:r>
              <a:rPr lang="ru-RU" sz="3600" dirty="0"/>
              <a:t>Структура текста задачи. </a:t>
            </a:r>
          </a:p>
          <a:p>
            <a:pPr marL="514350" indent="-514350">
              <a:buAutoNum type="arabicPeriod"/>
            </a:pPr>
            <a:r>
              <a:rPr lang="ru-RU" sz="3600" dirty="0"/>
              <a:t>Алгоритм (структура) решения задачи. </a:t>
            </a:r>
          </a:p>
          <a:p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val="18309848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38DA93F-5B4A-CC48-9D63-8A028BC66250}"/>
              </a:ext>
            </a:extLst>
          </p:cNvPr>
          <p:cNvSpPr txBox="1"/>
          <p:nvPr/>
        </p:nvSpPr>
        <p:spPr>
          <a:xfrm>
            <a:off x="379141" y="1360449"/>
            <a:ext cx="11335937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solidFill>
                  <a:srgbClr val="C00000"/>
                </a:solidFill>
                <a:latin typeface="system-ui"/>
              </a:rPr>
              <a:t>   </a:t>
            </a:r>
            <a:endParaRPr lang="ru-RU" sz="3200" dirty="0">
              <a:solidFill>
                <a:srgbClr val="FF0000"/>
              </a:solidFill>
              <a:latin typeface="system-ui"/>
            </a:endParaRPr>
          </a:p>
          <a:p>
            <a:r>
              <a:rPr lang="ru-RU" sz="3200" dirty="0">
                <a:solidFill>
                  <a:srgbClr val="FF0000"/>
                </a:solidFill>
                <a:latin typeface="system-ui"/>
              </a:rPr>
              <a:t> Текст 1</a:t>
            </a:r>
          </a:p>
          <a:p>
            <a:r>
              <a:rPr lang="ru-RU" sz="3200" dirty="0">
                <a:latin typeface="system-ui"/>
              </a:rPr>
              <a:t>Сколько гласных букв использовано ДЛЯ ЗАПИСИ СЛОВА «МАТЕМАТИКА»,  если всего в слове 10 букв?</a:t>
            </a:r>
          </a:p>
          <a:p>
            <a:r>
              <a:rPr lang="ru-RU" sz="3200" dirty="0">
                <a:solidFill>
                  <a:srgbClr val="FF0000"/>
                </a:solidFill>
                <a:latin typeface="system-ui"/>
              </a:rPr>
              <a:t> </a:t>
            </a:r>
            <a:endParaRPr lang="ru-RU" sz="3200" dirty="0">
              <a:latin typeface="system-ui"/>
            </a:endParaRPr>
          </a:p>
          <a:p>
            <a:endParaRPr lang="ru-RU" sz="3200" dirty="0">
              <a:latin typeface="system-ui"/>
            </a:endParaRPr>
          </a:p>
          <a:p>
            <a:pPr algn="ctr"/>
            <a:r>
              <a:rPr lang="ru-RU" sz="3200" b="1" dirty="0">
                <a:solidFill>
                  <a:srgbClr val="FF0000"/>
                </a:solidFill>
                <a:latin typeface="system-ui"/>
              </a:rPr>
              <a:t> </a:t>
            </a:r>
            <a:endParaRPr lang="ru-RU" sz="3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90135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38DA93F-5B4A-CC48-9D63-8A028BC66250}"/>
              </a:ext>
            </a:extLst>
          </p:cNvPr>
          <p:cNvSpPr txBox="1"/>
          <p:nvPr/>
        </p:nvSpPr>
        <p:spPr>
          <a:xfrm>
            <a:off x="379141" y="1360449"/>
            <a:ext cx="11335937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solidFill>
                  <a:srgbClr val="C00000"/>
                </a:solidFill>
                <a:latin typeface="system-ui"/>
              </a:rPr>
              <a:t>   </a:t>
            </a:r>
            <a:endParaRPr lang="ru-RU" sz="3200" dirty="0">
              <a:solidFill>
                <a:srgbClr val="FF0000"/>
              </a:solidFill>
              <a:latin typeface="system-ui"/>
            </a:endParaRPr>
          </a:p>
          <a:p>
            <a:r>
              <a:rPr lang="ru-RU" sz="3200" dirty="0">
                <a:solidFill>
                  <a:srgbClr val="FF0000"/>
                </a:solidFill>
                <a:latin typeface="system-ui"/>
              </a:rPr>
              <a:t> Текст 1</a:t>
            </a:r>
          </a:p>
          <a:p>
            <a:r>
              <a:rPr lang="ru-RU" sz="3200" dirty="0">
                <a:latin typeface="system-ui"/>
              </a:rPr>
              <a:t>Сколько гласных букв использовано для записи слова «МАТЕМАТИКА»,  если всего в слове 10 букв?</a:t>
            </a:r>
          </a:p>
          <a:p>
            <a:endParaRPr lang="ru-RU" sz="3200" dirty="0">
              <a:latin typeface="system-ui"/>
            </a:endParaRPr>
          </a:p>
          <a:p>
            <a:pPr algn="ctr"/>
            <a:r>
              <a:rPr lang="ru-RU" sz="3200" dirty="0">
                <a:solidFill>
                  <a:srgbClr val="FF0000"/>
                </a:solidFill>
                <a:latin typeface="system-ui"/>
              </a:rPr>
              <a:t>Данный текст не является задачей, так как для ответа на вопрос не нужно выполнять арифметические действия.  </a:t>
            </a:r>
          </a:p>
          <a:p>
            <a:r>
              <a:rPr lang="ru-RU" sz="3200" dirty="0">
                <a:solidFill>
                  <a:srgbClr val="FF0000"/>
                </a:solidFill>
                <a:latin typeface="system-ui"/>
              </a:rPr>
              <a:t> </a:t>
            </a:r>
            <a:endParaRPr lang="ru-RU" sz="3200" dirty="0">
              <a:latin typeface="system-ui"/>
            </a:endParaRPr>
          </a:p>
          <a:p>
            <a:endParaRPr lang="ru-RU" sz="3200" dirty="0">
              <a:latin typeface="system-ui"/>
            </a:endParaRPr>
          </a:p>
          <a:p>
            <a:pPr algn="ctr"/>
            <a:r>
              <a:rPr lang="ru-RU" sz="3200" b="1" dirty="0">
                <a:solidFill>
                  <a:srgbClr val="FF0000"/>
                </a:solidFill>
                <a:latin typeface="system-ui"/>
              </a:rPr>
              <a:t> </a:t>
            </a:r>
            <a:endParaRPr lang="ru-RU" sz="3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7680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38DA93F-5B4A-CC48-9D63-8A028BC66250}"/>
              </a:ext>
            </a:extLst>
          </p:cNvPr>
          <p:cNvSpPr txBox="1"/>
          <p:nvPr/>
        </p:nvSpPr>
        <p:spPr>
          <a:xfrm>
            <a:off x="379141" y="1360449"/>
            <a:ext cx="11335937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solidFill>
                  <a:srgbClr val="C00000"/>
                </a:solidFill>
                <a:latin typeface="system-ui"/>
              </a:rPr>
              <a:t>   </a:t>
            </a:r>
            <a:r>
              <a:rPr lang="ru-RU" sz="3200" dirty="0">
                <a:solidFill>
                  <a:srgbClr val="FF0000"/>
                </a:solidFill>
                <a:latin typeface="system-ui"/>
              </a:rPr>
              <a:t>Структура текста задачи?</a:t>
            </a:r>
          </a:p>
          <a:p>
            <a:pPr algn="ctr"/>
            <a:endParaRPr lang="ru-RU" sz="3200" dirty="0">
              <a:solidFill>
                <a:srgbClr val="FF0000"/>
              </a:solidFill>
              <a:latin typeface="system-ui"/>
            </a:endParaRPr>
          </a:p>
          <a:p>
            <a:r>
              <a:rPr lang="ru-RU" sz="3200" dirty="0">
                <a:solidFill>
                  <a:srgbClr val="FF0000"/>
                </a:solidFill>
                <a:latin typeface="system-ui"/>
              </a:rPr>
              <a:t> 1) Условие </a:t>
            </a:r>
          </a:p>
          <a:p>
            <a:r>
              <a:rPr lang="ru-RU" sz="3200" dirty="0">
                <a:solidFill>
                  <a:srgbClr val="FF0000"/>
                </a:solidFill>
                <a:latin typeface="system-ui"/>
              </a:rPr>
              <a:t>2) Требование (вопрос)</a:t>
            </a:r>
          </a:p>
          <a:p>
            <a:endParaRPr lang="ru-RU" sz="3200" dirty="0">
              <a:solidFill>
                <a:srgbClr val="FF0000"/>
              </a:solidFill>
              <a:latin typeface="system-ui"/>
            </a:endParaRPr>
          </a:p>
          <a:p>
            <a:r>
              <a:rPr lang="ru-RU" sz="3200" dirty="0">
                <a:solidFill>
                  <a:srgbClr val="FF0000"/>
                </a:solidFill>
                <a:latin typeface="system-ui"/>
              </a:rPr>
              <a:t> - Два колеса впереди и два сзади. Что это?  </a:t>
            </a:r>
          </a:p>
          <a:p>
            <a:r>
              <a:rPr lang="ru-RU" sz="3200" dirty="0">
                <a:solidFill>
                  <a:srgbClr val="FF0000"/>
                </a:solidFill>
                <a:latin typeface="system-ui"/>
              </a:rPr>
              <a:t>- Два колеса впереди и два сзади. Сколько колёс? </a:t>
            </a:r>
          </a:p>
          <a:p>
            <a:pPr algn="ctr"/>
            <a:endParaRPr lang="ru-RU" sz="3200" dirty="0">
              <a:solidFill>
                <a:srgbClr val="FF0000"/>
              </a:solidFill>
              <a:latin typeface="system-ui"/>
            </a:endParaRPr>
          </a:p>
          <a:p>
            <a:endParaRPr lang="ru-RU" sz="3200" b="1" dirty="0">
              <a:solidFill>
                <a:srgbClr val="FF0000"/>
              </a:solidFill>
              <a:latin typeface="system-ui"/>
            </a:endParaRPr>
          </a:p>
          <a:p>
            <a:pPr algn="ctr"/>
            <a:r>
              <a:rPr lang="ru-RU" sz="3200" b="1" dirty="0">
                <a:solidFill>
                  <a:srgbClr val="FF0000"/>
                </a:solidFill>
                <a:latin typeface="system-ui"/>
              </a:rPr>
              <a:t> </a:t>
            </a:r>
            <a:endParaRPr lang="ru-RU" sz="3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2856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38DA93F-5B4A-CC48-9D63-8A028BC66250}"/>
              </a:ext>
            </a:extLst>
          </p:cNvPr>
          <p:cNvSpPr txBox="1"/>
          <p:nvPr/>
        </p:nvSpPr>
        <p:spPr>
          <a:xfrm>
            <a:off x="832625" y="1360449"/>
            <a:ext cx="10677070" cy="110799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>
                <a:solidFill>
                  <a:srgbClr val="FF0000"/>
                </a:solidFill>
                <a:latin typeface="system-ui"/>
              </a:rPr>
              <a:t> </a:t>
            </a:r>
            <a:r>
              <a:rPr lang="ru-RU" sz="3200" dirty="0">
                <a:solidFill>
                  <a:srgbClr val="FF0000"/>
                </a:solidFill>
              </a:rPr>
              <a:t>Условие -  </a:t>
            </a:r>
            <a:r>
              <a:rPr lang="ru-RU" sz="3200" dirty="0"/>
              <a:t>набор изначально известных параметров и данных, описывающих ситуацию или формирующих определенную модель для анализа. </a:t>
            </a:r>
          </a:p>
          <a:p>
            <a:r>
              <a:rPr lang="ru-RU" dirty="0"/>
              <a:t>Условие математической задачи состоит из данных (известных аргументов, фактов, точных сведений). Все они будут лежать в рамках конкретной темы или единой (однородной) плоскости. Заявленные данные будут взаимосвязанными. </a:t>
            </a:r>
          </a:p>
          <a:p>
            <a:r>
              <a:rPr lang="ru-RU" sz="3200" dirty="0">
                <a:solidFill>
                  <a:srgbClr val="FF0000"/>
                </a:solidFill>
              </a:rPr>
              <a:t>Требование (вопрос) -  </a:t>
            </a:r>
            <a:r>
              <a:rPr lang="ru-RU" sz="3200" dirty="0"/>
              <a:t>предполагаемые результат (единственно верный ответ или множество верных ответов, определяемых условием задачи)</a:t>
            </a:r>
          </a:p>
          <a:p>
            <a:r>
              <a:rPr lang="ru-RU" dirty="0"/>
              <a:t>Требование математической задачи заключается в ответе на вопрос: «Что нужно узнать?», то есть получение результата, удовлетворяющего данному вопросу. Результаты будут лежать в рамках конкретной темы или единой (однородной) плоскости. Результат (ответ) и данные будут взаимосвязанными. </a:t>
            </a:r>
          </a:p>
          <a:p>
            <a:br>
              <a:rPr lang="ru-RU" sz="4800" dirty="0"/>
            </a:br>
            <a:br>
              <a:rPr lang="ru-RU" sz="4800" dirty="0"/>
            </a:br>
            <a:endParaRPr lang="ru-RU" sz="3200" b="1" dirty="0">
              <a:solidFill>
                <a:srgbClr val="FF0000"/>
              </a:solidFill>
              <a:latin typeface="system-ui"/>
            </a:endParaRPr>
          </a:p>
          <a:p>
            <a:pPr algn="ctr"/>
            <a:endParaRPr lang="ru-RU" sz="3200" b="1" dirty="0">
              <a:solidFill>
                <a:srgbClr val="FF0000"/>
              </a:solidFill>
              <a:latin typeface="system-ui"/>
            </a:endParaRPr>
          </a:p>
          <a:p>
            <a:pPr algn="ctr"/>
            <a:endParaRPr lang="ru-RU" sz="3200" b="1" dirty="0">
              <a:solidFill>
                <a:srgbClr val="FF0000"/>
              </a:solidFill>
              <a:latin typeface="system-ui"/>
            </a:endParaRPr>
          </a:p>
          <a:p>
            <a:pPr algn="ctr"/>
            <a:endParaRPr lang="ru-RU" sz="3200" b="1" dirty="0">
              <a:solidFill>
                <a:srgbClr val="FF0000"/>
              </a:solidFill>
              <a:latin typeface="system-ui"/>
            </a:endParaRPr>
          </a:p>
          <a:p>
            <a:endParaRPr lang="ru-RU" sz="2400" b="1" dirty="0">
              <a:latin typeface="system-ui"/>
            </a:endParaRPr>
          </a:p>
          <a:p>
            <a:r>
              <a:rPr lang="ru-RU" sz="3200" b="1" dirty="0">
                <a:solidFill>
                  <a:srgbClr val="FF0000"/>
                </a:solidFill>
                <a:latin typeface="system-ui"/>
              </a:rPr>
              <a:t>  </a:t>
            </a:r>
            <a:endParaRPr lang="ru-RU" sz="3200" b="1" dirty="0">
              <a:latin typeface="system-ui"/>
            </a:endParaRPr>
          </a:p>
          <a:p>
            <a:endParaRPr lang="ru-RU" sz="3200" b="1" dirty="0">
              <a:solidFill>
                <a:srgbClr val="FF0000"/>
              </a:solidFill>
              <a:latin typeface="system-ui"/>
            </a:endParaRPr>
          </a:p>
          <a:p>
            <a:endParaRPr lang="ru-RU" sz="2000" b="1" dirty="0">
              <a:latin typeface="system-ui"/>
            </a:endParaRPr>
          </a:p>
          <a:p>
            <a:pPr algn="ctr"/>
            <a:endParaRPr lang="ru-RU" sz="3200" b="1" dirty="0">
              <a:solidFill>
                <a:srgbClr val="FF0000"/>
              </a:solidFill>
              <a:latin typeface="system-ui"/>
            </a:endParaRPr>
          </a:p>
          <a:p>
            <a:endParaRPr lang="ru-RU" sz="3200" b="1" dirty="0">
              <a:solidFill>
                <a:srgbClr val="FF0000"/>
              </a:solidFill>
              <a:latin typeface="system-ui"/>
            </a:endParaRPr>
          </a:p>
        </p:txBody>
      </p:sp>
    </p:spTree>
    <p:extLst>
      <p:ext uri="{BB962C8B-B14F-4D97-AF65-F5344CB8AC3E}">
        <p14:creationId xmlns:p14="http://schemas.microsoft.com/office/powerpoint/2010/main" val="37827550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38DA93F-5B4A-CC48-9D63-8A028BC66250}"/>
              </a:ext>
            </a:extLst>
          </p:cNvPr>
          <p:cNvSpPr txBox="1"/>
          <p:nvPr/>
        </p:nvSpPr>
        <p:spPr>
          <a:xfrm>
            <a:off x="622422" y="1150724"/>
            <a:ext cx="11335937" cy="52322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solidFill>
                  <a:srgbClr val="C00000"/>
                </a:solidFill>
                <a:latin typeface="system-ui"/>
              </a:rPr>
              <a:t>   </a:t>
            </a:r>
            <a:r>
              <a:rPr lang="ru-RU" sz="3200" dirty="0">
                <a:solidFill>
                  <a:srgbClr val="FF0000"/>
                </a:solidFill>
                <a:latin typeface="system-ui"/>
              </a:rPr>
              <a:t>Структура текста задачи</a:t>
            </a:r>
          </a:p>
          <a:p>
            <a:pPr algn="ctr"/>
            <a:endParaRPr lang="ru-RU" sz="3200" dirty="0">
              <a:solidFill>
                <a:srgbClr val="FF0000"/>
              </a:solidFill>
              <a:latin typeface="system-ui"/>
            </a:endParaRPr>
          </a:p>
          <a:p>
            <a:r>
              <a:rPr lang="ru-RU" sz="2000" b="1" dirty="0"/>
              <a:t>Задача 1</a:t>
            </a:r>
          </a:p>
          <a:p>
            <a:r>
              <a:rPr lang="ru-RU" sz="2000" dirty="0"/>
              <a:t>Наташа прочитала за каникулы 5 книг, а Катя прочитала 4 книги. Сколько книг дети прочитали вместе за каникулы?</a:t>
            </a:r>
          </a:p>
          <a:p>
            <a:r>
              <a:rPr lang="ru-RU" sz="2000" b="1" dirty="0"/>
              <a:t>Задача 2</a:t>
            </a:r>
          </a:p>
          <a:p>
            <a:r>
              <a:rPr lang="ru-RU" sz="2000" dirty="0"/>
              <a:t>Сколько пирожков было на тарелке первоначально, если после того, как Маша съела 2 пирожка, на тарелке осталось 3 пирожка? </a:t>
            </a:r>
          </a:p>
          <a:p>
            <a:r>
              <a:rPr lang="ru-RU" sz="2000" b="1" dirty="0"/>
              <a:t>Задача 3</a:t>
            </a:r>
          </a:p>
          <a:p>
            <a:r>
              <a:rPr lang="ru-RU" sz="2000" dirty="0"/>
              <a:t>Сколько лапок у трёх кошек?</a:t>
            </a:r>
          </a:p>
          <a:p>
            <a:pPr algn="ctr"/>
            <a:endParaRPr lang="ru-RU" sz="3200" dirty="0">
              <a:solidFill>
                <a:srgbClr val="FF0000"/>
              </a:solidFill>
              <a:latin typeface="system-ui"/>
            </a:endParaRPr>
          </a:p>
          <a:p>
            <a:endParaRPr lang="ru-RU" dirty="0"/>
          </a:p>
          <a:p>
            <a:pPr algn="ctr"/>
            <a:r>
              <a:rPr lang="ru-RU" sz="2800" dirty="0">
                <a:solidFill>
                  <a:srgbClr val="FF0000"/>
                </a:solidFill>
                <a:latin typeface="system-ui"/>
              </a:rPr>
              <a:t>Главное умение ученика – разбираться в структуре текста задачи! </a:t>
            </a:r>
          </a:p>
          <a:p>
            <a:pPr algn="ctr"/>
            <a:r>
              <a:rPr lang="ru-RU" sz="3200" b="1" dirty="0">
                <a:solidFill>
                  <a:srgbClr val="FF0000"/>
                </a:solidFill>
                <a:latin typeface="system-ui"/>
              </a:rPr>
              <a:t> </a:t>
            </a:r>
            <a:endParaRPr lang="ru-RU" sz="3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95839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38DA93F-5B4A-CC48-9D63-8A028BC66250}"/>
              </a:ext>
            </a:extLst>
          </p:cNvPr>
          <p:cNvSpPr txBox="1"/>
          <p:nvPr/>
        </p:nvSpPr>
        <p:spPr>
          <a:xfrm>
            <a:off x="622422" y="1150724"/>
            <a:ext cx="11335937" cy="2831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>
                <a:solidFill>
                  <a:srgbClr val="FF0000"/>
                </a:solidFill>
                <a:latin typeface="system-ui"/>
              </a:rPr>
              <a:t>Приёмы работы с текстом задачи</a:t>
            </a:r>
          </a:p>
          <a:p>
            <a:pPr algn="ctr"/>
            <a:endParaRPr lang="ru-RU" sz="3200" dirty="0">
              <a:solidFill>
                <a:srgbClr val="FF0000"/>
              </a:solidFill>
              <a:latin typeface="system-ui"/>
            </a:endParaRPr>
          </a:p>
          <a:p>
            <a:pPr marL="514350" indent="-514350">
              <a:buAutoNum type="arabicPeriod"/>
            </a:pPr>
            <a:r>
              <a:rPr lang="ru-RU" sz="3200" dirty="0">
                <a:solidFill>
                  <a:srgbClr val="FF0000"/>
                </a:solidFill>
                <a:latin typeface="system-ui"/>
              </a:rPr>
              <a:t>Смысловое (цветовое маркирование)</a:t>
            </a:r>
          </a:p>
          <a:p>
            <a:endParaRPr lang="ru-RU" sz="3200" dirty="0">
              <a:solidFill>
                <a:srgbClr val="FF0000"/>
              </a:solidFill>
              <a:latin typeface="system-ui"/>
            </a:endParaRPr>
          </a:p>
          <a:p>
            <a:endParaRPr lang="ru-RU" dirty="0"/>
          </a:p>
          <a:p>
            <a:pPr algn="ctr"/>
            <a:r>
              <a:rPr lang="ru-RU" sz="3200" b="1" dirty="0">
                <a:solidFill>
                  <a:srgbClr val="FF0000"/>
                </a:solidFill>
                <a:latin typeface="system-ui"/>
              </a:rPr>
              <a:t> </a:t>
            </a:r>
            <a:endParaRPr lang="ru-RU" sz="3200" b="1" dirty="0">
              <a:solidFill>
                <a:srgbClr val="FF0000"/>
              </a:solidFill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5114D4C-996F-4E53-83A4-5521C3266A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9376" y="2832606"/>
            <a:ext cx="3900855" cy="287467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E6A74F8-272F-485F-99B2-681525191F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2832606"/>
            <a:ext cx="5251508" cy="2656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472253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38DA93F-5B4A-CC48-9D63-8A028BC66250}"/>
              </a:ext>
            </a:extLst>
          </p:cNvPr>
          <p:cNvSpPr txBox="1"/>
          <p:nvPr/>
        </p:nvSpPr>
        <p:spPr>
          <a:xfrm>
            <a:off x="622422" y="1150724"/>
            <a:ext cx="11335937" cy="2831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>
                <a:solidFill>
                  <a:srgbClr val="FF0000"/>
                </a:solidFill>
                <a:latin typeface="system-ui"/>
              </a:rPr>
              <a:t>Приёмы работы с текстом задачи</a:t>
            </a:r>
          </a:p>
          <a:p>
            <a:pPr algn="ctr"/>
            <a:endParaRPr lang="ru-RU" sz="3200" dirty="0">
              <a:solidFill>
                <a:srgbClr val="FF0000"/>
              </a:solidFill>
              <a:latin typeface="system-ui"/>
            </a:endParaRPr>
          </a:p>
          <a:p>
            <a:pPr marL="514350" indent="-514350">
              <a:buAutoNum type="arabicPeriod"/>
            </a:pPr>
            <a:r>
              <a:rPr lang="ru-RU" sz="3200" dirty="0">
                <a:solidFill>
                  <a:srgbClr val="FF0000"/>
                </a:solidFill>
                <a:latin typeface="system-ui"/>
              </a:rPr>
              <a:t>Смысловое (цветовое маркирование)</a:t>
            </a:r>
          </a:p>
          <a:p>
            <a:endParaRPr lang="ru-RU" sz="3200" dirty="0">
              <a:solidFill>
                <a:srgbClr val="FF0000"/>
              </a:solidFill>
              <a:latin typeface="system-ui"/>
            </a:endParaRPr>
          </a:p>
          <a:p>
            <a:endParaRPr lang="ru-RU" dirty="0"/>
          </a:p>
          <a:p>
            <a:pPr algn="ctr"/>
            <a:r>
              <a:rPr lang="ru-RU" sz="3200" b="1" dirty="0">
                <a:solidFill>
                  <a:srgbClr val="FF0000"/>
                </a:solidFill>
                <a:latin typeface="system-ui"/>
              </a:rPr>
              <a:t> </a:t>
            </a:r>
            <a:endParaRPr lang="ru-RU" sz="3200" b="1" dirty="0">
              <a:solidFill>
                <a:srgbClr val="FF0000"/>
              </a:solidFill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C38FB3E-7030-43B7-A16F-DEC33228E6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5695" y="3101952"/>
            <a:ext cx="7071919" cy="1994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6324654"/>
      </p:ext>
    </p:extLst>
  </p:cSld>
  <p:clrMapOvr>
    <a:masterClrMapping/>
  </p:clrMapOvr>
</p:sld>
</file>

<file path=ppt/theme/theme1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5964</TotalTime>
  <Words>530</Words>
  <Application>Microsoft Office PowerPoint</Application>
  <PresentationFormat>Широкоэкранный</PresentationFormat>
  <Paragraphs>109</Paragraphs>
  <Slides>16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21" baseType="lpstr">
      <vt:lpstr>Arial</vt:lpstr>
      <vt:lpstr>Calibri</vt:lpstr>
      <vt:lpstr>Calibri Light</vt:lpstr>
      <vt:lpstr>system-ui</vt:lpstr>
      <vt:lpstr>1_Тема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Фомина Светлана Анатольевна</dc:creator>
  <cp:lastModifiedBy>79917036010</cp:lastModifiedBy>
  <cp:revision>85</cp:revision>
  <cp:lastPrinted>2022-01-13T14:31:19Z</cp:lastPrinted>
  <dcterms:created xsi:type="dcterms:W3CDTF">2022-01-13T13:40:39Z</dcterms:created>
  <dcterms:modified xsi:type="dcterms:W3CDTF">2025-01-10T08:29:21Z</dcterms:modified>
</cp:coreProperties>
</file>