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48"/>
  </p:notesMasterIdLst>
  <p:sldIdLst>
    <p:sldId id="320" r:id="rId2"/>
    <p:sldId id="286" r:id="rId3"/>
    <p:sldId id="321" r:id="rId4"/>
    <p:sldId id="322" r:id="rId5"/>
    <p:sldId id="323" r:id="rId6"/>
    <p:sldId id="329" r:id="rId7"/>
    <p:sldId id="324" r:id="rId8"/>
    <p:sldId id="330" r:id="rId9"/>
    <p:sldId id="325" r:id="rId10"/>
    <p:sldId id="326" r:id="rId11"/>
    <p:sldId id="327" r:id="rId12"/>
    <p:sldId id="357" r:id="rId13"/>
    <p:sldId id="332" r:id="rId14"/>
    <p:sldId id="331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8" r:id="rId40"/>
    <p:sldId id="361" r:id="rId41"/>
    <p:sldId id="360" r:id="rId42"/>
    <p:sldId id="359" r:id="rId43"/>
    <p:sldId id="362" r:id="rId44"/>
    <p:sldId id="363" r:id="rId45"/>
    <p:sldId id="364" r:id="rId46"/>
    <p:sldId id="365" r:id="rId47"/>
  </p:sldIdLst>
  <p:sldSz cx="12192000" cy="6858000"/>
  <p:notesSz cx="6858000" cy="9144000"/>
  <p:defaultTextStyle>
    <a:lvl1pPr>
      <a:defRPr>
        <a:latin typeface="+mj-lt"/>
        <a:ea typeface="+mj-ea"/>
        <a:cs typeface="+mj-cs"/>
        <a:sym typeface="Helvetica Neue"/>
      </a:defRPr>
    </a:lvl1pPr>
    <a:lvl2pPr>
      <a:defRPr>
        <a:latin typeface="+mj-lt"/>
        <a:ea typeface="+mj-ea"/>
        <a:cs typeface="+mj-cs"/>
        <a:sym typeface="Helvetica Neue"/>
      </a:defRPr>
    </a:lvl2pPr>
    <a:lvl3pPr>
      <a:defRPr>
        <a:latin typeface="+mj-lt"/>
        <a:ea typeface="+mj-ea"/>
        <a:cs typeface="+mj-cs"/>
        <a:sym typeface="Helvetica Neue"/>
      </a:defRPr>
    </a:lvl3pPr>
    <a:lvl4pPr>
      <a:defRPr>
        <a:latin typeface="+mj-lt"/>
        <a:ea typeface="+mj-ea"/>
        <a:cs typeface="+mj-cs"/>
        <a:sym typeface="Helvetica Neue"/>
      </a:defRPr>
    </a:lvl4pPr>
    <a:lvl5pPr>
      <a:defRPr>
        <a:latin typeface="+mj-lt"/>
        <a:ea typeface="+mj-ea"/>
        <a:cs typeface="+mj-cs"/>
        <a:sym typeface="Helvetica Neue"/>
      </a:defRPr>
    </a:lvl5pPr>
    <a:lvl6pPr>
      <a:defRPr>
        <a:latin typeface="+mj-lt"/>
        <a:ea typeface="+mj-ea"/>
        <a:cs typeface="+mj-cs"/>
        <a:sym typeface="Helvetica Neue"/>
      </a:defRPr>
    </a:lvl6pPr>
    <a:lvl7pPr>
      <a:defRPr>
        <a:latin typeface="+mj-lt"/>
        <a:ea typeface="+mj-ea"/>
        <a:cs typeface="+mj-cs"/>
        <a:sym typeface="Helvetica Neue"/>
      </a:defRPr>
    </a:lvl7pPr>
    <a:lvl8pPr>
      <a:defRPr>
        <a:latin typeface="+mj-lt"/>
        <a:ea typeface="+mj-ea"/>
        <a:cs typeface="+mj-cs"/>
        <a:sym typeface="Helvetica Neue"/>
      </a:defRPr>
    </a:lvl8pPr>
    <a:lvl9pPr>
      <a:defRPr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73B"/>
    <a:srgbClr val="CC0000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3" autoAdjust="0"/>
    <p:restoredTop sz="93561" autoAdjust="0"/>
  </p:normalViewPr>
  <p:slideViewPr>
    <p:cSldViewPr snapToGrid="0">
      <p:cViewPr varScale="1">
        <p:scale>
          <a:sx n="77" d="100"/>
          <a:sy n="77" d="100"/>
        </p:scale>
        <p:origin x="126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63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69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9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22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64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88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4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22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62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112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65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47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34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95C27A9-FFC7-9CBF-C113-573204085F50}"/>
              </a:ext>
            </a:extLst>
          </p:cNvPr>
          <p:cNvGrpSpPr/>
          <p:nvPr/>
        </p:nvGrpSpPr>
        <p:grpSpPr>
          <a:xfrm>
            <a:off x="1002590" y="2521059"/>
            <a:ext cx="10980673" cy="3656049"/>
            <a:chOff x="1002590" y="2521059"/>
            <a:chExt cx="10980673" cy="365604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A475461-53E9-5FA3-F685-CF25DCB549A9}"/>
                </a:ext>
              </a:extLst>
            </p:cNvPr>
            <p:cNvSpPr txBox="1"/>
            <p:nvPr/>
          </p:nvSpPr>
          <p:spPr>
            <a:xfrm>
              <a:off x="1542473" y="2521059"/>
              <a:ext cx="8413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Модуль 4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CD3E30A-3809-69F7-0F6C-E13EFFDFA59C}"/>
                </a:ext>
              </a:extLst>
            </p:cNvPr>
            <p:cNvSpPr txBox="1"/>
            <p:nvPr/>
          </p:nvSpPr>
          <p:spPr>
            <a:xfrm>
              <a:off x="1002590" y="4446941"/>
              <a:ext cx="9240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Занятие 8.  Правописание личных окончаний глаголов. Возвратные глаголы.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E8FD91-4C9B-5F80-0F13-CF61A8EE9DBB}"/>
                </a:ext>
              </a:extLst>
            </p:cNvPr>
            <p:cNvSpPr txBox="1"/>
            <p:nvPr/>
          </p:nvSpPr>
          <p:spPr>
            <a:xfrm>
              <a:off x="5613400" y="5530777"/>
              <a:ext cx="63698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Синявская Елена Валентиновна, учитель начальных классов, </a:t>
              </a:r>
            </a:p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член Регионального методического актива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9841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4C0F05-01D3-4DA6-9265-4CC0A4113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"/>
          <a:stretch/>
        </p:blipFill>
        <p:spPr>
          <a:xfrm>
            <a:off x="-43221" y="0"/>
            <a:ext cx="6476857" cy="3429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5B3E12-BFA4-145B-134F-4D11E50D1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378" y="0"/>
            <a:ext cx="5847097" cy="14083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8BC984-AA72-48D5-8A3C-F23E2F27DF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73" y="3734516"/>
            <a:ext cx="6296025" cy="28352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29809B-EA4E-29FF-9D5A-81A6A4F162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378" y="1332999"/>
            <a:ext cx="58959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07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5C7CDA-54E2-1A37-BE74-88F9494F1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3" y="0"/>
            <a:ext cx="6131744" cy="4572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AC1DA8-58C4-CDBA-6E74-3347DAA02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" r="3614"/>
          <a:stretch/>
        </p:blipFill>
        <p:spPr>
          <a:xfrm>
            <a:off x="5991121" y="2378073"/>
            <a:ext cx="6200880" cy="393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16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DD72269-C35C-398B-9ACD-0DCB27E34813}"/>
              </a:ext>
            </a:extLst>
          </p:cNvPr>
          <p:cNvGrpSpPr/>
          <p:nvPr/>
        </p:nvGrpSpPr>
        <p:grpSpPr>
          <a:xfrm>
            <a:off x="963083" y="916824"/>
            <a:ext cx="9861551" cy="5462241"/>
            <a:chOff x="1047750" y="324157"/>
            <a:chExt cx="9861551" cy="5462241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F0C19A94-BFE5-B771-044D-D57BF4D29B84}"/>
                </a:ext>
              </a:extLst>
            </p:cNvPr>
            <p:cNvGrpSpPr/>
            <p:nvPr/>
          </p:nvGrpSpPr>
          <p:grpSpPr>
            <a:xfrm>
              <a:off x="4572000" y="2241550"/>
              <a:ext cx="1981200" cy="1104900"/>
              <a:chOff x="4648200" y="1054100"/>
              <a:chExt cx="1981200" cy="1104900"/>
            </a:xfrm>
          </p:grpSpPr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DF6DF656-0F6C-584C-3727-F742AE369282}"/>
                  </a:ext>
                </a:extLst>
              </p:cNvPr>
              <p:cNvSpPr/>
              <p:nvPr/>
            </p:nvSpPr>
            <p:spPr>
              <a:xfrm>
                <a:off x="4648200" y="1054100"/>
                <a:ext cx="1447800" cy="11049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665CCCC-EEA0-F7B9-CEA3-6A12F78B59A2}"/>
                  </a:ext>
                </a:extLst>
              </p:cNvPr>
              <p:cNvSpPr txBox="1"/>
              <p:nvPr/>
            </p:nvSpPr>
            <p:spPr>
              <a:xfrm>
                <a:off x="5080000" y="1066800"/>
                <a:ext cx="1549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Ь</a:t>
                </a:r>
              </a:p>
            </p:txBody>
          </p:sp>
        </p:grpSp>
        <p:cxnSp>
          <p:nvCxnSpPr>
            <p:cNvPr id="4" name="Прямая со стрелкой 3">
              <a:extLst>
                <a:ext uri="{FF2B5EF4-FFF2-40B4-BE49-F238E27FC236}">
                  <a16:creationId xmlns:a16="http://schemas.microsoft.com/office/drawing/2014/main" id="{B927CD36-CDA3-8FD2-8417-7D1F7BF068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1500" y="2565400"/>
              <a:ext cx="15684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599203C8-E637-56A7-F615-26CE5709BB3F}"/>
                </a:ext>
              </a:extLst>
            </p:cNvPr>
            <p:cNvGrpSpPr/>
            <p:nvPr/>
          </p:nvGrpSpPr>
          <p:grpSpPr>
            <a:xfrm>
              <a:off x="1047750" y="1705570"/>
              <a:ext cx="1739900" cy="2710260"/>
              <a:chOff x="2559050" y="2264370"/>
              <a:chExt cx="1739900" cy="2710260"/>
            </a:xfrm>
          </p:grpSpPr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A6C61E39-7940-8CF3-0E0F-A1F117C0BC02}"/>
                  </a:ext>
                </a:extLst>
              </p:cNvPr>
              <p:cNvSpPr/>
              <p:nvPr/>
            </p:nvSpPr>
            <p:spPr>
              <a:xfrm>
                <a:off x="2857500" y="2438400"/>
                <a:ext cx="596900" cy="62230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D1A6512-6DED-A50F-E48C-7838BF58417F}"/>
                  </a:ext>
                </a:extLst>
              </p:cNvPr>
              <p:cNvSpPr txBox="1"/>
              <p:nvPr/>
            </p:nvSpPr>
            <p:spPr>
              <a:xfrm>
                <a:off x="3454400" y="2264370"/>
                <a:ext cx="7239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Ь</a:t>
                </a:r>
              </a:p>
            </p:txBody>
          </p:sp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40491F20-4CB3-1AF4-6009-7EF4B8F546CE}"/>
                  </a:ext>
                </a:extLst>
              </p:cNvPr>
              <p:cNvSpPr/>
              <p:nvPr/>
            </p:nvSpPr>
            <p:spPr>
              <a:xfrm>
                <a:off x="2559050" y="3429000"/>
                <a:ext cx="596900" cy="62230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5B33C17-BEC6-A8C5-A6EB-6F7B6771DDE1}"/>
                  </a:ext>
                </a:extLst>
              </p:cNvPr>
              <p:cNvSpPr txBox="1"/>
              <p:nvPr/>
            </p:nvSpPr>
            <p:spPr>
              <a:xfrm>
                <a:off x="3111500" y="3254970"/>
                <a:ext cx="5969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Ь</a:t>
                </a:r>
              </a:p>
            </p:txBody>
          </p:sp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86BAFBDE-86D0-481C-CE62-6CCC15F8D5D5}"/>
                  </a:ext>
                </a:extLst>
              </p:cNvPr>
              <p:cNvSpPr/>
              <p:nvPr/>
            </p:nvSpPr>
            <p:spPr>
              <a:xfrm>
                <a:off x="3657600" y="3403600"/>
                <a:ext cx="596900" cy="62230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4C95E88C-9BA5-0167-FC4F-CD004D6F90D4}"/>
                  </a:ext>
                </a:extLst>
              </p:cNvPr>
              <p:cNvSpPr/>
              <p:nvPr/>
            </p:nvSpPr>
            <p:spPr>
              <a:xfrm>
                <a:off x="2565400" y="4245570"/>
                <a:ext cx="596900" cy="62230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E4E47D78-97FE-FBEC-F13F-8C69C9F12F3F}"/>
                  </a:ext>
                </a:extLst>
              </p:cNvPr>
              <p:cNvSpPr/>
              <p:nvPr/>
            </p:nvSpPr>
            <p:spPr>
              <a:xfrm>
                <a:off x="3702050" y="4245570"/>
                <a:ext cx="596900" cy="6223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B0F0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1A20036-636A-0C02-7D5B-FDCD7298B129}"/>
                  </a:ext>
                </a:extLst>
              </p:cNvPr>
              <p:cNvSpPr txBox="1"/>
              <p:nvPr/>
            </p:nvSpPr>
            <p:spPr>
              <a:xfrm>
                <a:off x="3194050" y="4051300"/>
                <a:ext cx="5969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Ь</a:t>
                </a:r>
              </a:p>
            </p:txBody>
          </p:sp>
        </p:grp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FBBD3756-D9AD-F94F-C183-90DC21EE49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76850" y="3354685"/>
              <a:ext cx="19050" cy="12864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4355B03A-E3EB-7CA5-08DA-8431B0A97074}"/>
                </a:ext>
              </a:extLst>
            </p:cNvPr>
            <p:cNvGrpSpPr/>
            <p:nvPr/>
          </p:nvGrpSpPr>
          <p:grpSpPr>
            <a:xfrm>
              <a:off x="7289800" y="1705570"/>
              <a:ext cx="3619501" cy="1333501"/>
              <a:chOff x="3708399" y="4641155"/>
              <a:chExt cx="3619501" cy="1333501"/>
            </a:xfrm>
          </p:grpSpPr>
          <p:grpSp>
            <p:nvGrpSpPr>
              <p:cNvPr id="19" name="Группа 18">
                <a:extLst>
                  <a:ext uri="{FF2B5EF4-FFF2-40B4-BE49-F238E27FC236}">
                    <a16:creationId xmlns:a16="http://schemas.microsoft.com/office/drawing/2014/main" id="{35A8F536-5142-C281-5D7F-CDF0873E3788}"/>
                  </a:ext>
                </a:extLst>
              </p:cNvPr>
              <p:cNvGrpSpPr/>
              <p:nvPr/>
            </p:nvGrpSpPr>
            <p:grpSpPr>
              <a:xfrm>
                <a:off x="3708399" y="4641155"/>
                <a:ext cx="1708151" cy="1333501"/>
                <a:chOff x="3708399" y="4641155"/>
                <a:chExt cx="1708151" cy="1333501"/>
              </a:xfrm>
            </p:grpSpPr>
            <p:pic>
              <p:nvPicPr>
                <p:cNvPr id="21" name="Рисунок 20">
                  <a:extLst>
                    <a:ext uri="{FF2B5EF4-FFF2-40B4-BE49-F238E27FC236}">
                      <a16:creationId xmlns:a16="http://schemas.microsoft.com/office/drawing/2014/main" id="{30F5ECC9-DD0C-8A10-D801-ACA7A6306A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08399" y="4641155"/>
                  <a:ext cx="1333501" cy="1333501"/>
                </a:xfrm>
                <a:prstGeom prst="rect">
                  <a:avLst/>
                </a:prstGeom>
              </p:spPr>
            </p:pic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67BD105-2EE0-725F-168A-314EFA7657FD}"/>
                    </a:ext>
                  </a:extLst>
                </p:cNvPr>
                <p:cNvSpPr txBox="1"/>
                <p:nvPr/>
              </p:nvSpPr>
              <p:spPr>
                <a:xfrm>
                  <a:off x="4667250" y="4735531"/>
                  <a:ext cx="74930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>
                      <a:solidFill>
                        <a:srgbClr val="00B0F0"/>
                      </a:solidFill>
                    </a:rPr>
                    <a:t>Ж,</a:t>
                  </a:r>
                </a:p>
                <a:p>
                  <a:r>
                    <a:rPr lang="ru-RU" b="1" dirty="0">
                      <a:solidFill>
                        <a:srgbClr val="00B0F0"/>
                      </a:solidFill>
                    </a:rPr>
                    <a:t>Ш, </a:t>
                  </a:r>
                </a:p>
                <a:p>
                  <a:r>
                    <a:rPr lang="ru-RU" b="1" dirty="0">
                      <a:solidFill>
                        <a:srgbClr val="00B0F0"/>
                      </a:solidFill>
                    </a:rPr>
                    <a:t>Ч,</a:t>
                  </a:r>
                </a:p>
                <a:p>
                  <a:r>
                    <a:rPr lang="ru-RU" b="1" dirty="0">
                      <a:solidFill>
                        <a:srgbClr val="00B0F0"/>
                      </a:solidFill>
                    </a:rPr>
                    <a:t>Щ </a:t>
                  </a:r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7A3CECA-135C-6199-07DB-12F7E68A6E26}"/>
                  </a:ext>
                </a:extLst>
              </p:cNvPr>
              <p:cNvSpPr txBox="1"/>
              <p:nvPr/>
            </p:nvSpPr>
            <p:spPr>
              <a:xfrm>
                <a:off x="5251450" y="5046295"/>
                <a:ext cx="20764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>
                    <a:solidFill>
                      <a:srgbClr val="7030A0"/>
                    </a:solidFill>
                  </a:rPr>
                  <a:t>сущ. ж. р.</a:t>
                </a:r>
              </a:p>
            </p:txBody>
          </p:sp>
        </p:grpSp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0B9E3684-9092-8482-7C76-4CB7AFC6702B}"/>
                </a:ext>
              </a:extLst>
            </p:cNvPr>
            <p:cNvCxnSpPr>
              <a:cxnSpLocks/>
            </p:cNvCxnSpPr>
            <p:nvPr/>
          </p:nvCxnSpPr>
          <p:spPr>
            <a:xfrm>
              <a:off x="6019800" y="2616200"/>
              <a:ext cx="15684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65CC0B-8B6D-F0D7-D9E8-451C49F06A9F}"/>
                </a:ext>
              </a:extLst>
            </p:cNvPr>
            <p:cNvSpPr txBox="1"/>
            <p:nvPr/>
          </p:nvSpPr>
          <p:spPr>
            <a:xfrm>
              <a:off x="3206750" y="324157"/>
              <a:ext cx="28130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rgbClr val="C00000"/>
                  </a:solidFill>
                </a:rPr>
                <a:t>глаг. 2 л., ед. ч.</a:t>
              </a:r>
            </a:p>
          </p:txBody>
        </p: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097F0C7C-5442-A303-139B-2D4A548CE8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17950" y="841158"/>
              <a:ext cx="984251" cy="14130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549D4D72-927E-02A9-D2A2-66E0D1C19D03}"/>
                </a:ext>
              </a:extLst>
            </p:cNvPr>
            <p:cNvGrpSpPr/>
            <p:nvPr/>
          </p:nvGrpSpPr>
          <p:grpSpPr>
            <a:xfrm>
              <a:off x="3863975" y="4746842"/>
              <a:ext cx="1914525" cy="923330"/>
              <a:chOff x="4514850" y="4726285"/>
              <a:chExt cx="1914525" cy="923330"/>
            </a:xfrm>
          </p:grpSpPr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89CFF5AA-57E9-7A6C-869A-FF04B3979B41}"/>
                  </a:ext>
                </a:extLst>
              </p:cNvPr>
              <p:cNvSpPr/>
              <p:nvPr/>
            </p:nvSpPr>
            <p:spPr>
              <a:xfrm>
                <a:off x="4514850" y="4864100"/>
                <a:ext cx="666750" cy="64770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1502F53-0771-9311-B0E7-7D72096635E1}"/>
                  </a:ext>
                </a:extLst>
              </p:cNvPr>
              <p:cNvSpPr txBox="1"/>
              <p:nvPr/>
            </p:nvSpPr>
            <p:spPr>
              <a:xfrm>
                <a:off x="5181600" y="4726285"/>
                <a:ext cx="7239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Ь</a:t>
                </a:r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2E6E0546-5D09-95E1-C086-83713F49C676}"/>
                  </a:ext>
                </a:extLst>
              </p:cNvPr>
              <p:cNvSpPr/>
              <p:nvPr/>
            </p:nvSpPr>
            <p:spPr>
              <a:xfrm>
                <a:off x="5762625" y="4861837"/>
                <a:ext cx="666750" cy="6477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8BE088CD-E392-DB50-EEC9-84D31EE98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9963" y="4784881"/>
              <a:ext cx="1027077" cy="72581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91C4A0-F583-9BE5-A603-BC81CBC414B1}"/>
                </a:ext>
              </a:extLst>
            </p:cNvPr>
            <p:cNvSpPr txBox="1"/>
            <p:nvPr/>
          </p:nvSpPr>
          <p:spPr>
            <a:xfrm>
              <a:off x="6865937" y="4309070"/>
              <a:ext cx="52387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Е,</a:t>
              </a:r>
            </a:p>
            <a:p>
              <a:r>
                <a:rPr lang="ru-RU" b="1" dirty="0">
                  <a:solidFill>
                    <a:srgbClr val="FF0000"/>
                  </a:solidFill>
                </a:rPr>
                <a:t>Ё,</a:t>
              </a:r>
            </a:p>
            <a:p>
              <a:r>
                <a:rPr lang="ru-RU" b="1" dirty="0">
                  <a:solidFill>
                    <a:srgbClr val="FF0000"/>
                  </a:solidFill>
                </a:rPr>
                <a:t>Ю,</a:t>
              </a:r>
            </a:p>
            <a:p>
              <a:r>
                <a:rPr lang="ru-RU" b="1" dirty="0">
                  <a:solidFill>
                    <a:srgbClr val="FF0000"/>
                  </a:solidFill>
                </a:rPr>
                <a:t>Я, </a:t>
              </a:r>
            </a:p>
            <a:p>
              <a:r>
                <a:rPr lang="ru-RU" b="1" dirty="0">
                  <a:solidFill>
                    <a:srgbClr val="FF0000"/>
                  </a:solidFill>
                </a:rPr>
                <a:t>И  </a:t>
              </a:r>
            </a:p>
          </p:txBody>
        </p: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AC34EB4D-EF36-F71E-0C98-C4AF354A58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56251" y="866774"/>
              <a:ext cx="984251" cy="14130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1339754-781B-517F-CE7F-51276C2BE85E}"/>
                </a:ext>
              </a:extLst>
            </p:cNvPr>
            <p:cNvSpPr txBox="1"/>
            <p:nvPr/>
          </p:nvSpPr>
          <p:spPr>
            <a:xfrm>
              <a:off x="5855514" y="335319"/>
              <a:ext cx="28130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rgbClr val="C00000"/>
                  </a:solidFill>
                </a:rPr>
                <a:t>глаг. неопр. ф.</a:t>
              </a:r>
            </a:p>
            <a:p>
              <a:r>
                <a:rPr lang="ru-RU" sz="2800" b="1" dirty="0">
                  <a:solidFill>
                    <a:srgbClr val="C00000"/>
                  </a:solidFill>
                </a:rPr>
                <a:t>	- Т</a:t>
              </a:r>
              <a:r>
                <a:rPr lang="ru-RU" sz="2800" b="1" u="sng" dirty="0">
                  <a:solidFill>
                    <a:srgbClr val="C00000"/>
                  </a:solidFill>
                </a:rPr>
                <a:t>Ь</a:t>
              </a:r>
              <a:r>
                <a:rPr lang="ru-RU" sz="2800" b="1" dirty="0">
                  <a:solidFill>
                    <a:srgbClr val="C00000"/>
                  </a:solidFill>
                </a:rPr>
                <a:t>СЯ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9205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BBFF45A-1017-F48C-E788-741C7FB00B82}"/>
              </a:ext>
            </a:extLst>
          </p:cNvPr>
          <p:cNvGrpSpPr/>
          <p:nvPr/>
        </p:nvGrpSpPr>
        <p:grpSpPr>
          <a:xfrm>
            <a:off x="-1" y="0"/>
            <a:ext cx="12192001" cy="6639425"/>
            <a:chOff x="-1" y="0"/>
            <a:chExt cx="12192001" cy="6639425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7E8BDB9B-05A3-0038-3B4B-21E4377D6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869" y="0"/>
              <a:ext cx="6074685" cy="1524000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7ADD24F-EDB4-1D0B-75AC-203BD4EC4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515978"/>
              <a:ext cx="7364329" cy="4692316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CFFDE14-3869-6396-390B-725A6A8AB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167"/>
            <a:stretch/>
          </p:blipFill>
          <p:spPr>
            <a:xfrm>
              <a:off x="6215554" y="52887"/>
              <a:ext cx="5943600" cy="1031960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6A771673-6D4C-6BA5-757C-78A9F0D6E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167"/>
            <a:stretch/>
          </p:blipFill>
          <p:spPr>
            <a:xfrm>
              <a:off x="6248400" y="976217"/>
              <a:ext cx="5943600" cy="1031960"/>
            </a:xfrm>
            <a:prstGeom prst="rect">
              <a:avLst/>
            </a:prstGeom>
          </p:spPr>
        </p:pic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B5FE3B24-4EDD-C524-5500-A8E40A0E982E}"/>
                </a:ext>
              </a:extLst>
            </p:cNvPr>
            <p:cNvSpPr/>
            <p:nvPr/>
          </p:nvSpPr>
          <p:spPr>
            <a:xfrm>
              <a:off x="6215554" y="0"/>
              <a:ext cx="5976446" cy="103196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DB9A5F00-6952-AD70-29E8-5FEAD19AB8E3}"/>
                </a:ext>
              </a:extLst>
            </p:cNvPr>
            <p:cNvSpPr/>
            <p:nvPr/>
          </p:nvSpPr>
          <p:spPr>
            <a:xfrm>
              <a:off x="7798993" y="0"/>
              <a:ext cx="277672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секретик</a:t>
              </a:r>
              <a:endParaRPr lang="ru-RU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B637335E-2360-5D25-A3E9-B8317F56A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681"/>
            <a:stretch/>
          </p:blipFill>
          <p:spPr>
            <a:xfrm>
              <a:off x="6641432" y="2008177"/>
              <a:ext cx="5517722" cy="1512765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B9B7F703-6CBE-C462-A874-E4F69711F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9992" y="3609318"/>
              <a:ext cx="5309162" cy="30301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8157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5A75D5-F099-00C4-F51F-5BC6F75CE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6"/>
          <a:stretch/>
        </p:blipFill>
        <p:spPr>
          <a:xfrm>
            <a:off x="6006004" y="0"/>
            <a:ext cx="6185996" cy="26860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C89CDF-370D-09AF-230A-568A5E260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9" b="37607"/>
          <a:stretch/>
        </p:blipFill>
        <p:spPr>
          <a:xfrm>
            <a:off x="44999" y="0"/>
            <a:ext cx="6051002" cy="254448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FD81450-03FD-0469-0390-2E89606F7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76"/>
          <a:stretch/>
        </p:blipFill>
        <p:spPr>
          <a:xfrm>
            <a:off x="6006004" y="4923923"/>
            <a:ext cx="5895975" cy="856357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5FEF265-9952-7977-6D5D-597E066D116C}"/>
              </a:ext>
            </a:extLst>
          </p:cNvPr>
          <p:cNvGrpSpPr/>
          <p:nvPr/>
        </p:nvGrpSpPr>
        <p:grpSpPr>
          <a:xfrm>
            <a:off x="6140998" y="2666052"/>
            <a:ext cx="6051002" cy="2020321"/>
            <a:chOff x="200025" y="2587291"/>
            <a:chExt cx="6051002" cy="2020321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9627BD7-F286-590D-E231-350C7301C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025" y="2587291"/>
              <a:ext cx="5895975" cy="1981200"/>
            </a:xfrm>
            <a:prstGeom prst="rect">
              <a:avLst/>
            </a:prstGeom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8B4F0503-3724-80E8-A15F-17D23F406EF3}"/>
                </a:ext>
              </a:extLst>
            </p:cNvPr>
            <p:cNvGrpSpPr/>
            <p:nvPr/>
          </p:nvGrpSpPr>
          <p:grpSpPr>
            <a:xfrm>
              <a:off x="274581" y="3575652"/>
              <a:ext cx="5976446" cy="1031960"/>
              <a:chOff x="6215554" y="-54315"/>
              <a:chExt cx="5976446" cy="1031960"/>
            </a:xfrm>
          </p:grpSpPr>
          <p:sp>
            <p:nvSpPr>
              <p:cNvPr id="18" name="Прямоугольник: скругленные углы 17">
                <a:extLst>
                  <a:ext uri="{FF2B5EF4-FFF2-40B4-BE49-F238E27FC236}">
                    <a16:creationId xmlns:a16="http://schemas.microsoft.com/office/drawing/2014/main" id="{2EA1CA1C-E3EC-9641-AC38-E3DF8518C14C}"/>
                  </a:ext>
                </a:extLst>
              </p:cNvPr>
              <p:cNvSpPr/>
              <p:nvPr/>
            </p:nvSpPr>
            <p:spPr>
              <a:xfrm>
                <a:off x="6215554" y="-54315"/>
                <a:ext cx="5976446" cy="103196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64574976-06F5-E3A0-A9C9-38918D7499D2}"/>
                  </a:ext>
                </a:extLst>
              </p:cNvPr>
              <p:cNvSpPr/>
              <p:nvPr/>
            </p:nvSpPr>
            <p:spPr>
              <a:xfrm>
                <a:off x="7798993" y="0"/>
                <a:ext cx="2776722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5400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>
                      <a:reflection blurRad="6350" stA="53000" endA="300" endPos="35500" dir="5400000" sy="-90000" algn="bl" rotWithShape="0"/>
                    </a:effectLst>
                  </a:rPr>
                  <a:t>секретик</a:t>
                </a:r>
                <a:endParaRPr lang="ru-RU" sz="5400" b="0" cap="none" spc="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9889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18CB17-CAD2-322F-D6B7-AA16FCD9E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13"/>
            <a:ext cx="5895975" cy="45339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C2A4041-DAE6-A03C-DF31-F567812FC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01"/>
          <a:stretch/>
        </p:blipFill>
        <p:spPr>
          <a:xfrm>
            <a:off x="6096000" y="24063"/>
            <a:ext cx="5895975" cy="1042737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7337D6A-8F35-94DB-191B-5B8DD1D28B0F}"/>
              </a:ext>
            </a:extLst>
          </p:cNvPr>
          <p:cNvSpPr/>
          <p:nvPr/>
        </p:nvSpPr>
        <p:spPr>
          <a:xfrm>
            <a:off x="72189" y="3673641"/>
            <a:ext cx="5751596" cy="93144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A40E2BB-7533-C587-D934-A5C1B09DBB2D}"/>
              </a:ext>
            </a:extLst>
          </p:cNvPr>
          <p:cNvSpPr/>
          <p:nvPr/>
        </p:nvSpPr>
        <p:spPr>
          <a:xfrm>
            <a:off x="1559626" y="3625514"/>
            <a:ext cx="2776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секретик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4577499-D19A-287F-2CAD-4C84ABEE3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01" y="1072312"/>
            <a:ext cx="6024310" cy="314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87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7AB4C904-73CC-1AE8-81E3-B7D4E52E7F4C}"/>
              </a:ext>
            </a:extLst>
          </p:cNvPr>
          <p:cNvGrpSpPr/>
          <p:nvPr/>
        </p:nvGrpSpPr>
        <p:grpSpPr>
          <a:xfrm>
            <a:off x="0" y="0"/>
            <a:ext cx="12128990" cy="4875797"/>
            <a:chOff x="0" y="0"/>
            <a:chExt cx="12128990" cy="487579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62B50898-603D-1ED0-7641-A1602D9AA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0"/>
              <a:ext cx="5867400" cy="3067050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72EA94B-D14B-A4B8-1F39-296C3CB04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991854"/>
              <a:ext cx="6565554" cy="799097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5FAF8E7-D674-DACC-9AFB-8882FFE0C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" y="4076701"/>
              <a:ext cx="6565546" cy="799096"/>
            </a:xfrm>
            <a:prstGeom prst="rect">
              <a:avLst/>
            </a:prstGeom>
          </p:spPr>
        </p:pic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C64C0539-B59F-B9AB-7E05-FB661D691DC3}"/>
                </a:ext>
              </a:extLst>
            </p:cNvPr>
            <p:cNvSpPr/>
            <p:nvPr/>
          </p:nvSpPr>
          <p:spPr>
            <a:xfrm>
              <a:off x="0" y="2991854"/>
              <a:ext cx="6565546" cy="7990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792B9292-E7B9-1054-68F6-C2A8B4CFE273}"/>
                </a:ext>
              </a:extLst>
            </p:cNvPr>
            <p:cNvSpPr/>
            <p:nvPr/>
          </p:nvSpPr>
          <p:spPr>
            <a:xfrm>
              <a:off x="1816614" y="2867620"/>
              <a:ext cx="277672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секретик</a:t>
              </a:r>
              <a:endParaRPr lang="ru-RU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9789D815-E599-4DEA-31BD-845E54535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6046" y="67176"/>
              <a:ext cx="6722944" cy="1087855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21348BC3-9D25-C378-D228-AFC4E8A4E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9950" y="1146539"/>
              <a:ext cx="5719040" cy="3686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1063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C3DADB-D676-2942-C6BB-0470D6F6E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466572" cy="44597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A69340-5912-0EAC-8212-E9ABFC302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150" y="0"/>
            <a:ext cx="5862023" cy="31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69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DAA5CF6-6C4E-0116-36B3-6680AE95AC2B}"/>
              </a:ext>
            </a:extLst>
          </p:cNvPr>
          <p:cNvGrpSpPr/>
          <p:nvPr/>
        </p:nvGrpSpPr>
        <p:grpSpPr>
          <a:xfrm>
            <a:off x="0" y="0"/>
            <a:ext cx="12218261" cy="5422232"/>
            <a:chOff x="0" y="0"/>
            <a:chExt cx="12218261" cy="5422232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4B51B954-AF81-D009-6737-EE8CDE3A5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201116" cy="5422232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84659EE-3D8D-2E1C-B5FC-DE96BE881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9484" y="0"/>
              <a:ext cx="6318777" cy="3048000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5C606E7F-ACD0-F35F-FFDB-C0DDF2D75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1359" y="3429000"/>
              <a:ext cx="5915025" cy="1943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7239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92FCCE0-594E-A6B6-065E-3DF7A8C9B499}"/>
              </a:ext>
            </a:extLst>
          </p:cNvPr>
          <p:cNvGrpSpPr/>
          <p:nvPr/>
        </p:nvGrpSpPr>
        <p:grpSpPr>
          <a:xfrm>
            <a:off x="0" y="0"/>
            <a:ext cx="11935327" cy="6144126"/>
            <a:chOff x="0" y="0"/>
            <a:chExt cx="11935327" cy="6144126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221849A1-A38D-EC43-E649-AA37D0008191}"/>
                </a:ext>
              </a:extLst>
            </p:cNvPr>
            <p:cNvGrpSpPr/>
            <p:nvPr/>
          </p:nvGrpSpPr>
          <p:grpSpPr>
            <a:xfrm>
              <a:off x="0" y="0"/>
              <a:ext cx="8325853" cy="3336758"/>
              <a:chOff x="1058779" y="1090863"/>
              <a:chExt cx="8325853" cy="3336758"/>
            </a:xfrm>
          </p:grpSpPr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65DF94B3-D7D2-448E-0A71-C94FFA1EC059}"/>
                  </a:ext>
                </a:extLst>
              </p:cNvPr>
              <p:cNvSpPr/>
              <p:nvPr/>
            </p:nvSpPr>
            <p:spPr>
              <a:xfrm>
                <a:off x="1058779" y="1090863"/>
                <a:ext cx="8325853" cy="333675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8B8195-F60F-F29E-2A4F-E0C059AF434C}"/>
                  </a:ext>
                </a:extLst>
              </p:cNvPr>
              <p:cNvSpPr txBox="1"/>
              <p:nvPr/>
            </p:nvSpPr>
            <p:spPr>
              <a:xfrm>
                <a:off x="1251283" y="1244678"/>
                <a:ext cx="7972927" cy="3046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3200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Гнать, держать, смотреть и видеть</a:t>
                </a:r>
                <a:r>
                  <a:rPr lang="ru-RU" sz="32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ru-RU" sz="3200" b="0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Дышать, слышать, ненавидеть. </a:t>
                </a:r>
              </a:p>
              <a:p>
                <a:r>
                  <a:rPr lang="ru-RU" sz="3200" b="0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зависеть, и терпеть.</a:t>
                </a:r>
              </a:p>
              <a:p>
                <a:r>
                  <a:rPr lang="ru-RU" sz="3200" b="0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И обидеть, и вертеть. </a:t>
                </a:r>
              </a:p>
              <a:p>
                <a:r>
                  <a:rPr lang="ru-RU" sz="3200" b="0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 запомните, друзья, их на «е» — спрягать нельзя.</a:t>
                </a:r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C07B7BF7-53DB-26EE-A79B-C5FD81114B71}"/>
                </a:ext>
              </a:extLst>
            </p:cNvPr>
            <p:cNvGrpSpPr/>
            <p:nvPr/>
          </p:nvGrpSpPr>
          <p:grpSpPr>
            <a:xfrm>
              <a:off x="5518485" y="3625516"/>
              <a:ext cx="6416842" cy="2518610"/>
              <a:chOff x="4507832" y="3769895"/>
              <a:chExt cx="6416842" cy="2518610"/>
            </a:xfrm>
          </p:grpSpPr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3D034955-C895-397F-D04D-32218BC75311}"/>
                  </a:ext>
                </a:extLst>
              </p:cNvPr>
              <p:cNvSpPr/>
              <p:nvPr/>
            </p:nvSpPr>
            <p:spPr>
              <a:xfrm>
                <a:off x="4507832" y="3769895"/>
                <a:ext cx="6416842" cy="251861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028E28-18E0-C31A-C017-30CB6E044B0A}"/>
                  </a:ext>
                </a:extLst>
              </p:cNvPr>
              <p:cNvSpPr txBox="1"/>
              <p:nvPr/>
            </p:nvSpPr>
            <p:spPr>
              <a:xfrm>
                <a:off x="4764505" y="3898232"/>
                <a:ext cx="5791200" cy="2062103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Терпеть, вертеть, обидеть, </a:t>
                </a:r>
              </a:p>
              <a:p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Зависеть, ненавидеть,</a:t>
                </a:r>
              </a:p>
              <a:p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Видеть, смотреть, дышать,</a:t>
                </a:r>
              </a:p>
              <a:p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Слышать, держать и гнать.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8558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6BCB9058-3F77-6F62-C808-E15A4366CFA7}"/>
              </a:ext>
            </a:extLst>
          </p:cNvPr>
          <p:cNvGrpSpPr/>
          <p:nvPr/>
        </p:nvGrpSpPr>
        <p:grpSpPr>
          <a:xfrm>
            <a:off x="208547" y="115310"/>
            <a:ext cx="11774906" cy="1175215"/>
            <a:chOff x="192505" y="989865"/>
            <a:chExt cx="11774906" cy="1175215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0A66EA24-02EB-FDA0-B55D-51EFEAB4BCAF}"/>
                </a:ext>
              </a:extLst>
            </p:cNvPr>
            <p:cNvSpPr/>
            <p:nvPr/>
          </p:nvSpPr>
          <p:spPr>
            <a:xfrm>
              <a:off x="192505" y="989865"/>
              <a:ext cx="11774906" cy="117521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B2FD27B-AB79-4369-5E70-70CA39B4E18C}"/>
                </a:ext>
              </a:extLst>
            </p:cNvPr>
            <p:cNvSpPr txBox="1"/>
            <p:nvPr/>
          </p:nvSpPr>
          <p:spPr>
            <a:xfrm>
              <a:off x="310813" y="1075658"/>
              <a:ext cx="1162451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Изменение глаголов настоящего и будущего времени по лицам и числам называется </a:t>
              </a:r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спряжением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01C861E-0E0F-EBA6-686E-D84851B0831E}"/>
              </a:ext>
            </a:extLst>
          </p:cNvPr>
          <p:cNvGrpSpPr/>
          <p:nvPr/>
        </p:nvGrpSpPr>
        <p:grpSpPr>
          <a:xfrm>
            <a:off x="4532831" y="4383881"/>
            <a:ext cx="7090609" cy="2538658"/>
            <a:chOff x="1979194" y="2292659"/>
            <a:chExt cx="7090609" cy="2538658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25E0F272-3150-6C10-CC3C-FEB9C3918B8A}"/>
                </a:ext>
              </a:extLst>
            </p:cNvPr>
            <p:cNvGrpSpPr/>
            <p:nvPr/>
          </p:nvGrpSpPr>
          <p:grpSpPr>
            <a:xfrm>
              <a:off x="3416970" y="2292659"/>
              <a:ext cx="3015914" cy="1136342"/>
              <a:chOff x="3513221" y="2110859"/>
              <a:chExt cx="4154905" cy="1318141"/>
            </a:xfrm>
          </p:grpSpPr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C2A5D3B2-327C-F491-F6C9-CAA0F76B58BA}"/>
                  </a:ext>
                </a:extLst>
              </p:cNvPr>
              <p:cNvSpPr/>
              <p:nvPr/>
            </p:nvSpPr>
            <p:spPr>
              <a:xfrm>
                <a:off x="3513221" y="2177715"/>
                <a:ext cx="4154905" cy="125128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0A4ACED-9431-12CB-CFAF-F7EABD714AEB}"/>
                  </a:ext>
                </a:extLst>
              </p:cNvPr>
              <p:cNvSpPr txBox="1"/>
              <p:nvPr/>
            </p:nvSpPr>
            <p:spPr>
              <a:xfrm>
                <a:off x="3866147" y="2110859"/>
                <a:ext cx="295174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глаголы </a:t>
                </a:r>
              </a:p>
              <a:p>
                <a:pPr algn="ctr"/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несовершенного вида</a:t>
                </a:r>
              </a:p>
            </p:txBody>
          </p:sp>
        </p:grp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47A9A5B1-DB60-AE47-3884-EF22683C52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2536" y="3472559"/>
              <a:ext cx="633663" cy="3756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C76830FE-2732-9ECC-F756-5D6699C9C215}"/>
                </a:ext>
              </a:extLst>
            </p:cNvPr>
            <p:cNvCxnSpPr>
              <a:cxnSpLocks/>
            </p:cNvCxnSpPr>
            <p:nvPr/>
          </p:nvCxnSpPr>
          <p:spPr>
            <a:xfrm>
              <a:off x="5698958" y="3472559"/>
              <a:ext cx="794084" cy="48420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C991A385-48B7-945A-BD9C-414D75CD1E4A}"/>
                </a:ext>
              </a:extLst>
            </p:cNvPr>
            <p:cNvSpPr/>
            <p:nvPr/>
          </p:nvSpPr>
          <p:spPr>
            <a:xfrm>
              <a:off x="5989722" y="3970372"/>
              <a:ext cx="2753225" cy="79942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117E36-6D20-E6FE-D5F8-B3C9DEDB474E}"/>
                </a:ext>
              </a:extLst>
            </p:cNvPr>
            <p:cNvSpPr txBox="1"/>
            <p:nvPr/>
          </p:nvSpPr>
          <p:spPr>
            <a:xfrm>
              <a:off x="6053889" y="4000320"/>
              <a:ext cx="3015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будущее сложное </a:t>
              </a:r>
            </a:p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время</a:t>
              </a:r>
            </a:p>
          </p:txBody>
        </p: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CBCA1283-199A-3A7A-D6F7-82AA9338504E}"/>
                </a:ext>
              </a:extLst>
            </p:cNvPr>
            <p:cNvGrpSpPr/>
            <p:nvPr/>
          </p:nvGrpSpPr>
          <p:grpSpPr>
            <a:xfrm>
              <a:off x="1979194" y="3891765"/>
              <a:ext cx="2546683" cy="882070"/>
              <a:chOff x="2213810" y="4061567"/>
              <a:chExt cx="2546683" cy="882070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302C9422-3021-84AF-EBF7-3FA9D6ABBD9F}"/>
                  </a:ext>
                </a:extLst>
              </p:cNvPr>
              <p:cNvSpPr/>
              <p:nvPr/>
            </p:nvSpPr>
            <p:spPr>
              <a:xfrm>
                <a:off x="2213810" y="4061567"/>
                <a:ext cx="2197769" cy="79942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55C57B-DB47-CA30-6D55-216B3AA77370}"/>
                  </a:ext>
                </a:extLst>
              </p:cNvPr>
              <p:cNvSpPr txBox="1"/>
              <p:nvPr/>
            </p:nvSpPr>
            <p:spPr>
              <a:xfrm>
                <a:off x="2378243" y="4112640"/>
                <a:ext cx="238225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настоящее </a:t>
                </a: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время</a:t>
                </a:r>
              </a:p>
            </p:txBody>
          </p:sp>
        </p:grp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BD92FF2-E3BE-7BA6-FEF8-CDA4BB9565EA}"/>
              </a:ext>
            </a:extLst>
          </p:cNvPr>
          <p:cNvGrpSpPr/>
          <p:nvPr/>
        </p:nvGrpSpPr>
        <p:grpSpPr>
          <a:xfrm>
            <a:off x="345968" y="1320802"/>
            <a:ext cx="7175712" cy="2814068"/>
            <a:chOff x="1090863" y="1260627"/>
            <a:chExt cx="7175712" cy="2814068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ABB0B4D5-4CC4-448E-D96D-697F5C5531BF}"/>
                </a:ext>
              </a:extLst>
            </p:cNvPr>
            <p:cNvSpPr/>
            <p:nvPr/>
          </p:nvSpPr>
          <p:spPr>
            <a:xfrm>
              <a:off x="3336757" y="1317923"/>
              <a:ext cx="2518611" cy="107235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5A370C-05D1-5D95-E9BE-B9193659B4D5}"/>
                </a:ext>
              </a:extLst>
            </p:cNvPr>
            <p:cNvSpPr txBox="1"/>
            <p:nvPr/>
          </p:nvSpPr>
          <p:spPr>
            <a:xfrm>
              <a:off x="3571132" y="1260627"/>
              <a:ext cx="22842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глаголы </a:t>
              </a:r>
            </a:p>
            <a:p>
              <a:pPr algn="l"/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совершенного вида</a:t>
              </a:r>
            </a:p>
          </p:txBody>
        </p:sp>
        <p:cxnSp>
          <p:nvCxnSpPr>
            <p:cNvPr id="24" name="Прямая со стрелкой 23">
              <a:extLst>
                <a:ext uri="{FF2B5EF4-FFF2-40B4-BE49-F238E27FC236}">
                  <a16:creationId xmlns:a16="http://schemas.microsoft.com/office/drawing/2014/main" id="{A5457863-00C7-4419-9082-FEB4B28E7B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64042" y="2447570"/>
              <a:ext cx="898358" cy="4560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>
              <a:extLst>
                <a:ext uri="{FF2B5EF4-FFF2-40B4-BE49-F238E27FC236}">
                  <a16:creationId xmlns:a16="http://schemas.microsoft.com/office/drawing/2014/main" id="{AF591CA0-0190-9EA4-E586-2BEB7C31AD5A}"/>
                </a:ext>
              </a:extLst>
            </p:cNvPr>
            <p:cNvCxnSpPr>
              <a:cxnSpLocks/>
            </p:cNvCxnSpPr>
            <p:nvPr/>
          </p:nvCxnSpPr>
          <p:spPr>
            <a:xfrm>
              <a:off x="5069306" y="2390274"/>
              <a:ext cx="1020436" cy="51334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F0E70B4A-F163-6AB3-9A2C-02493A05DA4F}"/>
                </a:ext>
              </a:extLst>
            </p:cNvPr>
            <p:cNvSpPr/>
            <p:nvPr/>
          </p:nvSpPr>
          <p:spPr>
            <a:xfrm>
              <a:off x="1227222" y="2960917"/>
              <a:ext cx="1981198" cy="79942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E4ED8EC0-2A37-2526-86AB-8BD2198A3349}"/>
                </a:ext>
              </a:extLst>
            </p:cNvPr>
            <p:cNvGrpSpPr/>
            <p:nvPr/>
          </p:nvGrpSpPr>
          <p:grpSpPr>
            <a:xfrm>
              <a:off x="5567491" y="2960917"/>
              <a:ext cx="2699084" cy="866274"/>
              <a:chOff x="8265694" y="3495854"/>
              <a:chExt cx="2699084" cy="866274"/>
            </a:xfrm>
          </p:grpSpPr>
          <p:sp>
            <p:nvSpPr>
              <p:cNvPr id="31" name="Прямоугольник: скругленные углы 30">
                <a:extLst>
                  <a:ext uri="{FF2B5EF4-FFF2-40B4-BE49-F238E27FC236}">
                    <a16:creationId xmlns:a16="http://schemas.microsoft.com/office/drawing/2014/main" id="{2548BDB6-73FC-FF1A-5987-EF6F0BFDCBA5}"/>
                  </a:ext>
                </a:extLst>
              </p:cNvPr>
              <p:cNvSpPr/>
              <p:nvPr/>
            </p:nvSpPr>
            <p:spPr>
              <a:xfrm>
                <a:off x="8265694" y="3495854"/>
                <a:ext cx="2699083" cy="79942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4E34535-4905-D48D-9308-CDF134B1CA85}"/>
                  </a:ext>
                </a:extLst>
              </p:cNvPr>
              <p:cNvSpPr txBox="1"/>
              <p:nvPr/>
            </p:nvSpPr>
            <p:spPr>
              <a:xfrm>
                <a:off x="8265696" y="3531131"/>
                <a:ext cx="26990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будущее простое </a:t>
                </a: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время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CCA1453-D3CC-4C27-BE20-25123E32E0F8}"/>
                </a:ext>
              </a:extLst>
            </p:cNvPr>
            <p:cNvSpPr txBox="1"/>
            <p:nvPr/>
          </p:nvSpPr>
          <p:spPr>
            <a:xfrm>
              <a:off x="1407695" y="2966583"/>
              <a:ext cx="23822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настоящее </a:t>
              </a:r>
            </a:p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время</a:t>
              </a: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79873C7B-8284-747B-C3AC-0FDD2F978F2A}"/>
                </a:ext>
              </a:extLst>
            </p:cNvPr>
            <p:cNvCxnSpPr/>
            <p:nvPr/>
          </p:nvCxnSpPr>
          <p:spPr>
            <a:xfrm>
              <a:off x="1090863" y="2675595"/>
              <a:ext cx="1716505" cy="13991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AA9B3808-6228-6230-A4C9-EA505BCC0E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9568" y="2646947"/>
              <a:ext cx="1716505" cy="13991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814BB9-C864-DAD3-9EF6-A9733AED2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69365" y="1324108"/>
            <a:ext cx="3784600" cy="35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92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F2C13C-876A-5426-2CF1-A94DDB3C3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407102" cy="51013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9A3745-BF58-BB5D-3A2C-70ADCAEAF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08" y="117057"/>
            <a:ext cx="5897192" cy="14415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767115-AEE3-E2C9-75A6-14FAD11E0C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08" y="1675651"/>
            <a:ext cx="58674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51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B8A349-6C8B-AE60-C884-4567EEE5E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0"/>
            <a:ext cx="5972175" cy="38195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44246E-0340-DA64-D518-636B3EA87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0"/>
            <a:ext cx="6029325" cy="2133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08C414-0912-7DB9-56F7-0E1C07FDE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25" y="3819525"/>
            <a:ext cx="5743575" cy="20478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5DB06E-8B55-9B4C-057A-810CD5168A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2019300"/>
            <a:ext cx="58007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55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4FA60F7C-8B4C-D59C-F6EC-B313E862584C}"/>
              </a:ext>
            </a:extLst>
          </p:cNvPr>
          <p:cNvGrpSpPr/>
          <p:nvPr/>
        </p:nvGrpSpPr>
        <p:grpSpPr>
          <a:xfrm>
            <a:off x="2406173" y="128334"/>
            <a:ext cx="5627810" cy="5964177"/>
            <a:chOff x="2406173" y="128334"/>
            <a:chExt cx="5627810" cy="5964177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44C530AA-F5FF-DEAA-CFCA-6051661ADC3C}"/>
                </a:ext>
              </a:extLst>
            </p:cNvPr>
            <p:cNvGrpSpPr/>
            <p:nvPr/>
          </p:nvGrpSpPr>
          <p:grpSpPr>
            <a:xfrm>
              <a:off x="3416689" y="128334"/>
              <a:ext cx="3208706" cy="1042160"/>
              <a:chOff x="3416689" y="689807"/>
              <a:chExt cx="3208706" cy="1042160"/>
            </a:xfrm>
          </p:grpSpPr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ADB0AE5B-4323-D52D-7033-377023377B1D}"/>
                  </a:ext>
                </a:extLst>
              </p:cNvPr>
              <p:cNvSpPr/>
              <p:nvPr/>
            </p:nvSpPr>
            <p:spPr>
              <a:xfrm>
                <a:off x="4379495" y="962526"/>
                <a:ext cx="1283368" cy="689811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" name="Рисунок 3">
                <a:extLst>
                  <a:ext uri="{FF2B5EF4-FFF2-40B4-BE49-F238E27FC236}">
                    <a16:creationId xmlns:a16="http://schemas.microsoft.com/office/drawing/2014/main" id="{4C552FE4-0EAC-4717-DC31-B2D258882F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74" r="13508" b="17894"/>
              <a:stretch/>
            </p:blipFill>
            <p:spPr>
              <a:xfrm flipH="1">
                <a:off x="3416689" y="689807"/>
                <a:ext cx="866548" cy="962525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5BC410-8984-4F83-4B00-01935BF3D113}"/>
                  </a:ext>
                </a:extLst>
              </p:cNvPr>
              <p:cNvSpPr txBox="1"/>
              <p:nvPr/>
            </p:nvSpPr>
            <p:spPr>
              <a:xfrm>
                <a:off x="5759121" y="962526"/>
                <a:ext cx="86627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/>
                  <a:t>гл.</a:t>
                </a:r>
              </a:p>
            </p:txBody>
          </p:sp>
        </p:grp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96644C8A-9098-7644-88FA-AD9235F4DA27}"/>
                </a:ext>
              </a:extLst>
            </p:cNvPr>
            <p:cNvCxnSpPr>
              <a:cxnSpLocks/>
            </p:cNvCxnSpPr>
            <p:nvPr/>
          </p:nvCxnSpPr>
          <p:spPr>
            <a:xfrm>
              <a:off x="5021179" y="1090859"/>
              <a:ext cx="0" cy="64168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D72DFE9C-881F-224D-ACA9-674D2544F3B1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10" y="2449134"/>
              <a:ext cx="737937" cy="51121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AE62262F-E5CF-3975-F7A8-A2061EC4D628}"/>
                </a:ext>
              </a:extLst>
            </p:cNvPr>
            <p:cNvSpPr/>
            <p:nvPr/>
          </p:nvSpPr>
          <p:spPr>
            <a:xfrm>
              <a:off x="4291263" y="1732547"/>
              <a:ext cx="1556084" cy="66574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CB79B76-5116-3A8A-96D6-9CBFFC32ACA8}"/>
                </a:ext>
              </a:extLst>
            </p:cNvPr>
            <p:cNvSpPr txBox="1"/>
            <p:nvPr/>
          </p:nvSpPr>
          <p:spPr>
            <a:xfrm>
              <a:off x="4251158" y="1860300"/>
              <a:ext cx="17165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нач. форма</a:t>
              </a:r>
            </a:p>
          </p:txBody>
        </p:sp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id="{22DEB848-4510-518A-E248-46D55AD9F0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3242" y="2449134"/>
              <a:ext cx="737937" cy="51121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4F07831E-4434-F90F-4929-FD299A5A4F20}"/>
                </a:ext>
              </a:extLst>
            </p:cNvPr>
            <p:cNvGrpSpPr/>
            <p:nvPr/>
          </p:nvGrpSpPr>
          <p:grpSpPr>
            <a:xfrm>
              <a:off x="2406173" y="2960348"/>
              <a:ext cx="2887579" cy="617405"/>
              <a:chOff x="2406173" y="2960348"/>
              <a:chExt cx="2887579" cy="617405"/>
            </a:xfrm>
          </p:grpSpPr>
          <p:sp>
            <p:nvSpPr>
              <p:cNvPr id="20" name="Прямоугольник: скругленные углы 19">
                <a:extLst>
                  <a:ext uri="{FF2B5EF4-FFF2-40B4-BE49-F238E27FC236}">
                    <a16:creationId xmlns:a16="http://schemas.microsoft.com/office/drawing/2014/main" id="{F07589AD-5D25-7F25-10DA-D17048E8C50F}"/>
                  </a:ext>
                </a:extLst>
              </p:cNvPr>
              <p:cNvSpPr/>
              <p:nvPr/>
            </p:nvSpPr>
            <p:spPr>
              <a:xfrm>
                <a:off x="2454442" y="2960348"/>
                <a:ext cx="2566737" cy="61740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82F9192-763D-56B9-D9C0-ACC62FDA6A17}"/>
                  </a:ext>
                </a:extLst>
              </p:cNvPr>
              <p:cNvSpPr txBox="1"/>
              <p:nvPr/>
            </p:nvSpPr>
            <p:spPr>
              <a:xfrm>
                <a:off x="2406173" y="3021934"/>
                <a:ext cx="28875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глагол-исключение</a:t>
                </a:r>
              </a:p>
            </p:txBody>
          </p:sp>
        </p:grp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51FCCE7E-0649-4220-AD9E-D7E23621D2D0}"/>
                </a:ext>
              </a:extLst>
            </p:cNvPr>
            <p:cNvGrpSpPr/>
            <p:nvPr/>
          </p:nvGrpSpPr>
          <p:grpSpPr>
            <a:xfrm>
              <a:off x="5662863" y="3011187"/>
              <a:ext cx="2326105" cy="665748"/>
              <a:chOff x="5602704" y="3150725"/>
              <a:chExt cx="2326105" cy="665748"/>
            </a:xfrm>
          </p:grpSpPr>
          <p:sp>
            <p:nvSpPr>
              <p:cNvPr id="23" name="Прямоугольник: скругленные углы 22">
                <a:extLst>
                  <a:ext uri="{FF2B5EF4-FFF2-40B4-BE49-F238E27FC236}">
                    <a16:creationId xmlns:a16="http://schemas.microsoft.com/office/drawing/2014/main" id="{EFE68B5D-2A13-A557-7456-5F35ED9F48E2}"/>
                  </a:ext>
                </a:extLst>
              </p:cNvPr>
              <p:cNvSpPr/>
              <p:nvPr/>
            </p:nvSpPr>
            <p:spPr>
              <a:xfrm>
                <a:off x="5602704" y="3150725"/>
                <a:ext cx="2326105" cy="66574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B330B93-645F-F6B8-CADD-A123F249B7AF}"/>
                  </a:ext>
                </a:extLst>
              </p:cNvPr>
              <p:cNvSpPr txBox="1"/>
              <p:nvPr/>
            </p:nvSpPr>
            <p:spPr>
              <a:xfrm>
                <a:off x="5847347" y="3240505"/>
                <a:ext cx="18368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спряжение</a:t>
                </a:r>
              </a:p>
            </p:txBody>
          </p:sp>
        </p:grpSp>
        <p:cxnSp>
          <p:nvCxnSpPr>
            <p:cNvPr id="26" name="Прямая со стрелкой 25">
              <a:extLst>
                <a:ext uri="{FF2B5EF4-FFF2-40B4-BE49-F238E27FC236}">
                  <a16:creationId xmlns:a16="http://schemas.microsoft.com/office/drawing/2014/main" id="{94D3FB03-8DC5-D670-DC13-A19AB9F766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8397" y="3740524"/>
              <a:ext cx="737937" cy="51121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406EB67F-3FFD-B70E-0D89-21F5252F3A6D}"/>
                </a:ext>
              </a:extLst>
            </p:cNvPr>
            <p:cNvCxnSpPr>
              <a:cxnSpLocks/>
            </p:cNvCxnSpPr>
            <p:nvPr/>
          </p:nvCxnSpPr>
          <p:spPr>
            <a:xfrm>
              <a:off x="3898231" y="3692395"/>
              <a:ext cx="737937" cy="51121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F92DB7A6-7805-0E63-EA9C-D7BD6C9D7A79}"/>
                </a:ext>
              </a:extLst>
            </p:cNvPr>
            <p:cNvGrpSpPr/>
            <p:nvPr/>
          </p:nvGrpSpPr>
          <p:grpSpPr>
            <a:xfrm>
              <a:off x="3898231" y="5050351"/>
              <a:ext cx="4135752" cy="1042160"/>
              <a:chOff x="3227722" y="4255608"/>
              <a:chExt cx="4135752" cy="1042160"/>
            </a:xfrm>
          </p:grpSpPr>
          <p:grpSp>
            <p:nvGrpSpPr>
              <p:cNvPr id="28" name="Группа 27">
                <a:extLst>
                  <a:ext uri="{FF2B5EF4-FFF2-40B4-BE49-F238E27FC236}">
                    <a16:creationId xmlns:a16="http://schemas.microsoft.com/office/drawing/2014/main" id="{C47829F6-1264-AE28-4E53-64AD14B8F10C}"/>
                  </a:ext>
                </a:extLst>
              </p:cNvPr>
              <p:cNvGrpSpPr/>
              <p:nvPr/>
            </p:nvGrpSpPr>
            <p:grpSpPr>
              <a:xfrm>
                <a:off x="4154768" y="4255608"/>
                <a:ext cx="3208706" cy="1042160"/>
                <a:chOff x="3416689" y="689807"/>
                <a:chExt cx="3208706" cy="1042160"/>
              </a:xfrm>
            </p:grpSpPr>
            <p:sp>
              <p:nvSpPr>
                <p:cNvPr id="29" name="Прямоугольник 28">
                  <a:extLst>
                    <a:ext uri="{FF2B5EF4-FFF2-40B4-BE49-F238E27FC236}">
                      <a16:creationId xmlns:a16="http://schemas.microsoft.com/office/drawing/2014/main" id="{6CE120CC-8B09-8970-8782-F0AF1B148B03}"/>
                    </a:ext>
                  </a:extLst>
                </p:cNvPr>
                <p:cNvSpPr/>
                <p:nvPr/>
              </p:nvSpPr>
              <p:spPr>
                <a:xfrm>
                  <a:off x="4379495" y="962526"/>
                  <a:ext cx="1283368" cy="689811"/>
                </a:xfrm>
                <a:prstGeom prst="rect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0" name="Рисунок 29">
                  <a:extLst>
                    <a:ext uri="{FF2B5EF4-FFF2-40B4-BE49-F238E27FC236}">
                      <a16:creationId xmlns:a16="http://schemas.microsoft.com/office/drawing/2014/main" id="{B3F2216C-35FE-BB21-EF3C-E21EF65CB6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74" r="13508" b="17894"/>
                <a:stretch/>
              </p:blipFill>
              <p:spPr>
                <a:xfrm flipH="1">
                  <a:off x="3416689" y="689807"/>
                  <a:ext cx="866548" cy="962525"/>
                </a:xfrm>
                <a:prstGeom prst="rect">
                  <a:avLst/>
                </a:prstGeom>
              </p:spPr>
            </p:pic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553B85A-5210-D133-D381-52CFBC3892AF}"/>
                    </a:ext>
                  </a:extLst>
                </p:cNvPr>
                <p:cNvSpPr txBox="1"/>
                <p:nvPr/>
              </p:nvSpPr>
              <p:spPr>
                <a:xfrm>
                  <a:off x="5759121" y="962526"/>
                  <a:ext cx="866274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4400" dirty="0"/>
                    <a:t>гл.</a:t>
                  </a:r>
                </a:p>
              </p:txBody>
            </p:sp>
          </p:grpSp>
          <p:pic>
            <p:nvPicPr>
              <p:cNvPr id="37" name="Рисунок 36">
                <a:extLst>
                  <a:ext uri="{FF2B5EF4-FFF2-40B4-BE49-F238E27FC236}">
                    <a16:creationId xmlns:a16="http://schemas.microsoft.com/office/drawing/2014/main" id="{65F003AC-3134-1B12-4782-FCB8F24D31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7722" y="4503571"/>
                <a:ext cx="725024" cy="641688"/>
              </a:xfrm>
              <a:prstGeom prst="rect">
                <a:avLst/>
              </a:prstGeom>
            </p:spPr>
          </p:pic>
        </p:grpSp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AA605D43-1F30-A14D-C3B0-32A741DDD7C1}"/>
                </a:ext>
              </a:extLst>
            </p:cNvPr>
            <p:cNvGrpSpPr/>
            <p:nvPr/>
          </p:nvGrpSpPr>
          <p:grpSpPr>
            <a:xfrm>
              <a:off x="4961017" y="3913032"/>
              <a:ext cx="946489" cy="707886"/>
              <a:chOff x="4812632" y="3982768"/>
              <a:chExt cx="946489" cy="707886"/>
            </a:xfrm>
          </p:grpSpPr>
          <p:sp>
            <p:nvSpPr>
              <p:cNvPr id="40" name="Прямоугольник: скругленные углы 39">
                <a:extLst>
                  <a:ext uri="{FF2B5EF4-FFF2-40B4-BE49-F238E27FC236}">
                    <a16:creationId xmlns:a16="http://schemas.microsoft.com/office/drawing/2014/main" id="{68145B4F-264D-1EE3-00D4-41E1D61435C1}"/>
                  </a:ext>
                </a:extLst>
              </p:cNvPr>
              <p:cNvSpPr/>
              <p:nvPr/>
            </p:nvSpPr>
            <p:spPr>
              <a:xfrm>
                <a:off x="4812632" y="4010494"/>
                <a:ext cx="946489" cy="597432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282D56-79A3-9DF5-11AF-FC5265EFBF6D}"/>
                  </a:ext>
                </a:extLst>
              </p:cNvPr>
              <p:cNvSpPr txBox="1"/>
              <p:nvPr/>
            </p:nvSpPr>
            <p:spPr>
              <a:xfrm>
                <a:off x="4996970" y="3982768"/>
                <a:ext cx="5935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cxnSp>
          <p:nvCxnSpPr>
            <p:cNvPr id="42" name="Прямая со стрелкой 41">
              <a:extLst>
                <a:ext uri="{FF2B5EF4-FFF2-40B4-BE49-F238E27FC236}">
                  <a16:creationId xmlns:a16="http://schemas.microsoft.com/office/drawing/2014/main" id="{0E300733-12D0-0871-42AC-2C60C18092D2}"/>
                </a:ext>
              </a:extLst>
            </p:cNvPr>
            <p:cNvCxnSpPr>
              <a:cxnSpLocks/>
            </p:cNvCxnSpPr>
            <p:nvPr/>
          </p:nvCxnSpPr>
          <p:spPr>
            <a:xfrm>
              <a:off x="5390004" y="4538190"/>
              <a:ext cx="0" cy="36300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F67630A-3040-BB09-EB6D-B48E2C27C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8643" y="2982450"/>
            <a:ext cx="3784600" cy="35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55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35499FB-7745-389C-E7DF-581A9FE2F8DF}"/>
              </a:ext>
            </a:extLst>
          </p:cNvPr>
          <p:cNvGrpSpPr/>
          <p:nvPr/>
        </p:nvGrpSpPr>
        <p:grpSpPr>
          <a:xfrm>
            <a:off x="28574" y="-1"/>
            <a:ext cx="12163427" cy="6004063"/>
            <a:chOff x="28574" y="-1"/>
            <a:chExt cx="12163427" cy="6004063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E765D022-802F-C381-A9F6-F658985D3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" y="-1"/>
              <a:ext cx="6086386" cy="3057525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F52936A-92D9-3AB1-FC60-137B6C9C1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280" y="0"/>
              <a:ext cx="6048464" cy="3177671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CD6C665-B3FA-B802-7672-47BE5F37B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4" y="3177672"/>
              <a:ext cx="6392780" cy="282639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DF26E7AA-954F-CA0C-0058-255F15DDF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3229" y="3297819"/>
              <a:ext cx="5818772" cy="1752191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106B2CA2-B683-E46C-9BF1-9E68707C4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3837" y="5170157"/>
              <a:ext cx="5895975" cy="638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7675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CC1979-BA4C-A750-A860-1B3E105F4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6038850" cy="41272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840E6B-0D82-38F6-8D3F-249D550E7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420" y="0"/>
            <a:ext cx="6200580" cy="41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91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A1D0EF5-8E5B-3C4F-B75C-1B4664C18463}"/>
              </a:ext>
            </a:extLst>
          </p:cNvPr>
          <p:cNvGrpSpPr/>
          <p:nvPr/>
        </p:nvGrpSpPr>
        <p:grpSpPr>
          <a:xfrm>
            <a:off x="0" y="0"/>
            <a:ext cx="12192000" cy="5257800"/>
            <a:chOff x="0" y="0"/>
            <a:chExt cx="12192000" cy="525780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04875C4-8C76-3AD9-38CA-A64D7467C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953125" cy="5257800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595368BF-70E7-8781-C235-ED0AB4458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9920" y="180974"/>
              <a:ext cx="6412080" cy="29902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0831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DF6356-9DB7-A565-F98B-A36B696EA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21"/>
          <a:stretch/>
        </p:blipFill>
        <p:spPr>
          <a:xfrm>
            <a:off x="467971" y="2266673"/>
            <a:ext cx="11397862" cy="149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86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D5D737-D9AC-6222-C548-202C155C4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4"/>
          <a:stretch/>
        </p:blipFill>
        <p:spPr>
          <a:xfrm>
            <a:off x="135470" y="1388533"/>
            <a:ext cx="1160976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24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CD41054-F001-6E17-FB3B-973B94C77AB7}"/>
              </a:ext>
            </a:extLst>
          </p:cNvPr>
          <p:cNvGrpSpPr/>
          <p:nvPr/>
        </p:nvGrpSpPr>
        <p:grpSpPr>
          <a:xfrm>
            <a:off x="0" y="0"/>
            <a:ext cx="10959570" cy="6514040"/>
            <a:chOff x="0" y="0"/>
            <a:chExt cx="10959570" cy="651404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500F4DE1-DC33-F181-FFC9-AB6895F6B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431386" cy="2540000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C574D2F3-E691-A9F9-4B81-63DAEA8F7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8187" y="3974041"/>
              <a:ext cx="7431383" cy="2539999"/>
            </a:xfrm>
            <a:prstGeom prst="rect">
              <a:avLst/>
            </a:prstGeom>
          </p:spPr>
        </p:pic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7BE06029-2FEB-D4F7-C203-EC4EDD3221A7}"/>
                </a:ext>
              </a:extLst>
            </p:cNvPr>
            <p:cNvSpPr/>
            <p:nvPr/>
          </p:nvSpPr>
          <p:spPr>
            <a:xfrm>
              <a:off x="0" y="0"/>
              <a:ext cx="7569200" cy="272626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424A9D44-F1F3-D925-F1D1-78B98B0F1FF9}"/>
                </a:ext>
              </a:extLst>
            </p:cNvPr>
            <p:cNvSpPr/>
            <p:nvPr/>
          </p:nvSpPr>
          <p:spPr>
            <a:xfrm>
              <a:off x="2327332" y="647468"/>
              <a:ext cx="277672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секретик</a:t>
              </a:r>
              <a:endParaRPr lang="ru-RU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0791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B14BC4-643D-9320-7E7B-6A3EAB1A2965}"/>
              </a:ext>
            </a:extLst>
          </p:cNvPr>
          <p:cNvSpPr txBox="1"/>
          <p:nvPr/>
        </p:nvSpPr>
        <p:spPr>
          <a:xfrm>
            <a:off x="364066" y="1083732"/>
            <a:ext cx="114638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 глаголы могут быть возвратными и невозвратными (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причесывать – причесываться, купать - купаться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другие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возвратными (без суффикса –ся они не употребляются):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смеяться, надеяться, бороться и др.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Суффикс –ся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бывает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согласных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извиниться, удивляться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суффикс –сь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гласных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встречаюсь, горжусь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CC0D48-0F7E-2647-D018-2CCB698397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7400" y="3429000"/>
            <a:ext cx="3784600" cy="35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43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7C9C067-E8EA-8CFE-1630-C2300D39A591}"/>
              </a:ext>
            </a:extLst>
          </p:cNvPr>
          <p:cNvSpPr txBox="1"/>
          <p:nvPr/>
        </p:nvSpPr>
        <p:spPr>
          <a:xfrm>
            <a:off x="433137" y="1443789"/>
            <a:ext cx="11325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–у, -ю, -ешь (-ёшь), -ишь, -ет (-ёт), -ит, -ем (-ём), -им, -ете (-ёте), -ите, -ут, -ют, -ат, -ят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личными окончаниями глаголов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505B2755-8737-7C5E-F11B-A13CF0D435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058250"/>
              </p:ext>
            </p:extLst>
          </p:nvPr>
        </p:nvGraphicFramePr>
        <p:xfrm>
          <a:off x="231719" y="3429000"/>
          <a:ext cx="9400673" cy="26296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5132">
                  <a:extLst>
                    <a:ext uri="{9D8B030D-6E8A-4147-A177-3AD203B41FA5}">
                      <a16:colId xmlns:a16="http://schemas.microsoft.com/office/drawing/2014/main" val="1781522914"/>
                    </a:ext>
                  </a:extLst>
                </a:gridCol>
                <a:gridCol w="2091701">
                  <a:extLst>
                    <a:ext uri="{9D8B030D-6E8A-4147-A177-3AD203B41FA5}">
                      <a16:colId xmlns:a16="http://schemas.microsoft.com/office/drawing/2014/main" val="148976707"/>
                    </a:ext>
                  </a:extLst>
                </a:gridCol>
                <a:gridCol w="1979647">
                  <a:extLst>
                    <a:ext uri="{9D8B030D-6E8A-4147-A177-3AD203B41FA5}">
                      <a16:colId xmlns:a16="http://schemas.microsoft.com/office/drawing/2014/main" val="151339437"/>
                    </a:ext>
                  </a:extLst>
                </a:gridCol>
                <a:gridCol w="2091701">
                  <a:extLst>
                    <a:ext uri="{9D8B030D-6E8A-4147-A177-3AD203B41FA5}">
                      <a16:colId xmlns:a16="http://schemas.microsoft.com/office/drawing/2014/main" val="2342052502"/>
                    </a:ext>
                  </a:extLst>
                </a:gridCol>
                <a:gridCol w="1892492">
                  <a:extLst>
                    <a:ext uri="{9D8B030D-6E8A-4147-A177-3AD203B41FA5}">
                      <a16:colId xmlns:a16="http://schemas.microsoft.com/office/drawing/2014/main" val="480825645"/>
                    </a:ext>
                  </a:extLst>
                </a:gridCol>
              </a:tblGrid>
              <a:tr h="557039">
                <a:tc rowSpan="2"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лицо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28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спряжение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2800" b="1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спряжение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3732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ч.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мн. ч.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ч.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мн. ч.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00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 (-ю)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 (-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ё</a:t>
                      </a:r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 (-ю)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036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шь (-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ё</a:t>
                      </a:r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 (-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ё</a:t>
                      </a:r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3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 (-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ё</a:t>
                      </a:r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-ут (-ют)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-ат (-ят)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679250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E06BCB-5296-B2BD-02E5-1281E580AA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8114" y="2346468"/>
            <a:ext cx="3784600" cy="35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10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22156F0-AE0C-E0A5-F5B1-EA3C637093F8}"/>
              </a:ext>
            </a:extLst>
          </p:cNvPr>
          <p:cNvGrpSpPr/>
          <p:nvPr/>
        </p:nvGrpSpPr>
        <p:grpSpPr>
          <a:xfrm>
            <a:off x="1303866" y="1075266"/>
            <a:ext cx="7890933" cy="4707467"/>
            <a:chOff x="0" y="0"/>
            <a:chExt cx="5825069" cy="3457575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4B8C19D-1E82-4967-48C6-1CF54FE87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743575" cy="2505075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B8E0459D-C79C-650C-8DC4-B3A6358E3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9" y="2505075"/>
              <a:ext cx="5791200" cy="95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6632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651D98-4CED-0B96-A08F-585106595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72045" cy="3302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C30298-7B75-A42E-2D5F-9D94FA9C2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3" y="3429000"/>
            <a:ext cx="6475649" cy="2192867"/>
          </a:xfrm>
          <a:prstGeom prst="rect">
            <a:avLst/>
          </a:prstGeom>
        </p:spPr>
      </p:pic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D461E837-1B25-9354-E8D7-C9318834BC4B}"/>
              </a:ext>
            </a:extLst>
          </p:cNvPr>
          <p:cNvGrpSpPr/>
          <p:nvPr/>
        </p:nvGrpSpPr>
        <p:grpSpPr>
          <a:xfrm>
            <a:off x="6096000" y="2982160"/>
            <a:ext cx="5824254" cy="2336854"/>
            <a:chOff x="1469016" y="1627493"/>
            <a:chExt cx="5824254" cy="2336854"/>
          </a:xfrm>
        </p:grpSpPr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6CBA51CC-31BB-BE0F-C73F-0A96C9811652}"/>
                </a:ext>
              </a:extLst>
            </p:cNvPr>
            <p:cNvGrpSpPr/>
            <p:nvPr/>
          </p:nvGrpSpPr>
          <p:grpSpPr>
            <a:xfrm>
              <a:off x="1469016" y="1627493"/>
              <a:ext cx="4863111" cy="809068"/>
              <a:chOff x="3382537" y="248573"/>
              <a:chExt cx="5725952" cy="852257"/>
            </a:xfrm>
          </p:grpSpPr>
          <p:sp>
            <p:nvSpPr>
              <p:cNvPr id="91" name="Прямоугольник: скругленные углы 2">
                <a:extLst>
                  <a:ext uri="{FF2B5EF4-FFF2-40B4-BE49-F238E27FC236}">
                    <a16:creationId xmlns:a16="http://schemas.microsoft.com/office/drawing/2014/main" id="{B393C609-24BB-CE56-2F85-DF0DA15DA283}"/>
                  </a:ext>
                </a:extLst>
              </p:cNvPr>
              <p:cNvSpPr/>
              <p:nvPr/>
            </p:nvSpPr>
            <p:spPr>
              <a:xfrm>
                <a:off x="3927324" y="248573"/>
                <a:ext cx="4728404" cy="852257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AA4F739-0B20-E85A-C575-C36537FFE871}"/>
                  </a:ext>
                </a:extLst>
              </p:cNvPr>
              <p:cNvSpPr txBox="1"/>
              <p:nvPr/>
            </p:nvSpPr>
            <p:spPr>
              <a:xfrm>
                <a:off x="3382537" y="320758"/>
                <a:ext cx="57259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/>
                  <a:t>глаголы наст. и будущ. времени</a:t>
                </a:r>
              </a:p>
              <a:p>
                <a:pPr algn="ctr"/>
                <a:r>
                  <a:rPr lang="ru-RU" sz="2000" b="1" dirty="0"/>
                  <a:t>2 л. ед. ч.</a:t>
                </a:r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9F5B990-1352-C7DA-C110-857DA59F1870}"/>
                </a:ext>
              </a:extLst>
            </p:cNvPr>
            <p:cNvSpPr txBox="1"/>
            <p:nvPr/>
          </p:nvSpPr>
          <p:spPr>
            <a:xfrm>
              <a:off x="6041245" y="3133350"/>
              <a:ext cx="12520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solidFill>
                    <a:srgbClr val="0070C0"/>
                  </a:solidFill>
                </a:rPr>
                <a:t>(</a:t>
              </a:r>
              <a:r>
                <a:rPr lang="ru-RU" sz="4800" b="1" dirty="0">
                  <a:solidFill>
                    <a:srgbClr val="0070C0"/>
                  </a:solidFill>
                </a:rPr>
                <a:t>сь</a:t>
              </a:r>
              <a:r>
                <a:rPr lang="ru-RU" sz="4800" dirty="0">
                  <a:solidFill>
                    <a:srgbClr val="0070C0"/>
                  </a:solidFill>
                </a:rPr>
                <a:t>)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36AE968-3002-4941-1850-BFAC0E141FBC}"/>
                </a:ext>
              </a:extLst>
            </p:cNvPr>
            <p:cNvSpPr txBox="1"/>
            <p:nvPr/>
          </p:nvSpPr>
          <p:spPr>
            <a:xfrm>
              <a:off x="3594852" y="2452395"/>
              <a:ext cx="577829" cy="672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FF0000"/>
                  </a:solidFill>
                </a:rPr>
                <a:t>Ь</a:t>
              </a:r>
            </a:p>
          </p:txBody>
        </p:sp>
        <p:cxnSp>
          <p:nvCxnSpPr>
            <p:cNvPr id="69" name="Прямая со стрелкой 68">
              <a:extLst>
                <a:ext uri="{FF2B5EF4-FFF2-40B4-BE49-F238E27FC236}">
                  <a16:creationId xmlns:a16="http://schemas.microsoft.com/office/drawing/2014/main" id="{1A9395CC-3C55-1347-F565-E02FF15529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31621" y="2946206"/>
              <a:ext cx="308913" cy="2849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 стрелкой 69">
              <a:extLst>
                <a:ext uri="{FF2B5EF4-FFF2-40B4-BE49-F238E27FC236}">
                  <a16:creationId xmlns:a16="http://schemas.microsoft.com/office/drawing/2014/main" id="{C135D75E-FF84-EB3D-C16E-AEDB3041D3DC}"/>
                </a:ext>
              </a:extLst>
            </p:cNvPr>
            <p:cNvCxnSpPr>
              <a:cxnSpLocks/>
            </p:cNvCxnSpPr>
            <p:nvPr/>
          </p:nvCxnSpPr>
          <p:spPr>
            <a:xfrm>
              <a:off x="3900572" y="2946205"/>
              <a:ext cx="308913" cy="26805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B0AAF3E7-FE90-B5CA-9706-A33AF35B59AD}"/>
                </a:ext>
              </a:extLst>
            </p:cNvPr>
            <p:cNvGrpSpPr/>
            <p:nvPr/>
          </p:nvGrpSpPr>
          <p:grpSpPr>
            <a:xfrm>
              <a:off x="2455394" y="3306385"/>
              <a:ext cx="1179563" cy="623669"/>
              <a:chOff x="1985851" y="4199979"/>
              <a:chExt cx="1388848" cy="656961"/>
            </a:xfrm>
          </p:grpSpPr>
          <p:sp>
            <p:nvSpPr>
              <p:cNvPr id="86" name="Прямоугольник 85">
                <a:extLst>
                  <a:ext uri="{FF2B5EF4-FFF2-40B4-BE49-F238E27FC236}">
                    <a16:creationId xmlns:a16="http://schemas.microsoft.com/office/drawing/2014/main" id="{C3551355-62C1-1CD1-9135-7DB3C0391E56}"/>
                  </a:ext>
                </a:extLst>
              </p:cNvPr>
              <p:cNvSpPr/>
              <p:nvPr/>
            </p:nvSpPr>
            <p:spPr>
              <a:xfrm>
                <a:off x="1985851" y="4199979"/>
                <a:ext cx="1222313" cy="54681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87" name="Овал 86">
                <a:extLst>
                  <a:ext uri="{FF2B5EF4-FFF2-40B4-BE49-F238E27FC236}">
                    <a16:creationId xmlns:a16="http://schemas.microsoft.com/office/drawing/2014/main" id="{5B7F3372-A3B3-7076-59CD-7CA8AAF2BF18}"/>
                  </a:ext>
                </a:extLst>
              </p:cNvPr>
              <p:cNvSpPr/>
              <p:nvPr/>
            </p:nvSpPr>
            <p:spPr>
              <a:xfrm>
                <a:off x="2044680" y="4523371"/>
                <a:ext cx="133165" cy="14204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88" name="Овал 87">
                <a:extLst>
                  <a:ext uri="{FF2B5EF4-FFF2-40B4-BE49-F238E27FC236}">
                    <a16:creationId xmlns:a16="http://schemas.microsoft.com/office/drawing/2014/main" id="{BD3ED907-EB9A-5253-156F-5BB6E90CA0AF}"/>
                  </a:ext>
                </a:extLst>
              </p:cNvPr>
              <p:cNvSpPr/>
              <p:nvPr/>
            </p:nvSpPr>
            <p:spPr>
              <a:xfrm>
                <a:off x="2241470" y="4533725"/>
                <a:ext cx="133165" cy="14204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89" name="Овал 88">
                <a:extLst>
                  <a:ext uri="{FF2B5EF4-FFF2-40B4-BE49-F238E27FC236}">
                    <a16:creationId xmlns:a16="http://schemas.microsoft.com/office/drawing/2014/main" id="{54147E44-3846-DED7-3928-B66D3C40ED76}"/>
                  </a:ext>
                </a:extLst>
              </p:cNvPr>
              <p:cNvSpPr/>
              <p:nvPr/>
            </p:nvSpPr>
            <p:spPr>
              <a:xfrm>
                <a:off x="2445655" y="4533725"/>
                <a:ext cx="133165" cy="14204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4582D4E-4FB4-9D6F-743C-A98D52BD74B2}"/>
                  </a:ext>
                </a:extLst>
              </p:cNvPr>
              <p:cNvSpPr txBox="1"/>
              <p:nvPr/>
            </p:nvSpPr>
            <p:spPr>
              <a:xfrm>
                <a:off x="2639809" y="4272165"/>
                <a:ext cx="7348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>
                    <a:solidFill>
                      <a:srgbClr val="FF0000"/>
                    </a:solidFill>
                  </a:rPr>
                  <a:t>Ь</a:t>
                </a: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D142122-2616-1496-36A7-BF31B1C679D0}"/>
                </a:ext>
              </a:extLst>
            </p:cNvPr>
            <p:cNvSpPr txBox="1"/>
            <p:nvPr/>
          </p:nvSpPr>
          <p:spPr>
            <a:xfrm>
              <a:off x="5240761" y="3121633"/>
              <a:ext cx="1930215" cy="78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rgbClr val="0070C0"/>
                  </a:solidFill>
                </a:rPr>
                <a:t>ся</a:t>
              </a:r>
            </a:p>
          </p:txBody>
        </p:sp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3B989AA8-F673-D386-1153-E6AA24A8E56C}"/>
                </a:ext>
              </a:extLst>
            </p:cNvPr>
            <p:cNvGrpSpPr/>
            <p:nvPr/>
          </p:nvGrpSpPr>
          <p:grpSpPr>
            <a:xfrm>
              <a:off x="5307426" y="3121374"/>
              <a:ext cx="577829" cy="268059"/>
              <a:chOff x="8930936" y="4314548"/>
              <a:chExt cx="587643" cy="319596"/>
            </a:xfrm>
          </p:grpSpPr>
          <p:cxnSp>
            <p:nvCxnSpPr>
              <p:cNvPr id="84" name="Прямая соединительная линия 83">
                <a:extLst>
                  <a:ext uri="{FF2B5EF4-FFF2-40B4-BE49-F238E27FC236}">
                    <a16:creationId xmlns:a16="http://schemas.microsoft.com/office/drawing/2014/main" id="{82F8A8BF-43E0-476E-74DD-8FAE0DAE97D7}"/>
                  </a:ext>
                </a:extLst>
              </p:cNvPr>
              <p:cNvCxnSpPr/>
              <p:nvPr/>
            </p:nvCxnSpPr>
            <p:spPr>
              <a:xfrm flipH="1">
                <a:off x="8930936" y="4314548"/>
                <a:ext cx="292963" cy="3195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единительная линия 84">
                <a:extLst>
                  <a:ext uri="{FF2B5EF4-FFF2-40B4-BE49-F238E27FC236}">
                    <a16:creationId xmlns:a16="http://schemas.microsoft.com/office/drawing/2014/main" id="{E438D4EA-7936-4A29-DE18-3B2B108FD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25616" y="4314548"/>
                <a:ext cx="292963" cy="3195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D624FD08-EFF1-60E6-05DA-7D6EF33330F2}"/>
                </a:ext>
              </a:extLst>
            </p:cNvPr>
            <p:cNvGrpSpPr/>
            <p:nvPr/>
          </p:nvGrpSpPr>
          <p:grpSpPr>
            <a:xfrm>
              <a:off x="6297511" y="3059591"/>
              <a:ext cx="577829" cy="268059"/>
              <a:chOff x="8930936" y="4314548"/>
              <a:chExt cx="587643" cy="319596"/>
            </a:xfrm>
          </p:grpSpPr>
          <p:cxnSp>
            <p:nvCxnSpPr>
              <p:cNvPr id="82" name="Прямая соединительная линия 81">
                <a:extLst>
                  <a:ext uri="{FF2B5EF4-FFF2-40B4-BE49-F238E27FC236}">
                    <a16:creationId xmlns:a16="http://schemas.microsoft.com/office/drawing/2014/main" id="{79FE9C98-125B-8B01-3DC0-D0BE8A432DB4}"/>
                  </a:ext>
                </a:extLst>
              </p:cNvPr>
              <p:cNvCxnSpPr/>
              <p:nvPr/>
            </p:nvCxnSpPr>
            <p:spPr>
              <a:xfrm flipH="1">
                <a:off x="8930936" y="4314548"/>
                <a:ext cx="292963" cy="3195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>
                <a:extLst>
                  <a:ext uri="{FF2B5EF4-FFF2-40B4-BE49-F238E27FC236}">
                    <a16:creationId xmlns:a16="http://schemas.microsoft.com/office/drawing/2014/main" id="{43E1AFEB-5E6E-E071-3CDE-BB61DE8C4F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25616" y="4314548"/>
                <a:ext cx="292963" cy="3195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id="{998F9BE1-25F2-9A44-62F1-C8B5F9A5D04B}"/>
                </a:ext>
              </a:extLst>
            </p:cNvPr>
            <p:cNvGrpSpPr/>
            <p:nvPr/>
          </p:nvGrpSpPr>
          <p:grpSpPr>
            <a:xfrm>
              <a:off x="4110820" y="3263325"/>
              <a:ext cx="1179563" cy="623669"/>
              <a:chOff x="1985851" y="4199979"/>
              <a:chExt cx="1388848" cy="656961"/>
            </a:xfrm>
          </p:grpSpPr>
          <p:sp>
            <p:nvSpPr>
              <p:cNvPr id="77" name="Прямоугольник 76">
                <a:extLst>
                  <a:ext uri="{FF2B5EF4-FFF2-40B4-BE49-F238E27FC236}">
                    <a16:creationId xmlns:a16="http://schemas.microsoft.com/office/drawing/2014/main" id="{916653CE-05E5-2F28-983B-43A3E68B067E}"/>
                  </a:ext>
                </a:extLst>
              </p:cNvPr>
              <p:cNvSpPr/>
              <p:nvPr/>
            </p:nvSpPr>
            <p:spPr>
              <a:xfrm>
                <a:off x="1985851" y="4199979"/>
                <a:ext cx="1222313" cy="54681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78" name="Овал 77">
                <a:extLst>
                  <a:ext uri="{FF2B5EF4-FFF2-40B4-BE49-F238E27FC236}">
                    <a16:creationId xmlns:a16="http://schemas.microsoft.com/office/drawing/2014/main" id="{1DF3574C-EF92-5702-40AD-993CD20C3671}"/>
                  </a:ext>
                </a:extLst>
              </p:cNvPr>
              <p:cNvSpPr/>
              <p:nvPr/>
            </p:nvSpPr>
            <p:spPr>
              <a:xfrm>
                <a:off x="2044680" y="4523371"/>
                <a:ext cx="133165" cy="14204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79" name="Овал 78">
                <a:extLst>
                  <a:ext uri="{FF2B5EF4-FFF2-40B4-BE49-F238E27FC236}">
                    <a16:creationId xmlns:a16="http://schemas.microsoft.com/office/drawing/2014/main" id="{A3A9B4DF-21B7-E055-B40A-5EB7DFCBE743}"/>
                  </a:ext>
                </a:extLst>
              </p:cNvPr>
              <p:cNvSpPr/>
              <p:nvPr/>
            </p:nvSpPr>
            <p:spPr>
              <a:xfrm>
                <a:off x="2241470" y="4533725"/>
                <a:ext cx="133165" cy="14204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80" name="Овал 79">
                <a:extLst>
                  <a:ext uri="{FF2B5EF4-FFF2-40B4-BE49-F238E27FC236}">
                    <a16:creationId xmlns:a16="http://schemas.microsoft.com/office/drawing/2014/main" id="{B0F51DFB-CB37-561E-C814-F21711D95505}"/>
                  </a:ext>
                </a:extLst>
              </p:cNvPr>
              <p:cNvSpPr/>
              <p:nvPr/>
            </p:nvSpPr>
            <p:spPr>
              <a:xfrm>
                <a:off x="2445655" y="4533725"/>
                <a:ext cx="133165" cy="14204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CB39E84-C9E6-C99D-ACAE-D174A631FE58}"/>
                  </a:ext>
                </a:extLst>
              </p:cNvPr>
              <p:cNvSpPr txBox="1"/>
              <p:nvPr/>
            </p:nvSpPr>
            <p:spPr>
              <a:xfrm>
                <a:off x="2639809" y="4272165"/>
                <a:ext cx="7348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>
                    <a:solidFill>
                      <a:srgbClr val="FF0000"/>
                    </a:solidFill>
                  </a:rPr>
                  <a:t>Ь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7310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FDEB79-DBD4-552C-C959-94959537C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882" y="1219201"/>
            <a:ext cx="8954368" cy="469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01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CEAAA42-6E24-B8B9-C6EF-2DB4D2AA4023}"/>
              </a:ext>
            </a:extLst>
          </p:cNvPr>
          <p:cNvGrpSpPr/>
          <p:nvPr/>
        </p:nvGrpSpPr>
        <p:grpSpPr>
          <a:xfrm>
            <a:off x="244475" y="126471"/>
            <a:ext cx="5682192" cy="2066925"/>
            <a:chOff x="244475" y="126471"/>
            <a:chExt cx="5682192" cy="2066925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4AD5E99-C4F1-A02D-5083-A2501B51A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75" y="126471"/>
              <a:ext cx="5505450" cy="2066925"/>
            </a:xfrm>
            <a:prstGeom prst="rect">
              <a:avLst/>
            </a:prstGeom>
          </p:spPr>
        </p:pic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4E2662CD-9668-ADB0-520B-DEE232256275}"/>
                </a:ext>
              </a:extLst>
            </p:cNvPr>
            <p:cNvSpPr/>
            <p:nvPr/>
          </p:nvSpPr>
          <p:spPr>
            <a:xfrm>
              <a:off x="244475" y="126471"/>
              <a:ext cx="5682192" cy="206692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9B624AD2-B358-C599-2293-8BB9F4E4D055}"/>
                </a:ext>
              </a:extLst>
            </p:cNvPr>
            <p:cNvSpPr/>
            <p:nvPr/>
          </p:nvSpPr>
          <p:spPr>
            <a:xfrm>
              <a:off x="1849955" y="579735"/>
              <a:ext cx="277672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секретик</a:t>
              </a:r>
              <a:endParaRPr lang="ru-RU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7930B25-4ACD-DF78-FA5B-A927BE10240D}"/>
              </a:ext>
            </a:extLst>
          </p:cNvPr>
          <p:cNvGrpSpPr/>
          <p:nvPr/>
        </p:nvGrpSpPr>
        <p:grpSpPr>
          <a:xfrm>
            <a:off x="474037" y="2413202"/>
            <a:ext cx="6439665" cy="3507822"/>
            <a:chOff x="2116571" y="2379335"/>
            <a:chExt cx="6439665" cy="350782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F6815A-5FF3-CBF6-40F1-1AFE271713C5}"/>
                </a:ext>
              </a:extLst>
            </p:cNvPr>
            <p:cNvSpPr txBox="1"/>
            <p:nvPr/>
          </p:nvSpPr>
          <p:spPr>
            <a:xfrm>
              <a:off x="2116571" y="4390352"/>
              <a:ext cx="46759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/>
                <a:t>Что сделае</a:t>
              </a:r>
              <a:r>
                <a:rPr lang="ru-RU" sz="4400" b="1" u="sng" dirty="0"/>
                <a:t>т </a:t>
              </a:r>
              <a:r>
                <a:rPr lang="ru-RU" sz="4400" b="1" dirty="0"/>
                <a:t>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8064C4-D314-1C78-20F4-2200BCADFA57}"/>
                </a:ext>
              </a:extLst>
            </p:cNvPr>
            <p:cNvSpPr txBox="1"/>
            <p:nvPr/>
          </p:nvSpPr>
          <p:spPr>
            <a:xfrm>
              <a:off x="2208162" y="3046462"/>
              <a:ext cx="46759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/>
                <a:t>Что дела</a:t>
              </a:r>
              <a:r>
                <a:rPr lang="ru-RU" sz="4400" b="1" u="sng" dirty="0"/>
                <a:t>ть</a:t>
              </a:r>
              <a:r>
                <a:rPr lang="ru-RU" sz="4400" b="1" dirty="0"/>
                <a:t>?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B05635-F412-50A8-AC26-E312481E3EED}"/>
                </a:ext>
              </a:extLst>
            </p:cNvPr>
            <p:cNvSpPr txBox="1"/>
            <p:nvPr/>
          </p:nvSpPr>
          <p:spPr>
            <a:xfrm>
              <a:off x="5594834" y="2852643"/>
              <a:ext cx="23275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u="sng" dirty="0">
                  <a:solidFill>
                    <a:srgbClr val="C00000"/>
                  </a:solidFill>
                </a:rPr>
                <a:t>ть</a:t>
              </a:r>
              <a:r>
                <a:rPr lang="ru-RU" sz="4800" b="1" dirty="0">
                  <a:solidFill>
                    <a:srgbClr val="C00000"/>
                  </a:solidFill>
                </a:rPr>
                <a:t>ся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B41906F-866C-8228-3D59-8E25062D4551}"/>
                </a:ext>
              </a:extLst>
            </p:cNvPr>
            <p:cNvSpPr txBox="1"/>
            <p:nvPr/>
          </p:nvSpPr>
          <p:spPr>
            <a:xfrm>
              <a:off x="2116571" y="2443788"/>
              <a:ext cx="46759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/>
                <a:t>Что сдела</a:t>
              </a:r>
              <a:r>
                <a:rPr lang="ru-RU" sz="4400" b="1" u="sng" dirty="0"/>
                <a:t>ть</a:t>
              </a:r>
              <a:r>
                <a:rPr lang="ru-RU" sz="4400" b="1" dirty="0"/>
                <a:t>?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F70B7E-FAD3-2B9A-9A52-799635DD27E9}"/>
                </a:ext>
              </a:extLst>
            </p:cNvPr>
            <p:cNvSpPr txBox="1"/>
            <p:nvPr/>
          </p:nvSpPr>
          <p:spPr>
            <a:xfrm>
              <a:off x="2182764" y="5117716"/>
              <a:ext cx="46759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/>
                <a:t>Что делае</a:t>
              </a:r>
              <a:r>
                <a:rPr lang="ru-RU" sz="4400" b="1" u="sng" dirty="0"/>
                <a:t>т </a:t>
              </a:r>
              <a:r>
                <a:rPr lang="ru-RU" sz="4400" b="1" dirty="0"/>
                <a:t>?</a:t>
              </a:r>
            </a:p>
          </p:txBody>
        </p: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2EA30EDC-9C34-1353-ED27-E3384F369E78}"/>
                </a:ext>
              </a:extLst>
            </p:cNvPr>
            <p:cNvGrpSpPr/>
            <p:nvPr/>
          </p:nvGrpSpPr>
          <p:grpSpPr>
            <a:xfrm>
              <a:off x="4454525" y="2379335"/>
              <a:ext cx="506942" cy="300853"/>
              <a:chOff x="7152700" y="2193396"/>
              <a:chExt cx="629800" cy="267325"/>
            </a:xfrm>
          </p:grpSpPr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id="{A8BDF1E4-1609-2674-B2F2-2E1C66E4634B}"/>
                  </a:ext>
                </a:extLst>
              </p:cNvPr>
              <p:cNvCxnSpPr/>
              <p:nvPr/>
            </p:nvCxnSpPr>
            <p:spPr>
              <a:xfrm flipV="1">
                <a:off x="7152700" y="2193396"/>
                <a:ext cx="314900" cy="250392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>
                <a:extLst>
                  <a:ext uri="{FF2B5EF4-FFF2-40B4-BE49-F238E27FC236}">
                    <a16:creationId xmlns:a16="http://schemas.microsoft.com/office/drawing/2014/main" id="{5D7EFD97-5544-FBBB-C105-A374B6C336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67600" y="2210329"/>
                <a:ext cx="314900" cy="250392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2B0BD128-58CB-9FA8-4457-4383D6FF235D}"/>
                </a:ext>
              </a:extLst>
            </p:cNvPr>
            <p:cNvGrpSpPr/>
            <p:nvPr/>
          </p:nvGrpSpPr>
          <p:grpSpPr>
            <a:xfrm>
              <a:off x="5707591" y="2870401"/>
              <a:ext cx="506942" cy="300853"/>
              <a:chOff x="7152700" y="2193396"/>
              <a:chExt cx="629800" cy="267325"/>
            </a:xfrm>
          </p:grpSpPr>
          <p:cxnSp>
            <p:nvCxnSpPr>
              <p:cNvPr id="19" name="Прямая соединительная линия 18">
                <a:extLst>
                  <a:ext uri="{FF2B5EF4-FFF2-40B4-BE49-F238E27FC236}">
                    <a16:creationId xmlns:a16="http://schemas.microsoft.com/office/drawing/2014/main" id="{89C19AC7-CBF3-AF1D-7935-832631836215}"/>
                  </a:ext>
                </a:extLst>
              </p:cNvPr>
              <p:cNvCxnSpPr/>
              <p:nvPr/>
            </p:nvCxnSpPr>
            <p:spPr>
              <a:xfrm flipV="1">
                <a:off x="7152700" y="2193396"/>
                <a:ext cx="314900" cy="250392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>
                <a:extLst>
                  <a:ext uri="{FF2B5EF4-FFF2-40B4-BE49-F238E27FC236}">
                    <a16:creationId xmlns:a16="http://schemas.microsoft.com/office/drawing/2014/main" id="{DE20FB17-88E8-1C38-1D2C-EC4999267E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67600" y="2210329"/>
                <a:ext cx="314900" cy="250392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11EC8920-0162-CFD0-FE08-856E63663410}"/>
                </a:ext>
              </a:extLst>
            </p:cNvPr>
            <p:cNvGrpSpPr/>
            <p:nvPr/>
          </p:nvGrpSpPr>
          <p:grpSpPr>
            <a:xfrm>
              <a:off x="4352928" y="3107464"/>
              <a:ext cx="506942" cy="300853"/>
              <a:chOff x="7152700" y="2193396"/>
              <a:chExt cx="629800" cy="267325"/>
            </a:xfrm>
          </p:grpSpPr>
          <p:cxnSp>
            <p:nvCxnSpPr>
              <p:cNvPr id="22" name="Прямая соединительная линия 21">
                <a:extLst>
                  <a:ext uri="{FF2B5EF4-FFF2-40B4-BE49-F238E27FC236}">
                    <a16:creationId xmlns:a16="http://schemas.microsoft.com/office/drawing/2014/main" id="{87756F14-0915-5A40-FA9D-EBB9F4E725DF}"/>
                  </a:ext>
                </a:extLst>
              </p:cNvPr>
              <p:cNvCxnSpPr/>
              <p:nvPr/>
            </p:nvCxnSpPr>
            <p:spPr>
              <a:xfrm flipV="1">
                <a:off x="7152700" y="2193396"/>
                <a:ext cx="314900" cy="250392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id="{200F8FA9-D374-8495-A833-8FB2A39CFA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67600" y="2210329"/>
                <a:ext cx="314900" cy="250392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D12EA28D-9668-90F3-DDF0-2F98817F58D6}"/>
                </a:ext>
              </a:extLst>
            </p:cNvPr>
            <p:cNvSpPr/>
            <p:nvPr/>
          </p:nvSpPr>
          <p:spPr>
            <a:xfrm>
              <a:off x="4488391" y="4521200"/>
              <a:ext cx="506942" cy="59651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102C8CAD-A745-8A86-58C8-C5318610654E}"/>
                </a:ext>
              </a:extLst>
            </p:cNvPr>
            <p:cNvSpPr/>
            <p:nvPr/>
          </p:nvSpPr>
          <p:spPr>
            <a:xfrm>
              <a:off x="4335992" y="5266267"/>
              <a:ext cx="523878" cy="59651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9621E4EB-237D-531B-1E72-8E1FC28AAD10}"/>
                </a:ext>
              </a:extLst>
            </p:cNvPr>
            <p:cNvGrpSpPr/>
            <p:nvPr/>
          </p:nvGrpSpPr>
          <p:grpSpPr>
            <a:xfrm>
              <a:off x="6794785" y="4731978"/>
              <a:ext cx="1761451" cy="830997"/>
              <a:chOff x="6794785" y="4731978"/>
              <a:chExt cx="1761451" cy="83099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103A34-B4E0-E418-685C-2F98BE389FB4}"/>
                  </a:ext>
                </a:extLst>
              </p:cNvPr>
              <p:cNvSpPr txBox="1"/>
              <p:nvPr/>
            </p:nvSpPr>
            <p:spPr>
              <a:xfrm>
                <a:off x="6794785" y="4731978"/>
                <a:ext cx="176145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800" b="1" u="sng" dirty="0">
                    <a:solidFill>
                      <a:srgbClr val="C00000"/>
                    </a:solidFill>
                  </a:rPr>
                  <a:t>…т</a:t>
                </a:r>
                <a:r>
                  <a:rPr lang="ru-RU" sz="4800" b="1" dirty="0">
                    <a:solidFill>
                      <a:srgbClr val="C00000"/>
                    </a:solidFill>
                  </a:rPr>
                  <a:t>ся</a:t>
                </a:r>
              </a:p>
            </p:txBody>
          </p:sp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3D070801-6381-0B21-E14F-C8220015348E}"/>
                  </a:ext>
                </a:extLst>
              </p:cNvPr>
              <p:cNvSpPr/>
              <p:nvPr/>
            </p:nvSpPr>
            <p:spPr>
              <a:xfrm>
                <a:off x="6892921" y="4859865"/>
                <a:ext cx="642408" cy="59651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D679BED-281E-B4FA-6F8C-A95900506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972" y="2389664"/>
            <a:ext cx="55054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36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23A1E97-53A2-CB21-C43C-F930B6A09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7141031" cy="3048001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35AB4B89-A784-A12F-EB8A-7AD0C9852F26}"/>
              </a:ext>
            </a:extLst>
          </p:cNvPr>
          <p:cNvGrpSpPr/>
          <p:nvPr/>
        </p:nvGrpSpPr>
        <p:grpSpPr>
          <a:xfrm>
            <a:off x="6400400" y="0"/>
            <a:ext cx="5791600" cy="1049867"/>
            <a:chOff x="6400400" y="0"/>
            <a:chExt cx="5791600" cy="1049867"/>
          </a:xfrm>
        </p:grpSpPr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01F41370-307B-3CF4-30D4-0CF1F65AB7E5}"/>
                </a:ext>
              </a:extLst>
            </p:cNvPr>
            <p:cNvSpPr/>
            <p:nvPr/>
          </p:nvSpPr>
          <p:spPr>
            <a:xfrm>
              <a:off x="6400400" y="0"/>
              <a:ext cx="5791600" cy="104986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606E9DE4-D375-7DE8-A5BD-D8F563C35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49"/>
            <a:stretch/>
          </p:blipFill>
          <p:spPr>
            <a:xfrm>
              <a:off x="6434266" y="287868"/>
              <a:ext cx="5695950" cy="501650"/>
            </a:xfrm>
            <a:prstGeom prst="rect">
              <a:avLst/>
            </a:prstGeom>
          </p:spPr>
        </p:pic>
      </p:grpSp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90110B8D-B1F3-A5E9-FBC7-8BF8EC567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33" y="2810933"/>
            <a:ext cx="8025000" cy="334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39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920C3D-5F91-008E-F3C8-BFCAA1EC5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4" y="0"/>
            <a:ext cx="7167911" cy="29633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CDE525-0DF8-4577-E4BA-FF2F6935B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39" y="3267604"/>
            <a:ext cx="7167911" cy="296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293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676AA47-DE45-F9D9-69D6-EC9C5FACC5FD}"/>
              </a:ext>
            </a:extLst>
          </p:cNvPr>
          <p:cNvGrpSpPr/>
          <p:nvPr/>
        </p:nvGrpSpPr>
        <p:grpSpPr>
          <a:xfrm>
            <a:off x="2335741" y="16931"/>
            <a:ext cx="7045326" cy="6112936"/>
            <a:chOff x="2335741" y="16931"/>
            <a:chExt cx="6694973" cy="5638801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C404DA5-A6C0-F3D0-02EA-5574E7574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5742" y="16931"/>
              <a:ext cx="6403531" cy="4182533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272B0EF-49D1-0A2F-3000-6841E79DD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5741" y="4532841"/>
              <a:ext cx="6694973" cy="1122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3681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2885587-3D04-2B24-88C1-AB314E202CC7}"/>
              </a:ext>
            </a:extLst>
          </p:cNvPr>
          <p:cNvGrpSpPr/>
          <p:nvPr/>
        </p:nvGrpSpPr>
        <p:grpSpPr>
          <a:xfrm>
            <a:off x="2567516" y="39160"/>
            <a:ext cx="6495483" cy="6818840"/>
            <a:chOff x="2567516" y="39160"/>
            <a:chExt cx="6495483" cy="681884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5CD08E33-CF6C-F981-9E28-9D434D1AD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516" y="39160"/>
              <a:ext cx="6495483" cy="3635375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8D6CA3BB-9E5C-CA61-FF81-6E4B11EC9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516" y="3506497"/>
              <a:ext cx="6495482" cy="33515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52103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3BFEA1-11CB-BB57-8A9A-89F99474C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39" y="1422400"/>
            <a:ext cx="9893281" cy="352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426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03570AF-AD37-8492-4144-3FCA4B0F0336}"/>
              </a:ext>
            </a:extLst>
          </p:cNvPr>
          <p:cNvSpPr/>
          <p:nvPr/>
        </p:nvSpPr>
        <p:spPr>
          <a:xfrm>
            <a:off x="3279504" y="351135"/>
            <a:ext cx="4947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Проверим себя!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8262FF-9F14-4958-0EA3-3A380A623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833265"/>
            <a:ext cx="3619500" cy="3619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5E7D93-C8CB-57FF-CD7F-7C6F17C40FB7}"/>
              </a:ext>
            </a:extLst>
          </p:cNvPr>
          <p:cNvSpPr txBox="1"/>
          <p:nvPr/>
        </p:nvSpPr>
        <p:spPr>
          <a:xfrm>
            <a:off x="3754970" y="1420892"/>
            <a:ext cx="865293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строки, в которой все глаголы относятся к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спряжению.</a:t>
            </a:r>
          </a:p>
          <a:p>
            <a:pPr marL="514350" indent="-514350">
              <a:buAutoNum type="arabicParenR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люб…шь, хвал…шь, поддерж…шь, исполня…м;</a:t>
            </a:r>
          </a:p>
          <a:p>
            <a:pPr marL="514350" indent="-514350">
              <a:buAutoNum type="arabicParenR"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пиш..шь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присмотр…шь, провер…шь, обгон…т;</a:t>
            </a:r>
          </a:p>
          <a:p>
            <a:pPr marL="514350" indent="-514350">
              <a:buAutoNum type="arabicParenR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найд…т, замет…те, выгляд…шь,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завис..т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AutoNum type="arabicParenR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побре…т,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расскаж..т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поигра…шь,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застел..м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109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CE26320-17AF-74FC-0E88-4D55C769F695}"/>
              </a:ext>
            </a:extLst>
          </p:cNvPr>
          <p:cNvGrpSpPr/>
          <p:nvPr/>
        </p:nvGrpSpPr>
        <p:grpSpPr>
          <a:xfrm>
            <a:off x="114049" y="0"/>
            <a:ext cx="12077951" cy="5796965"/>
            <a:chOff x="114049" y="0"/>
            <a:chExt cx="12077951" cy="5796965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59451017-2323-2A1E-EF00-D6DBFF1A6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49" y="0"/>
              <a:ext cx="6124575" cy="4791075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A680AE3C-3C42-7508-18FA-04DD433ED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4575" y="80962"/>
              <a:ext cx="6067425" cy="2314575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D6E3F55-73CF-5A8A-89E1-D1B0937ED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482390"/>
              <a:ext cx="6067425" cy="2314575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563FE655-5110-9C41-1DB8-1042E33175A2}"/>
                </a:ext>
              </a:extLst>
            </p:cNvPr>
            <p:cNvSpPr/>
            <p:nvPr/>
          </p:nvSpPr>
          <p:spPr>
            <a:xfrm>
              <a:off x="6096000" y="0"/>
              <a:ext cx="5981951" cy="239553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40C1E2C9-E6BA-FF0E-36A9-9A9B2EE7ADD1}"/>
                </a:ext>
              </a:extLst>
            </p:cNvPr>
            <p:cNvSpPr/>
            <p:nvPr/>
          </p:nvSpPr>
          <p:spPr>
            <a:xfrm>
              <a:off x="7698614" y="599370"/>
              <a:ext cx="277672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секретик</a:t>
              </a:r>
              <a:endParaRPr lang="ru-RU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6491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4C7D626-74A5-C64A-2454-05EA518EB9BA}"/>
              </a:ext>
            </a:extLst>
          </p:cNvPr>
          <p:cNvSpPr/>
          <p:nvPr/>
        </p:nvSpPr>
        <p:spPr>
          <a:xfrm>
            <a:off x="2918827" y="351135"/>
            <a:ext cx="5668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Правильный ответ</a:t>
            </a:r>
            <a:r>
              <a:rPr lang="ru-RU" sz="3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3278BB-3DF2-63DF-59CC-BDB2F3A2793E}"/>
              </a:ext>
            </a:extLst>
          </p:cNvPr>
          <p:cNvSpPr txBox="1"/>
          <p:nvPr/>
        </p:nvSpPr>
        <p:spPr>
          <a:xfrm>
            <a:off x="1845733" y="1974334"/>
            <a:ext cx="91609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побреет,  расскажет, поиграешь, застелем</a:t>
            </a:r>
          </a:p>
        </p:txBody>
      </p:sp>
    </p:spTree>
    <p:extLst>
      <p:ext uri="{BB962C8B-B14F-4D97-AF65-F5344CB8AC3E}">
        <p14:creationId xmlns:p14="http://schemas.microsoft.com/office/powerpoint/2010/main" val="23344861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03570AF-AD37-8492-4144-3FCA4B0F0336}"/>
              </a:ext>
            </a:extLst>
          </p:cNvPr>
          <p:cNvSpPr/>
          <p:nvPr/>
        </p:nvSpPr>
        <p:spPr>
          <a:xfrm>
            <a:off x="3279504" y="351135"/>
            <a:ext cx="4947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Проверим себя!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8262FF-9F14-4958-0EA3-3A380A623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833265"/>
            <a:ext cx="3619500" cy="3619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5E7D93-C8CB-57FF-CD7F-7C6F17C40FB7}"/>
              </a:ext>
            </a:extLst>
          </p:cNvPr>
          <p:cNvSpPr txBox="1"/>
          <p:nvPr/>
        </p:nvSpPr>
        <p:spPr>
          <a:xfrm>
            <a:off x="3670303" y="1405235"/>
            <a:ext cx="86529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Укажите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предложения, в котором есть глагол в форме настоящего времени, ед. ч., 3 л.</a:t>
            </a:r>
          </a:p>
          <a:p>
            <a:pPr marL="514350" indent="-514350">
              <a:buAutoNum type="arabicParenR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идешь сегодня на спектакль?</a:t>
            </a:r>
          </a:p>
          <a:p>
            <a:pPr marL="514350" indent="-514350">
              <a:buAutoNum type="arabicParenR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 на юге звезды сияют очень ярко.</a:t>
            </a:r>
          </a:p>
          <a:p>
            <a:pPr marL="514350" indent="-514350">
              <a:buAutoNum type="arabicParenR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улыбается тебе цветами на клумбах.</a:t>
            </a:r>
          </a:p>
          <a:p>
            <a:pPr marL="514350" indent="-514350">
              <a:buAutoNum type="arabicParenR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Рано утром вода в лужах замерзла.</a:t>
            </a:r>
          </a:p>
        </p:txBody>
      </p:sp>
    </p:spTree>
    <p:extLst>
      <p:ext uri="{BB962C8B-B14F-4D97-AF65-F5344CB8AC3E}">
        <p14:creationId xmlns:p14="http://schemas.microsoft.com/office/powerpoint/2010/main" val="42164571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4C7D626-74A5-C64A-2454-05EA518EB9BA}"/>
              </a:ext>
            </a:extLst>
          </p:cNvPr>
          <p:cNvSpPr/>
          <p:nvPr/>
        </p:nvSpPr>
        <p:spPr>
          <a:xfrm>
            <a:off x="2918827" y="351135"/>
            <a:ext cx="5668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Правильный ответ</a:t>
            </a:r>
            <a:r>
              <a:rPr lang="ru-RU" sz="3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99BE36-A8EA-CE84-1AEF-0A3D00ED0AC7}"/>
              </a:ext>
            </a:extLst>
          </p:cNvPr>
          <p:cNvSpPr txBox="1"/>
          <p:nvPr/>
        </p:nvSpPr>
        <p:spPr>
          <a:xfrm>
            <a:off x="1574800" y="2286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6A784A-B8A9-C3DB-031B-695B9AD41BC9}"/>
              </a:ext>
            </a:extLst>
          </p:cNvPr>
          <p:cNvSpPr txBox="1"/>
          <p:nvPr/>
        </p:nvSpPr>
        <p:spPr>
          <a:xfrm>
            <a:off x="2082802" y="2235201"/>
            <a:ext cx="91270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улыбается тебе цветами на клумбах.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658689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03570AF-AD37-8492-4144-3FCA4B0F0336}"/>
              </a:ext>
            </a:extLst>
          </p:cNvPr>
          <p:cNvSpPr/>
          <p:nvPr/>
        </p:nvSpPr>
        <p:spPr>
          <a:xfrm>
            <a:off x="3279504" y="351135"/>
            <a:ext cx="4947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Проверим себя!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8262FF-9F14-4958-0EA3-3A380A623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833265"/>
            <a:ext cx="3619500" cy="3619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5E7D93-C8CB-57FF-CD7F-7C6F17C40FB7}"/>
              </a:ext>
            </a:extLst>
          </p:cNvPr>
          <p:cNvSpPr txBox="1"/>
          <p:nvPr/>
        </p:nvSpPr>
        <p:spPr>
          <a:xfrm>
            <a:off x="3670303" y="1405235"/>
            <a:ext cx="86529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Укажите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предложения, в котором выделенное слово является глаголом.</a:t>
            </a:r>
          </a:p>
          <a:p>
            <a:pPr marL="514350" indent="-514350">
              <a:buAutoNum type="arabicParenR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стоят на месте.</a:t>
            </a:r>
          </a:p>
          <a:p>
            <a:pPr marL="514350" indent="-514350">
              <a:buAutoNum type="arabicParenR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общественных местах нужно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себя культурно.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5359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4C7D626-74A5-C64A-2454-05EA518EB9BA}"/>
              </a:ext>
            </a:extLst>
          </p:cNvPr>
          <p:cNvSpPr/>
          <p:nvPr/>
        </p:nvSpPr>
        <p:spPr>
          <a:xfrm>
            <a:off x="2918827" y="351135"/>
            <a:ext cx="5668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Правильный ответ</a:t>
            </a:r>
            <a:r>
              <a:rPr lang="ru-RU" sz="3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FF3229-E42C-D12C-1B38-A02D9767DE41}"/>
              </a:ext>
            </a:extLst>
          </p:cNvPr>
          <p:cNvSpPr txBox="1"/>
          <p:nvPr/>
        </p:nvSpPr>
        <p:spPr>
          <a:xfrm>
            <a:off x="2184399" y="2393721"/>
            <a:ext cx="92625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 общественных местах нужно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себя культурно.</a:t>
            </a:r>
          </a:p>
        </p:txBody>
      </p:sp>
    </p:spTree>
    <p:extLst>
      <p:ext uri="{BB962C8B-B14F-4D97-AF65-F5344CB8AC3E}">
        <p14:creationId xmlns:p14="http://schemas.microsoft.com/office/powerpoint/2010/main" val="35110809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C624B6A-9005-6F5B-FD35-2D86DAA79405}"/>
              </a:ext>
            </a:extLst>
          </p:cNvPr>
          <p:cNvGrpSpPr/>
          <p:nvPr/>
        </p:nvGrpSpPr>
        <p:grpSpPr>
          <a:xfrm>
            <a:off x="626533" y="1240135"/>
            <a:ext cx="12039214" cy="5694065"/>
            <a:chOff x="626533" y="1240135"/>
            <a:chExt cx="12039214" cy="5694065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B4C33EEE-24B5-4625-4048-D2B3F97D5CCA}"/>
                </a:ext>
              </a:extLst>
            </p:cNvPr>
            <p:cNvSpPr/>
            <p:nvPr/>
          </p:nvSpPr>
          <p:spPr>
            <a:xfrm>
              <a:off x="2383753" y="1240135"/>
              <a:ext cx="67810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Спасибо за внимание!</a:t>
              </a:r>
              <a:endParaRPr lang="ru-RU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8416CCB-BB5D-D935-4C40-A182D760FF5C}"/>
                </a:ext>
              </a:extLst>
            </p:cNvPr>
            <p:cNvSpPr txBox="1"/>
            <p:nvPr/>
          </p:nvSpPr>
          <p:spPr>
            <a:xfrm>
              <a:off x="626533" y="2641600"/>
              <a:ext cx="8856134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Вопросы и замечания можно присылать на электронную почту</a:t>
              </a:r>
            </a:p>
            <a:p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800" dirty="0">
                  <a:solidFill>
                    <a:srgbClr val="2626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sinyavskayaalena1960@</a:t>
              </a:r>
              <a:r>
                <a:rPr lang="en-US" sz="2800" dirty="0" err="1">
                  <a:solidFill>
                    <a:srgbClr val="2626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yandex</a:t>
              </a:r>
              <a:r>
                <a:rPr lang="ru-RU" sz="2800" dirty="0">
                  <a:solidFill>
                    <a:srgbClr val="2626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r>
                <a:rPr lang="en-US" sz="2800" dirty="0" err="1">
                  <a:solidFill>
                    <a:srgbClr val="262633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ru</a:t>
              </a:r>
              <a:endPara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B9602C1-19FA-7DEF-7337-F52BC326F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2847" y="2781300"/>
              <a:ext cx="4152900" cy="4152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75300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4038E3-FF7F-AFBA-CF4A-CF9515D57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07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04D244F-63A3-BBDA-D8C0-8973A41B252B}"/>
              </a:ext>
            </a:extLst>
          </p:cNvPr>
          <p:cNvGrpSpPr/>
          <p:nvPr/>
        </p:nvGrpSpPr>
        <p:grpSpPr>
          <a:xfrm>
            <a:off x="0" y="0"/>
            <a:ext cx="12192000" cy="6629901"/>
            <a:chOff x="0" y="0"/>
            <a:chExt cx="12192000" cy="6629901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A7579A0-3C1E-5533-33A1-A02E75D20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296025" cy="6315075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3957D5B5-78C7-2D2C-E8A8-996FA107D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025" y="142875"/>
              <a:ext cx="5829300" cy="800100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C070DEAE-34EC-2BE7-64B7-6A68FAF4F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4125" y="1048753"/>
              <a:ext cx="5857875" cy="1009650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F9AC777B-69B4-533E-5BC2-069A4C13A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8875" y="2029326"/>
              <a:ext cx="5943600" cy="4600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6881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A7F5825F-1166-9FE1-FBF7-D24D8C800A42}"/>
              </a:ext>
            </a:extLst>
          </p:cNvPr>
          <p:cNvGrpSpPr/>
          <p:nvPr/>
        </p:nvGrpSpPr>
        <p:grpSpPr>
          <a:xfrm>
            <a:off x="2831432" y="689807"/>
            <a:ext cx="4403558" cy="3184362"/>
            <a:chOff x="2831432" y="689807"/>
            <a:chExt cx="4403558" cy="3184362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46EF6DBA-8A65-2565-A262-6869D6B32302}"/>
                </a:ext>
              </a:extLst>
            </p:cNvPr>
            <p:cNvSpPr/>
            <p:nvPr/>
          </p:nvSpPr>
          <p:spPr>
            <a:xfrm>
              <a:off x="4379495" y="962526"/>
              <a:ext cx="1283368" cy="689811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845743B4-4A14-EA53-876D-94A470BEB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74" r="13508" b="17894"/>
            <a:stretch/>
          </p:blipFill>
          <p:spPr>
            <a:xfrm flipH="1">
              <a:off x="3416689" y="689807"/>
              <a:ext cx="866548" cy="96252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558D8A-1D6E-C09C-BA37-F13CBF8E75F5}"/>
                </a:ext>
              </a:extLst>
            </p:cNvPr>
            <p:cNvSpPr txBox="1"/>
            <p:nvPr/>
          </p:nvSpPr>
          <p:spPr>
            <a:xfrm>
              <a:off x="5759121" y="962526"/>
              <a:ext cx="86627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/>
                <a:t>гл.</a:t>
              </a:r>
            </a:p>
          </p:txBody>
        </p: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AE17B276-63B0-DECA-C668-218E3D84B6E8}"/>
                </a:ext>
              </a:extLst>
            </p:cNvPr>
            <p:cNvCxnSpPr/>
            <p:nvPr/>
          </p:nvCxnSpPr>
          <p:spPr>
            <a:xfrm flipH="1">
              <a:off x="3416689" y="1731967"/>
              <a:ext cx="1235522" cy="107540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BFC60DF9-466B-64D2-CFF3-1094B3667725}"/>
                </a:ext>
              </a:extLst>
            </p:cNvPr>
            <p:cNvSpPr/>
            <p:nvPr/>
          </p:nvSpPr>
          <p:spPr>
            <a:xfrm>
              <a:off x="2911642" y="2911642"/>
              <a:ext cx="1283368" cy="689811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605A74E7-9498-4661-8009-1479B800902A}"/>
                </a:ext>
              </a:extLst>
            </p:cNvPr>
            <p:cNvCxnSpPr/>
            <p:nvPr/>
          </p:nvCxnSpPr>
          <p:spPr>
            <a:xfrm flipH="1">
              <a:off x="3849963" y="2646947"/>
              <a:ext cx="184487" cy="16042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EF5337ED-DCA3-4B34-9157-FF6E386F5DFA}"/>
                </a:ext>
              </a:extLst>
            </p:cNvPr>
            <p:cNvCxnSpPr/>
            <p:nvPr/>
          </p:nvCxnSpPr>
          <p:spPr>
            <a:xfrm>
              <a:off x="2839452" y="3769895"/>
              <a:ext cx="143576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FFD8472F-9605-B26D-9258-4DB1FF8CFD94}"/>
                </a:ext>
              </a:extLst>
            </p:cNvPr>
            <p:cNvCxnSpPr/>
            <p:nvPr/>
          </p:nvCxnSpPr>
          <p:spPr>
            <a:xfrm>
              <a:off x="2831432" y="3874169"/>
              <a:ext cx="143576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CAF8AB61-DC2A-CA58-D857-3696FA025257}"/>
                </a:ext>
              </a:extLst>
            </p:cNvPr>
            <p:cNvCxnSpPr>
              <a:cxnSpLocks/>
            </p:cNvCxnSpPr>
            <p:nvPr/>
          </p:nvCxnSpPr>
          <p:spPr>
            <a:xfrm>
              <a:off x="5365802" y="1739989"/>
              <a:ext cx="1235522" cy="107540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2E48EEE-1AFB-7E8C-80D4-2CAD1CFE5172}"/>
                </a:ext>
              </a:extLst>
            </p:cNvPr>
            <p:cNvSpPr txBox="1"/>
            <p:nvPr/>
          </p:nvSpPr>
          <p:spPr>
            <a:xfrm>
              <a:off x="6368716" y="2911642"/>
              <a:ext cx="8662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4573B8-1714-9331-1385-8A26816E08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8643" y="2982450"/>
            <a:ext cx="3784600" cy="35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7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6DA49350-1AFF-FE7B-591F-C62EB16B2D73}"/>
              </a:ext>
            </a:extLst>
          </p:cNvPr>
          <p:cNvGrpSpPr/>
          <p:nvPr/>
        </p:nvGrpSpPr>
        <p:grpSpPr>
          <a:xfrm>
            <a:off x="-1" y="-1"/>
            <a:ext cx="12192001" cy="6851340"/>
            <a:chOff x="-1" y="-1"/>
            <a:chExt cx="12192001" cy="6851340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0B0F600E-668E-C1E5-1A84-95DE8A349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6288505" cy="2226300"/>
            </a:xfrm>
            <a:prstGeom prst="rect">
              <a:avLst/>
            </a:prstGeom>
          </p:spPr>
        </p:pic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63A3B9D1-D21B-A092-634E-14CCB1552A60}"/>
                </a:ext>
              </a:extLst>
            </p:cNvPr>
            <p:cNvGrpSpPr/>
            <p:nvPr/>
          </p:nvGrpSpPr>
          <p:grpSpPr>
            <a:xfrm>
              <a:off x="0" y="2347894"/>
              <a:ext cx="6450239" cy="4503445"/>
              <a:chOff x="5741761" y="0"/>
              <a:chExt cx="6450239" cy="4503445"/>
            </a:xfrm>
          </p:grpSpPr>
          <p:pic>
            <p:nvPicPr>
              <p:cNvPr id="4" name="Рисунок 3">
                <a:extLst>
                  <a:ext uri="{FF2B5EF4-FFF2-40B4-BE49-F238E27FC236}">
                    <a16:creationId xmlns:a16="http://schemas.microsoft.com/office/drawing/2014/main" id="{971CF4A3-AC70-1007-7F96-EE8BA32DA4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1761" y="0"/>
                <a:ext cx="6450239" cy="1445920"/>
              </a:xfrm>
              <a:prstGeom prst="rect">
                <a:avLst/>
              </a:prstGeom>
            </p:spPr>
          </p:pic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id="{2E38EDF3-43E6-7DDB-6D23-B94077DD84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1761" y="1445920"/>
                <a:ext cx="6450239" cy="3057525"/>
              </a:xfrm>
              <a:prstGeom prst="rect">
                <a:avLst/>
              </a:prstGeom>
            </p:spPr>
          </p:pic>
        </p:grp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7704198-3DC6-8C81-111E-684DC29CB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4"/>
            <a:stretch/>
          </p:blipFill>
          <p:spPr>
            <a:xfrm>
              <a:off x="6288504" y="-1"/>
              <a:ext cx="5903496" cy="50747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8285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D57B9B4-8F86-694E-0632-6D1217653A35}"/>
              </a:ext>
            </a:extLst>
          </p:cNvPr>
          <p:cNvGrpSpPr/>
          <p:nvPr/>
        </p:nvGrpSpPr>
        <p:grpSpPr>
          <a:xfrm>
            <a:off x="2831432" y="689807"/>
            <a:ext cx="4820651" cy="3184362"/>
            <a:chOff x="2831432" y="689807"/>
            <a:chExt cx="4820651" cy="3184362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00A64206-91AB-490F-DFA5-9B66A29EC941}"/>
                </a:ext>
              </a:extLst>
            </p:cNvPr>
            <p:cNvSpPr/>
            <p:nvPr/>
          </p:nvSpPr>
          <p:spPr>
            <a:xfrm>
              <a:off x="4379495" y="962526"/>
              <a:ext cx="1283368" cy="689811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642152E6-FCFC-140B-6546-643F7AA00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74" r="13508" b="17894"/>
            <a:stretch/>
          </p:blipFill>
          <p:spPr>
            <a:xfrm flipH="1">
              <a:off x="3416689" y="689807"/>
              <a:ext cx="866548" cy="96252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3B30907-5E49-FA36-3511-2C66E437260F}"/>
                </a:ext>
              </a:extLst>
            </p:cNvPr>
            <p:cNvSpPr txBox="1"/>
            <p:nvPr/>
          </p:nvSpPr>
          <p:spPr>
            <a:xfrm>
              <a:off x="5759121" y="962526"/>
              <a:ext cx="86627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/>
                <a:t>гл.</a:t>
              </a:r>
            </a:p>
          </p:txBody>
        </p: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69C14485-E2FE-983E-5FC8-3EFCFF92F836}"/>
                </a:ext>
              </a:extLst>
            </p:cNvPr>
            <p:cNvCxnSpPr/>
            <p:nvPr/>
          </p:nvCxnSpPr>
          <p:spPr>
            <a:xfrm flipH="1">
              <a:off x="3416689" y="1731967"/>
              <a:ext cx="1235522" cy="107540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52C837C6-4148-B1EE-DAF9-64FF58350FBC}"/>
                </a:ext>
              </a:extLst>
            </p:cNvPr>
            <p:cNvSpPr/>
            <p:nvPr/>
          </p:nvSpPr>
          <p:spPr>
            <a:xfrm>
              <a:off x="2911642" y="2911642"/>
              <a:ext cx="1283368" cy="689811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B1EE5EF2-26DF-D729-112E-5ED7ECB800C4}"/>
                </a:ext>
              </a:extLst>
            </p:cNvPr>
            <p:cNvCxnSpPr/>
            <p:nvPr/>
          </p:nvCxnSpPr>
          <p:spPr>
            <a:xfrm flipH="1">
              <a:off x="3849963" y="2646947"/>
              <a:ext cx="184487" cy="16042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207E97E7-228B-B093-96C4-5732420A3EDE}"/>
                </a:ext>
              </a:extLst>
            </p:cNvPr>
            <p:cNvCxnSpPr/>
            <p:nvPr/>
          </p:nvCxnSpPr>
          <p:spPr>
            <a:xfrm>
              <a:off x="2839452" y="3769895"/>
              <a:ext cx="143576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AF636D7D-C5F1-389B-8C3F-61F3E89FA39C}"/>
                </a:ext>
              </a:extLst>
            </p:cNvPr>
            <p:cNvCxnSpPr/>
            <p:nvPr/>
          </p:nvCxnSpPr>
          <p:spPr>
            <a:xfrm>
              <a:off x="2831432" y="3874169"/>
              <a:ext cx="143576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48C55135-06ED-0765-6DBB-A04CF3FEA141}"/>
                </a:ext>
              </a:extLst>
            </p:cNvPr>
            <p:cNvCxnSpPr>
              <a:cxnSpLocks/>
            </p:cNvCxnSpPr>
            <p:nvPr/>
          </p:nvCxnSpPr>
          <p:spPr>
            <a:xfrm>
              <a:off x="5365802" y="1739989"/>
              <a:ext cx="1235522" cy="107540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61688FE2-50C3-F19E-C2BD-CAEB3C048029}"/>
                </a:ext>
              </a:extLst>
            </p:cNvPr>
            <p:cNvSpPr/>
            <p:nvPr/>
          </p:nvSpPr>
          <p:spPr>
            <a:xfrm>
              <a:off x="6264308" y="2903042"/>
              <a:ext cx="1283368" cy="689811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BBED3483-F866-D3E4-5D77-6C27F5043431}"/>
                </a:ext>
              </a:extLst>
            </p:cNvPr>
            <p:cNvCxnSpPr/>
            <p:nvPr/>
          </p:nvCxnSpPr>
          <p:spPr>
            <a:xfrm>
              <a:off x="6216315" y="3713749"/>
              <a:ext cx="143576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E374EE-1402-5659-C25C-B479DF262B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8643" y="2982450"/>
            <a:ext cx="3784600" cy="35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39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B39F54-A94E-DD26-F90D-498DB932D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5" y="0"/>
            <a:ext cx="8084720" cy="4675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562727-6232-C7A3-2FDB-F74A67860D3F}"/>
              </a:ext>
            </a:extLst>
          </p:cNvPr>
          <p:cNvSpPr txBox="1"/>
          <p:nvPr/>
        </p:nvSpPr>
        <p:spPr>
          <a:xfrm>
            <a:off x="425114" y="4675350"/>
            <a:ext cx="106038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Глаголы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хотеть, бежать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изменяются по первому и частично по второму спряжению. Поэтому они называются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разноспрягаемыми.</a:t>
            </a:r>
          </a:p>
        </p:txBody>
      </p:sp>
    </p:spTree>
    <p:extLst>
      <p:ext uri="{BB962C8B-B14F-4D97-AF65-F5344CB8AC3E}">
        <p14:creationId xmlns:p14="http://schemas.microsoft.com/office/powerpoint/2010/main" val="295361461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12367</TotalTime>
  <Words>644</Words>
  <Application>Microsoft Office PowerPoint</Application>
  <PresentationFormat>Широкоэкранный</PresentationFormat>
  <Paragraphs>126</Paragraphs>
  <Slides>46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Helvetica Neue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Топал Елена Константиновна; Синявская Елена Валентиновна</dc:creator>
  <cp:lastModifiedBy>елена синявская</cp:lastModifiedBy>
  <cp:revision>195</cp:revision>
  <dcterms:modified xsi:type="dcterms:W3CDTF">2024-11-14T07:17:23Z</dcterms:modified>
</cp:coreProperties>
</file>