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256" r:id="rId3"/>
    <p:sldId id="323" r:id="rId4"/>
    <p:sldId id="327" r:id="rId5"/>
    <p:sldId id="2774" r:id="rId6"/>
    <p:sldId id="2775" r:id="rId7"/>
    <p:sldId id="2776" r:id="rId8"/>
    <p:sldId id="2777" r:id="rId9"/>
    <p:sldId id="2778" r:id="rId10"/>
    <p:sldId id="2827" r:id="rId11"/>
    <p:sldId id="2835" r:id="rId12"/>
    <p:sldId id="2841" r:id="rId13"/>
    <p:sldId id="2829" r:id="rId14"/>
    <p:sldId id="2836" r:id="rId15"/>
    <p:sldId id="2831" r:id="rId16"/>
    <p:sldId id="2837" r:id="rId17"/>
    <p:sldId id="2838" r:id="rId18"/>
    <p:sldId id="2839" r:id="rId19"/>
    <p:sldId id="2843" r:id="rId20"/>
    <p:sldId id="2844" r:id="rId21"/>
    <p:sldId id="2845" r:id="rId22"/>
    <p:sldId id="2846" r:id="rId23"/>
    <p:sldId id="2848" r:id="rId24"/>
    <p:sldId id="2854" r:id="rId25"/>
    <p:sldId id="2849" r:id="rId26"/>
    <p:sldId id="2850" r:id="rId27"/>
    <p:sldId id="2851" r:id="rId28"/>
    <p:sldId id="2852" r:id="rId29"/>
    <p:sldId id="2853" r:id="rId30"/>
    <p:sldId id="282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55" autoAdjust="0"/>
  </p:normalViewPr>
  <p:slideViewPr>
    <p:cSldViewPr snapToGrid="0">
      <p:cViewPr>
        <p:scale>
          <a:sx n="78" d="100"/>
          <a:sy n="78" d="100"/>
        </p:scale>
        <p:origin x="-10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1" y="1710932"/>
            <a:ext cx="10515600" cy="300737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«Эффективные приемы формирования </a:t>
            </a:r>
            <a:r>
              <a:rPr lang="ru-RU" sz="4400" b="1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читательской грамотности»</a:t>
            </a: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Занятие </a:t>
            </a:r>
            <a:r>
              <a:rPr lang="ru-RU" sz="3200" b="1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rgbClr val="373C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3875" r="8028" b="18084"/>
          <a:stretch/>
        </p:blipFill>
        <p:spPr>
          <a:xfrm>
            <a:off x="2218765" y="995082"/>
            <a:ext cx="7046259" cy="4773704"/>
          </a:xfr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63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223" y="2624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2. ЗВУКОСОЧЕТАНИЯ</a:t>
            </a:r>
            <a:endParaRPr lang="ru-RU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977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И,Э,А,О,У,Ы</a:t>
            </a:r>
            <a:endParaRPr lang="ru-RU" sz="7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35156"/>
              </p:ext>
            </p:extLst>
          </p:nvPr>
        </p:nvGraphicFramePr>
        <p:xfrm>
          <a:off x="1933575" y="3418364"/>
          <a:ext cx="8324850" cy="1165860"/>
        </p:xfrm>
        <a:graphic>
          <a:graphicData uri="http://schemas.openxmlformats.org/drawingml/2006/table">
            <a:tbl>
              <a:tblPr/>
              <a:tblGrid>
                <a:gridCol w="1387475"/>
                <a:gridCol w="1387475"/>
                <a:gridCol w="1387475"/>
                <a:gridCol w="1387475"/>
                <a:gridCol w="1387475"/>
                <a:gridCol w="138747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>
                          <a:effectLst/>
                        </a:rPr>
                        <a:t>чти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вздри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нмхи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вбруст</a:t>
                      </a:r>
                      <a:r>
                        <a:rPr lang="ru-RU" b="1" dirty="0">
                          <a:effectLst/>
                        </a:rPr>
                        <a:t> 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гзумц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бдги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стринчи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штри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ктви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пруст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хмурц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кптки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лбирми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ждли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стни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крукт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птки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 err="1">
                          <a:effectLst/>
                        </a:rPr>
                        <a:t>гбдги</a:t>
                      </a:r>
                      <a:endParaRPr lang="ru-RU" b="1" dirty="0">
                        <a:effectLst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528" y="1709739"/>
            <a:ext cx="10338921" cy="1826838"/>
          </a:xfrm>
        </p:spPr>
        <p:txBody>
          <a:bodyPr/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               И,Э,А,О,У,Ы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4314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  </a:t>
            </a:r>
            <a:r>
              <a:rPr lang="ru-RU" sz="4300" b="1" dirty="0" smtClean="0">
                <a:solidFill>
                  <a:schemeClr val="tx2"/>
                </a:solidFill>
              </a:rPr>
              <a:t>ЧТИ   СТРИНЧИ   ЛБИРМИ   ВЗДРИ   ШТРИ   ПТКИ   </a:t>
            </a:r>
            <a:r>
              <a:rPr lang="ru-RU" sz="4300" b="1" dirty="0">
                <a:solidFill>
                  <a:schemeClr val="tx2"/>
                </a:solidFill>
              </a:rPr>
              <a:t>БДГИ</a:t>
            </a:r>
          </a:p>
          <a:p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3. СКОРОГОВОРКИ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45859"/>
            <a:ext cx="9144000" cy="914400"/>
          </a:xfrm>
        </p:spPr>
        <p:txBody>
          <a:bodyPr/>
          <a:lstStyle/>
          <a:p>
            <a:r>
              <a:rPr lang="ru-RU" b="1" dirty="0" smtClean="0"/>
              <a:t>КАЖДУЮ СКОРОГОВОРКУ СТАРАЕМСЯ ПРОИЗНЕСТИ 3 РАЗА В РАЗНОМ ТЕМПЕ: МЕДЛЕННО, ЧУТЬ  БЫСТРЕЕ, БЫСТРО.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47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1. </a:t>
            </a:r>
            <a:r>
              <a:rPr lang="ru-RU" sz="2400" i="1" dirty="0" smtClean="0">
                <a:solidFill>
                  <a:srgbClr val="2D2D47"/>
                </a:solidFill>
                <a:latin typeface="OpenSansRegular"/>
              </a:rPr>
              <a:t>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Добыл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бобов бобыль.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 smtClean="0">
                <a:solidFill>
                  <a:srgbClr val="2D2D47"/>
                </a:solidFill>
                <a:latin typeface="OpenSansRegular"/>
              </a:rPr>
              <a:t>2.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От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топота копыт пыль по полю летит.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 smtClean="0">
                <a:solidFill>
                  <a:srgbClr val="2D2D47"/>
                </a:solidFill>
                <a:latin typeface="OpenSansRegular"/>
              </a:rPr>
              <a:t>3.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Бык </a:t>
            </a:r>
            <a:r>
              <a:rPr lang="ru-RU" sz="2400" b="1" i="1" dirty="0" err="1">
                <a:solidFill>
                  <a:srgbClr val="2D2D47"/>
                </a:solidFill>
                <a:latin typeface="OpenSansRegular"/>
              </a:rPr>
              <a:t>тупогуб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, </a:t>
            </a:r>
            <a:r>
              <a:rPr lang="ru-RU" sz="2400" b="1" i="1" dirty="0" err="1">
                <a:solidFill>
                  <a:srgbClr val="2D2D47"/>
                </a:solidFill>
                <a:latin typeface="OpenSansRegular"/>
              </a:rPr>
              <a:t>тупогубенький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 бычок, у быка бела губа была тупа.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 smtClean="0">
                <a:solidFill>
                  <a:srgbClr val="2D2D47"/>
                </a:solidFill>
                <a:latin typeface="OpenSansRegular"/>
              </a:rPr>
              <a:t>4.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А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мне не до недомогания.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r>
              <a:rPr lang="ru-RU" sz="2400" b="1" dirty="0" smtClean="0">
                <a:solidFill>
                  <a:srgbClr val="2D2D47"/>
                </a:solidFill>
                <a:latin typeface="OpenSansRegular"/>
              </a:rPr>
              <a:t>5. </a:t>
            </a:r>
            <a:r>
              <a:rPr lang="ru-RU" sz="2400" b="1" i="1" dirty="0" smtClean="0">
                <a:solidFill>
                  <a:srgbClr val="2D2D47"/>
                </a:solidFill>
                <a:latin typeface="OpenSansRegular"/>
              </a:rPr>
              <a:t>Цапля </a:t>
            </a:r>
            <a:r>
              <a:rPr lang="ru-RU" sz="2400" b="1" i="1" dirty="0">
                <a:solidFill>
                  <a:srgbClr val="2D2D47"/>
                </a:solidFill>
                <a:latin typeface="OpenSansRegular"/>
              </a:rPr>
              <a:t>чахла, цапля сохла, цапля сдохла.</a:t>
            </a:r>
            <a:r>
              <a:rPr lang="ru-RU" sz="2400" b="1" dirty="0">
                <a:solidFill>
                  <a:srgbClr val="2D2D47"/>
                </a:solidFill>
                <a:latin typeface="OpenSansRegular"/>
              </a:rPr>
              <a:t/>
            </a:r>
            <a:br>
              <a:rPr lang="ru-RU" sz="2400" b="1" dirty="0">
                <a:solidFill>
                  <a:srgbClr val="2D2D47"/>
                </a:solidFill>
                <a:latin typeface="OpenSansRegular"/>
              </a:rPr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Начинаем медленно, тщательно выговаривая каждый звук. Далее ускоряемся. В качестве теста на усвоение скороговорки вы можете произнести ее три раза подряд без паузы. Не экономьте время — речевая разминка полезна не только для </a:t>
            </a:r>
            <a:r>
              <a:rPr lang="ru-RU" dirty="0" err="1"/>
              <a:t>скорочтения</a:t>
            </a:r>
            <a:r>
              <a:rPr lang="ru-RU" dirty="0"/>
              <a:t>, но и для красоты устной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10128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175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4. СКОРОГОВОРОЧНЫЕ БЛОКИ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19518"/>
            <a:ext cx="10515600" cy="4020670"/>
          </a:xfrm>
        </p:spPr>
        <p:txBody>
          <a:bodyPr>
            <a:normAutofit/>
          </a:bodyPr>
          <a:lstStyle/>
          <a:p>
            <a:pPr algn="just"/>
            <a:r>
              <a:rPr lang="ru-RU" b="1" i="1" dirty="0"/>
              <a:t>В четверг, четвертого числа, в четыре с четвертью часа </a:t>
            </a:r>
            <a:r>
              <a:rPr lang="ru-RU" b="1" i="1" dirty="0" err="1"/>
              <a:t>лигурийский</a:t>
            </a:r>
            <a:r>
              <a:rPr lang="ru-RU" b="1" i="1" dirty="0"/>
              <a:t> регулировщик регулировал в Лигурии. </a:t>
            </a:r>
            <a:endParaRPr lang="ru-RU" b="1" i="1" dirty="0" smtClean="0"/>
          </a:p>
          <a:p>
            <a:pPr algn="just"/>
            <a:r>
              <a:rPr lang="ru-RU" b="1" i="1" dirty="0" smtClean="0"/>
              <a:t>Но </a:t>
            </a:r>
            <a:r>
              <a:rPr lang="ru-RU" b="1" i="1" dirty="0"/>
              <a:t>тридцать три корабля лавировали, лавировали, да так и не вылавировали, о чем протокол про протокол протоколом запротоколировал. </a:t>
            </a:r>
            <a:endParaRPr lang="ru-RU" b="1" i="1" dirty="0" smtClean="0"/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в это время почтенный чтец почтил почтенную чтицу почтением, а хохлатые хохотушки хохотом хохотали и кричали турке, который начисто обкурен трубкой: «Не кури, турка, трубку, купи лучше кипу пик, пик кипу купи, а то придет бомбардир из Бранденбурга, бомбами </a:t>
            </a:r>
            <a:r>
              <a:rPr lang="ru-RU" b="1" i="1" dirty="0" err="1"/>
              <a:t>забомбардирует</a:t>
            </a:r>
            <a:r>
              <a:rPr lang="ru-RU" b="1" i="1" dirty="0"/>
              <a:t>, да так, что даже Константин, </a:t>
            </a:r>
            <a:r>
              <a:rPr lang="ru-RU" b="1" i="1" dirty="0" err="1"/>
              <a:t>зальцбургский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dirty="0"/>
              <a:t>на бронетранспортере не поможет».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48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192" y="1085787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Методики эффективного чтения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Методика ЧТЕНИЕ С «МОТОРОМ»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</a:rPr>
              <a:t>МЕТОДИКА  ЧТЕНИЯ «С МОТОРОМ»</a:t>
            </a:r>
            <a:endParaRPr lang="ru-RU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11424"/>
            <a:ext cx="10515600" cy="2292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МОТОР-ВРАЩЕНИЕ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ФОРТЕПИАНО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СКРУЧИВАНИЕ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97152"/>
            <a:ext cx="6280150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50976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296" y="1359974"/>
            <a:ext cx="11070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Серафимович</a:t>
            </a:r>
          </a:p>
          <a:p>
            <a:pPr algn="ctr"/>
            <a:r>
              <a:rPr lang="ru-RU" b="1" dirty="0" smtClean="0"/>
              <a:t>В бурю      </a:t>
            </a:r>
            <a:endParaRPr lang="ru-RU" dirty="0"/>
          </a:p>
          <a:p>
            <a:pPr algn="ctr"/>
            <a:r>
              <a:rPr lang="ru-RU" i="1" dirty="0"/>
              <a:t>Краткий пересказ</a:t>
            </a:r>
            <a:endParaRPr lang="ru-RU" dirty="0"/>
          </a:p>
          <a:p>
            <a:pPr algn="just"/>
            <a:r>
              <a:rPr lang="ru-RU" dirty="0" smtClean="0"/>
              <a:t>	На </a:t>
            </a:r>
            <a:r>
              <a:rPr lang="ru-RU" dirty="0"/>
              <a:t>море рыбачат в лодке дед Агафон и мальчик Андрейка. Они вытаскивают рыбу, попавшуюся в сети. Мальчик нечаянно выпускает сазана в воду, за что дед больно бьет его просмоленной веревкой. Андрейка — сирота. Когда его отец уехал на Кубань и пропал, мать вместе с маленьким Андрейкой отправилась на поиски мужа. Зимой она сильно замерзла и умерла в хате деда Агафона и его жены, приютивших женщину с ребенком. Свои дети деда Агафона умерли во время эпидемии. Дед с женой оставили мальчика приемышем. Когда Андрейке было четыре года, жена Агафона умерла. В семь лет Андрейка стал помогать старику рыбачить. Агафон часто рассказывал мальчику про то, что творится в глубине моря, какие рыбы там плавают. Все, что зарабатывали они промыслом, дед пропивал. Часто Агафон жестоко наказывал мальчика за непослушание. Андрейка любил бывать у </a:t>
            </a:r>
            <a:r>
              <a:rPr lang="ru-RU" dirty="0" err="1"/>
              <a:t>Спиридонихи</a:t>
            </a:r>
            <a:r>
              <a:rPr lang="ru-RU" dirty="0"/>
              <a:t> — кумы Агафона. Она кормила мальчика пирогами. Андрейка жаловался на деда, который его бил. На это </a:t>
            </a:r>
            <a:r>
              <a:rPr lang="ru-RU" dirty="0" err="1"/>
              <a:t>Спиридониха</a:t>
            </a:r>
            <a:r>
              <a:rPr lang="ru-RU" dirty="0"/>
              <a:t> отвечала: «Тебе же на пользу, дурачок, — побьет да пожалеет.</a:t>
            </a:r>
          </a:p>
        </p:txBody>
      </p:sp>
    </p:spTree>
    <p:extLst>
      <p:ext uri="{BB962C8B-B14F-4D97-AF65-F5344CB8AC3E}">
        <p14:creationId xmlns:p14="http://schemas.microsoft.com/office/powerpoint/2010/main" val="34535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288" y="803006"/>
            <a:ext cx="10765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	«Тебе </a:t>
            </a:r>
            <a:r>
              <a:rPr lang="ru-RU" dirty="0"/>
              <a:t>же в пользу учит добру, а ты слушайся да не перечь». Бабка </a:t>
            </a:r>
            <a:r>
              <a:rPr lang="ru-RU" dirty="0" err="1"/>
              <a:t>Спиридониха</a:t>
            </a:r>
            <a:r>
              <a:rPr lang="ru-RU" dirty="0"/>
              <a:t> была единственным человеком, у которого Андрейка чувствовал себя тепло. Андрейка злился на деда за побои и думал даже убежать от него: «Что я ему, сын, что ли, али крепостной, что он лупит меня чем ни попадя? Пойду в город, наймусь в работники или на берегу в артель стану тоню тянуть, нехай-ка он без меня повертится. Да даром-то я не уйду: проверну </a:t>
            </a:r>
            <a:r>
              <a:rPr lang="ru-RU" dirty="0" err="1"/>
              <a:t>дирю</a:t>
            </a:r>
            <a:r>
              <a:rPr lang="ru-RU" dirty="0"/>
              <a:t> в лодке да заткну маленечко тряпкой, а сам в степь, </a:t>
            </a:r>
            <a:r>
              <a:rPr lang="ru-RU" dirty="0" err="1"/>
              <a:t>ляжу</a:t>
            </a:r>
            <a:r>
              <a:rPr lang="ru-RU" dirty="0"/>
              <a:t> на кургане и буду смотреть. Вот отведет он, вода и вымоет тряпку, и станет он потопать. Станет потопать и закричит: „Андрейка, потопаю!“ А я ему закричу: „Ага! А помнишь, как ты меня лупил, </a:t>
            </a:r>
            <a:r>
              <a:rPr lang="ru-RU" dirty="0" err="1"/>
              <a:t>ажно</a:t>
            </a:r>
            <a:r>
              <a:rPr lang="ru-RU" dirty="0"/>
              <a:t> рубаху просек?!“» Во время рыбалки дед внезапно приказал поворачивать к берегу. Но они не успели, началась буря. Дед приказал выкинуть всю рыбу, чтобы лодка была легче и ее на парусе домчало к берегу, но и это не помогло. Андрейке стало страшно, он закричал и заплакал. Дед посадил Андрейку на руль и сказал, чтобы тот правил на вербу, а сам перекрестился и ринулся за борт. Лодка пошла легче. Андрейка был весь охвачен восторгом от осознания, что спасен. Оглянувшись, он увидел черневшую в воде голову деда. У Андрейки с представлением о деде соединялось представление о суровой, ни перед чем не останавливающейся силе, и теперь вид этой беспомощно подымавшейся и опускавшейся вместе с волнами головы поразил его. Андрейка закричал пронзительным детским голосом: «Де-едко! Де-едко!» Глотая слезы, Андрейка повернул лодку к деду назад в море, где грозно шли волны.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2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u="sng" dirty="0" smtClean="0">
                <a:solidFill>
                  <a:srgbClr val="4472C4">
                    <a:lumMod val="50000"/>
                  </a:srgbClr>
                </a:solidFill>
              </a:rPr>
              <a:t>Проверьте</a:t>
            </a:r>
            <a:r>
              <a:rPr lang="ru-RU" sz="2900" b="1" u="sng" dirty="0">
                <a:solidFill>
                  <a:srgbClr val="4472C4">
                    <a:lumMod val="50000"/>
                  </a:srgbClr>
                </a:solidFill>
              </a:rPr>
              <a:t>, получилось ли уловить </a:t>
            </a:r>
            <a:r>
              <a:rPr lang="ru-RU" sz="2900" b="1" u="sng" dirty="0" smtClean="0">
                <a:solidFill>
                  <a:srgbClr val="4472C4">
                    <a:lumMod val="50000"/>
                  </a:srgbClr>
                </a:solidFill>
              </a:rPr>
              <a:t/>
            </a:r>
            <a:br>
              <a:rPr lang="ru-RU" sz="2900" b="1" u="sng" dirty="0" smtClean="0">
                <a:solidFill>
                  <a:srgbClr val="4472C4">
                    <a:lumMod val="50000"/>
                  </a:srgbClr>
                </a:solidFill>
              </a:rPr>
            </a:br>
            <a:r>
              <a:rPr lang="ru-RU" sz="2900" b="1" u="sng" dirty="0" smtClean="0">
                <a:solidFill>
                  <a:srgbClr val="4472C4">
                    <a:lumMod val="50000"/>
                  </a:srgbClr>
                </a:solidFill>
              </a:rPr>
              <a:t>содержание </a:t>
            </a:r>
            <a:r>
              <a:rPr lang="ru-RU" sz="2900" b="1" u="sng" dirty="0">
                <a:solidFill>
                  <a:srgbClr val="4472C4">
                    <a:lumMod val="50000"/>
                  </a:srgbClr>
                </a:solidFill>
              </a:rPr>
              <a:t>текста?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0432" y="1701814"/>
            <a:ext cx="996086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1.Кем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был воспитан Андрейка?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2.Каким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промыслом занимался дед Агафон?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3.Какими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были отношения между дедом и Андрейкой?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4.Кто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был единственным человеком, рядом с которым Андрейка чувствовал себя комфортно?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5.Почему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дед Агафон прыгнул за борт?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6.Какие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чувства испытал Андрейка, когда увидел, что дед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прыгнул в воду? 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Методика «ЧТЕНИЕ СО ШТОРКОЙ»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Методика направлена для чтения про себя</a:t>
            </a:r>
          </a:p>
          <a:p>
            <a:r>
              <a:rPr lang="ru-RU" dirty="0" smtClean="0"/>
              <a:t>Позволяет не только увеличивать темп чтения, но и бороться с регрессиями</a:t>
            </a:r>
          </a:p>
          <a:p>
            <a:r>
              <a:rPr lang="ru-RU" dirty="0" smtClean="0"/>
              <a:t>Шторка-полоска БЕЛОЙ бумаги( например, половина формата А4)</a:t>
            </a:r>
          </a:p>
          <a:p>
            <a:r>
              <a:rPr lang="ru-RU" dirty="0" smtClean="0"/>
              <a:t>Закрываем текст сверху, читая, двигаем шторку вниз</a:t>
            </a:r>
          </a:p>
          <a:p>
            <a:r>
              <a:rPr lang="ru-RU" dirty="0" smtClean="0"/>
              <a:t>Читаем каждый день минимум 1 час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ТАБЛИЦА ШУЛЬТЕ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ТАБЛИЦА ШУЛЬТЕ 4 НА 4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441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ТАБЛИЦЫ ШУЛЬТЕ С БУКВАМИ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2817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ДРУГИЕ ВАРИАНТЫ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46" y="1825625"/>
            <a:ext cx="4320108" cy="4351338"/>
          </a:xfrm>
        </p:spPr>
      </p:pic>
    </p:spTree>
    <p:extLst>
      <p:ext uri="{BB962C8B-B14F-4D97-AF65-F5344CB8AC3E}">
        <p14:creationId xmlns:p14="http://schemas.microsoft.com/office/powerpoint/2010/main" val="18025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БАЗОВЫЕ ТАБЛИЦЫ ШУЛЬТЕ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45" y="2552449"/>
            <a:ext cx="3619473" cy="35898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91" y="2512232"/>
            <a:ext cx="3661806" cy="3670273"/>
          </a:xfrm>
        </p:spPr>
      </p:pic>
    </p:spTree>
    <p:extLst>
      <p:ext uri="{BB962C8B-B14F-4D97-AF65-F5344CB8AC3E}">
        <p14:creationId xmlns:p14="http://schemas.microsoft.com/office/powerpoint/2010/main" val="10818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 smtClean="0">
                <a:hlinkClick r:id="rId2"/>
              </a:rPr>
              <a:t>gavrilova_mm@school-president.ru</a:t>
            </a:r>
            <a:endParaRPr lang="ru-RU" sz="3200" i="1" dirty="0" smtClean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3" y="1746059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130600"/>
            <a:ext cx="5035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7" y="1903953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2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3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780032"/>
            <a:ext cx="10542778" cy="20658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1. АРТИКУЛЯЦИОННАЯ ГИМНАСТИКА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894519"/>
            <a:ext cx="10515600" cy="1500187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Разрабатываем мягкое нёбо, язык, нижнюю челюсть, губы и щёки. Время выполнения-5 минут.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17332</TotalTime>
  <Words>315</Words>
  <Application>Microsoft Office PowerPoint</Application>
  <PresentationFormat>Произвольный</PresentationFormat>
  <Paragraphs>79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Тема1</vt:lpstr>
      <vt:lpstr>1_Тема Office</vt:lpstr>
      <vt:lpstr>«Эффективные приемы формирования читательской грамотности»  Занятие 2 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1. АРТИКУЛЯЦИОННАЯ ГИМНАСТИКА</vt:lpstr>
      <vt:lpstr>Презентация PowerPoint</vt:lpstr>
      <vt:lpstr>2. ЗВУКОСОЧЕТАНИЯ</vt:lpstr>
      <vt:lpstr>И,Э,А,О,У,Ы</vt:lpstr>
      <vt:lpstr>               И,Э,А,О,У,Ы</vt:lpstr>
      <vt:lpstr>3. СКОРОГОВОРКИ</vt:lpstr>
      <vt:lpstr>1.  Добыл бобов бобыль. 2. От топота копыт пыль по полю летит. 3. Бык тупогуб, тупогубенький бычок, у быка бела губа была тупа. 4. А мне не до недомогания. 5. Цапля чахла, цапля сохла, цапля сдохла. </vt:lpstr>
      <vt:lpstr>4. СКОРОГОВОРОЧНЫЕ БЛОКИ</vt:lpstr>
      <vt:lpstr>Презентация PowerPoint</vt:lpstr>
      <vt:lpstr>Методики эффективного чтения</vt:lpstr>
      <vt:lpstr>   МЕТОДИКА  ЧТЕНИЯ «С МОТОРОМ»</vt:lpstr>
      <vt:lpstr>Презентация PowerPoint</vt:lpstr>
      <vt:lpstr>Презентация PowerPoint</vt:lpstr>
      <vt:lpstr>Проверьте, получилось ли уловить  содержание текста?</vt:lpstr>
      <vt:lpstr>          Методика «ЧТЕНИЕ СО ШТОРКОЙ»</vt:lpstr>
      <vt:lpstr>ТАБЛИЦА ШУЛЬТЕ</vt:lpstr>
      <vt:lpstr>ТАБЛИЦА ШУЛЬТЕ 4 НА 4</vt:lpstr>
      <vt:lpstr>          ТАБЛИЦЫ ШУЛЬТЕ С БУКВАМИ</vt:lpstr>
      <vt:lpstr>ДРУГИЕ ВАРИАНТЫ</vt:lpstr>
      <vt:lpstr>           БАЗОВЫЕ ТАБЛИЦЫ ШУЛЬТЕ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usersp</cp:lastModifiedBy>
  <cp:revision>90</cp:revision>
  <dcterms:created xsi:type="dcterms:W3CDTF">2024-01-14T08:39:34Z</dcterms:created>
  <dcterms:modified xsi:type="dcterms:W3CDTF">2024-11-07T19:56:29Z</dcterms:modified>
</cp:coreProperties>
</file>