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  <p:sldMasterId id="2147483683" r:id="rId2"/>
  </p:sldMasterIdLst>
  <p:notesMasterIdLst>
    <p:notesMasterId r:id="rId12"/>
  </p:notesMasterIdLst>
  <p:sldIdLst>
    <p:sldId id="344" r:id="rId3"/>
    <p:sldId id="286" r:id="rId4"/>
    <p:sldId id="345" r:id="rId5"/>
    <p:sldId id="346" r:id="rId6"/>
    <p:sldId id="347" r:id="rId7"/>
    <p:sldId id="348" r:id="rId8"/>
    <p:sldId id="349" r:id="rId9"/>
    <p:sldId id="350" r:id="rId10"/>
    <p:sldId id="340" r:id="rId11"/>
  </p:sldIdLst>
  <p:sldSz cx="12192000" cy="6858000"/>
  <p:notesSz cx="6858000" cy="9144000"/>
  <p:defaultTextStyle>
    <a:lvl1pPr>
      <a:defRPr>
        <a:latin typeface="+mj-lt"/>
        <a:ea typeface="+mj-ea"/>
        <a:cs typeface="+mj-cs"/>
        <a:sym typeface="Helvetica Neue"/>
      </a:defRPr>
    </a:lvl1pPr>
    <a:lvl2pPr>
      <a:defRPr>
        <a:latin typeface="+mj-lt"/>
        <a:ea typeface="+mj-ea"/>
        <a:cs typeface="+mj-cs"/>
        <a:sym typeface="Helvetica Neue"/>
      </a:defRPr>
    </a:lvl2pPr>
    <a:lvl3pPr>
      <a:defRPr>
        <a:latin typeface="+mj-lt"/>
        <a:ea typeface="+mj-ea"/>
        <a:cs typeface="+mj-cs"/>
        <a:sym typeface="Helvetica Neue"/>
      </a:defRPr>
    </a:lvl3pPr>
    <a:lvl4pPr>
      <a:defRPr>
        <a:latin typeface="+mj-lt"/>
        <a:ea typeface="+mj-ea"/>
        <a:cs typeface="+mj-cs"/>
        <a:sym typeface="Helvetica Neue"/>
      </a:defRPr>
    </a:lvl4pPr>
    <a:lvl5pPr>
      <a:defRPr>
        <a:latin typeface="+mj-lt"/>
        <a:ea typeface="+mj-ea"/>
        <a:cs typeface="+mj-cs"/>
        <a:sym typeface="Helvetica Neue"/>
      </a:defRPr>
    </a:lvl5pPr>
    <a:lvl6pPr>
      <a:defRPr>
        <a:latin typeface="+mj-lt"/>
        <a:ea typeface="+mj-ea"/>
        <a:cs typeface="+mj-cs"/>
        <a:sym typeface="Helvetica Neue"/>
      </a:defRPr>
    </a:lvl6pPr>
    <a:lvl7pPr>
      <a:defRPr>
        <a:latin typeface="+mj-lt"/>
        <a:ea typeface="+mj-ea"/>
        <a:cs typeface="+mj-cs"/>
        <a:sym typeface="Helvetica Neue"/>
      </a:defRPr>
    </a:lvl7pPr>
    <a:lvl8pPr>
      <a:defRPr>
        <a:latin typeface="+mj-lt"/>
        <a:ea typeface="+mj-ea"/>
        <a:cs typeface="+mj-cs"/>
        <a:sym typeface="Helvetica Neue"/>
      </a:defRPr>
    </a:lvl8pPr>
    <a:lvl9pPr>
      <a:defRPr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E8573C"/>
    <a:srgbClr val="E8573B"/>
    <a:srgbClr val="1C3051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Участники стартовой диагностики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Другие</c:v>
                </c:pt>
                <c:pt idx="1">
                  <c:v>Приняты из проекта Предшкола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2537</c:v>
                </c:pt>
                <c:pt idx="1">
                  <c:v>3165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2-449C-8E32-1AEBF56C02C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n-lt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Речевое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0.67400000000000004</c:v>
                </c:pt>
                <c:pt idx="1">
                  <c:v>0.32</c:v>
                </c:pt>
                <c:pt idx="2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2-449C-8E32-1AEBF56C02C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+mn-lt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Познавательное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0.72</c:v>
                </c:pt>
                <c:pt idx="1">
                  <c:v>0.27400000000000002</c:v>
                </c:pt>
                <c:pt idx="2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2-449C-8E32-1AEBF56C02C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+mn-lt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Художественно-эстетическое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0.72299999999999998</c:v>
                </c:pt>
                <c:pt idx="1">
                  <c:v>0.27100000000000002</c:v>
                </c:pt>
                <c:pt idx="2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2-449C-8E32-1AEBF56C02C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+mn-lt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Физическое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0.79300000000000004</c:v>
                </c:pt>
                <c:pt idx="1">
                  <c:v>0.20100000000000001</c:v>
                </c:pt>
                <c:pt idx="2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2-449C-8E32-1AEBF56C02C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+mn-lt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Физическое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0.78600000000000003</c:v>
                </c:pt>
                <c:pt idx="1">
                  <c:v>0.21199999999999999</c:v>
                </c:pt>
                <c:pt idx="2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2-449C-8E32-1AEBF56C02C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+mn-lt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6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9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227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325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439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666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744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26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121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09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510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41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18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988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22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58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4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22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62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11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650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47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34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38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7651" y="2008685"/>
            <a:ext cx="10616697" cy="17183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rgbClr val="373C59"/>
                </a:solidFill>
              </a:rPr>
              <a:t>Итоги стартовой диагностики в 1-х классах в рамках проекта «Инновационная модель «Эффективная начальная школа» </a:t>
            </a:r>
            <a:br>
              <a:rPr lang="ru-RU" sz="3200" b="1" dirty="0">
                <a:solidFill>
                  <a:srgbClr val="373C59"/>
                </a:solidFill>
              </a:rPr>
            </a:br>
            <a:endParaRPr lang="ru-RU" sz="2000" b="1" dirty="0">
              <a:solidFill>
                <a:srgbClr val="373C59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43D427-CFD8-4C19-9549-4E5D6F10CB5E}"/>
              </a:ext>
            </a:extLst>
          </p:cNvPr>
          <p:cNvSpPr/>
          <p:nvPr/>
        </p:nvSpPr>
        <p:spPr>
          <a:xfrm>
            <a:off x="4965721" y="5531254"/>
            <a:ext cx="2060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7 ноября 2024 года</a:t>
            </a:r>
          </a:p>
        </p:txBody>
      </p:sp>
    </p:spTree>
    <p:extLst>
      <p:ext uri="{BB962C8B-B14F-4D97-AF65-F5344CB8AC3E}">
        <p14:creationId xmlns:p14="http://schemas.microsoft.com/office/powerpoint/2010/main" val="81099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9F8583C2-FF8D-4A77-BCC5-5B4AEDBE2E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7228463"/>
              </p:ext>
            </p:extLst>
          </p:nvPr>
        </p:nvGraphicFramePr>
        <p:xfrm>
          <a:off x="2841272" y="1274232"/>
          <a:ext cx="8266670" cy="430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hape 55">
            <a:extLst>
              <a:ext uri="{FF2B5EF4-FFF2-40B4-BE49-F238E27FC236}">
                <a16:creationId xmlns:a16="http://schemas.microsoft.com/office/drawing/2014/main" id="{51194DD0-D568-4052-A5E3-AFEC34B71A2F}"/>
              </a:ext>
            </a:extLst>
          </p:cNvPr>
          <p:cNvSpPr/>
          <p:nvPr/>
        </p:nvSpPr>
        <p:spPr>
          <a:xfrm>
            <a:off x="3143012" y="637760"/>
            <a:ext cx="5685910" cy="480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3600" b="1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1D3152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Участники стартовой диагностики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1D3152"/>
              </a:solidFill>
              <a:effectLst/>
              <a:uLnTx/>
              <a:uFillTx/>
              <a:latin typeface="+mj-lt"/>
              <a:cs typeface="Calibri"/>
              <a:sym typeface="Calibri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95876476-F828-497A-A6FF-59D27F34473B}"/>
              </a:ext>
            </a:extLst>
          </p:cNvPr>
          <p:cNvSpPr/>
          <p:nvPr/>
        </p:nvSpPr>
        <p:spPr>
          <a:xfrm>
            <a:off x="1385798" y="1971383"/>
            <a:ext cx="1757214" cy="1055604"/>
          </a:xfrm>
          <a:prstGeom prst="roundRect">
            <a:avLst/>
          </a:prstGeom>
          <a:noFill/>
          <a:ln w="25400" cap="flat">
            <a:solidFill>
              <a:schemeClr val="accent2">
                <a:lumMod val="60000"/>
                <a:lumOff val="40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rPr>
              <a:t>230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rPr>
              <a:t>образовательных организаций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EE93CEB4-0F6E-4BD4-9248-E4B0DFCB23C5}"/>
              </a:ext>
            </a:extLst>
          </p:cNvPr>
          <p:cNvSpPr/>
          <p:nvPr/>
        </p:nvSpPr>
        <p:spPr>
          <a:xfrm>
            <a:off x="1385798" y="3831013"/>
            <a:ext cx="1757214" cy="7831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>
            <a:solidFill>
              <a:srgbClr val="9EC1DE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rPr>
              <a:t>5702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rPr>
              <a:t>первоклассника</a:t>
            </a:r>
          </a:p>
        </p:txBody>
      </p:sp>
    </p:spTree>
    <p:extLst>
      <p:ext uri="{BB962C8B-B14F-4D97-AF65-F5344CB8AC3E}">
        <p14:creationId xmlns:p14="http://schemas.microsoft.com/office/powerpoint/2010/main" val="115809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55">
            <a:extLst>
              <a:ext uri="{FF2B5EF4-FFF2-40B4-BE49-F238E27FC236}">
                <a16:creationId xmlns:a16="http://schemas.microsoft.com/office/drawing/2014/main" id="{51194DD0-D568-4052-A5E3-AFEC34B71A2F}"/>
              </a:ext>
            </a:extLst>
          </p:cNvPr>
          <p:cNvSpPr/>
          <p:nvPr/>
        </p:nvSpPr>
        <p:spPr>
          <a:xfrm>
            <a:off x="2533135" y="551263"/>
            <a:ext cx="6456425" cy="867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3600" b="1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1D3152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Сводная таблица показателей выполнения стартовой диагностической работы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1D3152"/>
              </a:solidFill>
              <a:effectLst/>
              <a:uLnTx/>
              <a:uFillTx/>
              <a:latin typeface="+mj-lt"/>
              <a:cs typeface="Calibri"/>
              <a:sym typeface="Calibri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7AD0048-5678-4B80-A3D4-1B051B3E3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785355"/>
              </p:ext>
            </p:extLst>
          </p:nvPr>
        </p:nvGraphicFramePr>
        <p:xfrm>
          <a:off x="728019" y="1890202"/>
          <a:ext cx="10735961" cy="3077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7852">
                  <a:extLst>
                    <a:ext uri="{9D8B030D-6E8A-4147-A177-3AD203B41FA5}">
                      <a16:colId xmlns:a16="http://schemas.microsoft.com/office/drawing/2014/main" val="20305835"/>
                    </a:ext>
                  </a:extLst>
                </a:gridCol>
                <a:gridCol w="1565917">
                  <a:extLst>
                    <a:ext uri="{9D8B030D-6E8A-4147-A177-3AD203B41FA5}">
                      <a16:colId xmlns:a16="http://schemas.microsoft.com/office/drawing/2014/main" val="4081914061"/>
                    </a:ext>
                  </a:extLst>
                </a:gridCol>
                <a:gridCol w="1784653">
                  <a:extLst>
                    <a:ext uri="{9D8B030D-6E8A-4147-A177-3AD203B41FA5}">
                      <a16:colId xmlns:a16="http://schemas.microsoft.com/office/drawing/2014/main" val="1435862652"/>
                    </a:ext>
                  </a:extLst>
                </a:gridCol>
                <a:gridCol w="2025823">
                  <a:extLst>
                    <a:ext uri="{9D8B030D-6E8A-4147-A177-3AD203B41FA5}">
                      <a16:colId xmlns:a16="http://schemas.microsoft.com/office/drawing/2014/main" val="2774995892"/>
                    </a:ext>
                  </a:extLst>
                </a:gridCol>
                <a:gridCol w="1913650">
                  <a:extLst>
                    <a:ext uri="{9D8B030D-6E8A-4147-A177-3AD203B41FA5}">
                      <a16:colId xmlns:a16="http://schemas.microsoft.com/office/drawing/2014/main" val="402981405"/>
                    </a:ext>
                  </a:extLst>
                </a:gridCol>
                <a:gridCol w="2028066">
                  <a:extLst>
                    <a:ext uri="{9D8B030D-6E8A-4147-A177-3AD203B41FA5}">
                      <a16:colId xmlns:a16="http://schemas.microsoft.com/office/drawing/2014/main" val="730310553"/>
                    </a:ext>
                  </a:extLst>
                </a:gridCol>
              </a:tblGrid>
              <a:tr h="1032745"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Уровень развития (%)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Речевое развитие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Познавательное развитие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Художественно – эстетическое развитие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Физическое развитие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Социально – коммуникативное развитие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0310581"/>
                  </a:ext>
                </a:extLst>
              </a:tr>
              <a:tr h="681617">
                <a:tc>
                  <a:txBody>
                    <a:bodyPr/>
                    <a:lstStyle/>
                    <a:p>
                      <a:pPr marR="2476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Высокий уровень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67,4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72,0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72,3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79,3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78,6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4061250"/>
                  </a:ext>
                </a:extLst>
              </a:tr>
              <a:tr h="681617">
                <a:tc>
                  <a:txBody>
                    <a:bodyPr/>
                    <a:lstStyle/>
                    <a:p>
                      <a:pPr marR="2476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Средний уровень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32,0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27,4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27,1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20,1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21,2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5449175"/>
                  </a:ext>
                </a:extLst>
              </a:tr>
              <a:tr h="681617">
                <a:tc>
                  <a:txBody>
                    <a:bodyPr/>
                    <a:lstStyle/>
                    <a:p>
                      <a:pPr marR="2476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Низкий уровень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0,6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0,6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0,6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0,6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0,2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6967019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1240B4C-A1DF-4D56-8BCE-20227446243B}"/>
              </a:ext>
            </a:extLst>
          </p:cNvPr>
          <p:cNvSpPr/>
          <p:nvPr/>
        </p:nvSpPr>
        <p:spPr>
          <a:xfrm>
            <a:off x="728020" y="5216265"/>
            <a:ext cx="10735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Вывод:</a:t>
            </a:r>
            <a:r>
              <a:rPr lang="ru-RU" dirty="0"/>
              <a:t> в целом первоклассники готовы к дальнейшему обучению в рамках проекта, так как менее 1% обучающихся показали низкий уровень развития по всем направлениям</a:t>
            </a:r>
          </a:p>
        </p:txBody>
      </p:sp>
    </p:spTree>
    <p:extLst>
      <p:ext uri="{BB962C8B-B14F-4D97-AF65-F5344CB8AC3E}">
        <p14:creationId xmlns:p14="http://schemas.microsoft.com/office/powerpoint/2010/main" val="210122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9F8583C2-FF8D-4A77-BCC5-5B4AEDBE2E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9579116"/>
              </p:ext>
            </p:extLst>
          </p:nvPr>
        </p:nvGraphicFramePr>
        <p:xfrm>
          <a:off x="1962665" y="1353808"/>
          <a:ext cx="8266670" cy="4150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hape 55">
            <a:extLst>
              <a:ext uri="{FF2B5EF4-FFF2-40B4-BE49-F238E27FC236}">
                <a16:creationId xmlns:a16="http://schemas.microsoft.com/office/drawing/2014/main" id="{51194DD0-D568-4052-A5E3-AFEC34B71A2F}"/>
              </a:ext>
            </a:extLst>
          </p:cNvPr>
          <p:cNvSpPr/>
          <p:nvPr/>
        </p:nvSpPr>
        <p:spPr>
          <a:xfrm>
            <a:off x="3143012" y="637760"/>
            <a:ext cx="5685910" cy="480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3600" b="1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1D3152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Речевое развитие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1D3152"/>
              </a:solidFill>
              <a:effectLst/>
              <a:uLnTx/>
              <a:uFillTx/>
              <a:latin typeface="+mj-lt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0171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9F8583C2-FF8D-4A77-BCC5-5B4AEDBE2E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6491097"/>
              </p:ext>
            </p:extLst>
          </p:nvPr>
        </p:nvGraphicFramePr>
        <p:xfrm>
          <a:off x="1962665" y="1353808"/>
          <a:ext cx="8266670" cy="4150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hape 55">
            <a:extLst>
              <a:ext uri="{FF2B5EF4-FFF2-40B4-BE49-F238E27FC236}">
                <a16:creationId xmlns:a16="http://schemas.microsoft.com/office/drawing/2014/main" id="{51194DD0-D568-4052-A5E3-AFEC34B71A2F}"/>
              </a:ext>
            </a:extLst>
          </p:cNvPr>
          <p:cNvSpPr/>
          <p:nvPr/>
        </p:nvSpPr>
        <p:spPr>
          <a:xfrm>
            <a:off x="3143012" y="637760"/>
            <a:ext cx="5685910" cy="480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3600" b="1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1D3152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Познавательное развитие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1D3152"/>
              </a:solidFill>
              <a:effectLst/>
              <a:uLnTx/>
              <a:uFillTx/>
              <a:latin typeface="+mj-lt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7504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9F8583C2-FF8D-4A77-BCC5-5B4AEDBE2E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53589"/>
              </p:ext>
            </p:extLst>
          </p:nvPr>
        </p:nvGraphicFramePr>
        <p:xfrm>
          <a:off x="1962665" y="1600943"/>
          <a:ext cx="8266670" cy="4150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hape 55">
            <a:extLst>
              <a:ext uri="{FF2B5EF4-FFF2-40B4-BE49-F238E27FC236}">
                <a16:creationId xmlns:a16="http://schemas.microsoft.com/office/drawing/2014/main" id="{51194DD0-D568-4052-A5E3-AFEC34B71A2F}"/>
              </a:ext>
            </a:extLst>
          </p:cNvPr>
          <p:cNvSpPr/>
          <p:nvPr/>
        </p:nvSpPr>
        <p:spPr>
          <a:xfrm>
            <a:off x="3143012" y="637760"/>
            <a:ext cx="5685910" cy="867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3600" b="1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1D3152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Художественно-эстетическое развитие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1D3152"/>
              </a:solidFill>
              <a:effectLst/>
              <a:uLnTx/>
              <a:uFillTx/>
              <a:latin typeface="+mj-lt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048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9F8583C2-FF8D-4A77-BCC5-5B4AEDBE2E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8817211"/>
              </p:ext>
            </p:extLst>
          </p:nvPr>
        </p:nvGraphicFramePr>
        <p:xfrm>
          <a:off x="1962665" y="1600943"/>
          <a:ext cx="8266670" cy="4150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hape 55">
            <a:extLst>
              <a:ext uri="{FF2B5EF4-FFF2-40B4-BE49-F238E27FC236}">
                <a16:creationId xmlns:a16="http://schemas.microsoft.com/office/drawing/2014/main" id="{51194DD0-D568-4052-A5E3-AFEC34B71A2F}"/>
              </a:ext>
            </a:extLst>
          </p:cNvPr>
          <p:cNvSpPr/>
          <p:nvPr/>
        </p:nvSpPr>
        <p:spPr>
          <a:xfrm>
            <a:off x="3143012" y="637760"/>
            <a:ext cx="5685910" cy="480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3600" b="1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1D3152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Физическое развитие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1D3152"/>
              </a:solidFill>
              <a:effectLst/>
              <a:uLnTx/>
              <a:uFillTx/>
              <a:latin typeface="+mj-lt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4781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9F8583C2-FF8D-4A77-BCC5-5B4AEDBE2E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7547215"/>
              </p:ext>
            </p:extLst>
          </p:nvPr>
        </p:nvGraphicFramePr>
        <p:xfrm>
          <a:off x="1962665" y="1600943"/>
          <a:ext cx="8266670" cy="4150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hape 55">
            <a:extLst>
              <a:ext uri="{FF2B5EF4-FFF2-40B4-BE49-F238E27FC236}">
                <a16:creationId xmlns:a16="http://schemas.microsoft.com/office/drawing/2014/main" id="{51194DD0-D568-4052-A5E3-AFEC34B71A2F}"/>
              </a:ext>
            </a:extLst>
          </p:cNvPr>
          <p:cNvSpPr/>
          <p:nvPr/>
        </p:nvSpPr>
        <p:spPr>
          <a:xfrm>
            <a:off x="3143012" y="637760"/>
            <a:ext cx="5685910" cy="867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3600" b="1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1D3152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Социально-коммуникативное развитие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1D3152"/>
              </a:solidFill>
              <a:effectLst/>
              <a:uLnTx/>
              <a:uFillTx/>
              <a:latin typeface="+mj-lt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8016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501BF58-1C00-4F48-8CDD-AE1354CA7B60}"/>
              </a:ext>
            </a:extLst>
          </p:cNvPr>
          <p:cNvSpPr/>
          <p:nvPr/>
        </p:nvSpPr>
        <p:spPr>
          <a:xfrm>
            <a:off x="703948" y="3160372"/>
            <a:ext cx="107841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1D3152"/>
                </a:solidFill>
                <a:latin typeface="+mn-lt"/>
                <a:cs typeface="Calibri"/>
              </a:rPr>
              <a:t>Педагогу-психологу</a:t>
            </a:r>
          </a:p>
          <a:p>
            <a:pPr>
              <a:tabLst>
                <a:tab pos="266700" algn="l"/>
              </a:tabLst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5.	Организовать (по графику) посещение занятий в 1-х классах для наблюдения за формированием универсальных учебных действий у обучающихся с низким уровнем готовности к обучению в рамках проекта «Эффективная начальная школа».</a:t>
            </a:r>
          </a:p>
          <a:p>
            <a:pPr>
              <a:tabLst>
                <a:tab pos="266700" algn="l"/>
              </a:tabLst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6.	Организовать индивидуальные коррекционные занятия для обучающихся, нуждающихся в педагогической поддержке (по результатам наблюдений)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D42DB24-2A00-4E80-9D24-9F10AFD037FF}"/>
              </a:ext>
            </a:extLst>
          </p:cNvPr>
          <p:cNvSpPr/>
          <p:nvPr/>
        </p:nvSpPr>
        <p:spPr>
          <a:xfrm>
            <a:off x="703948" y="4924843"/>
            <a:ext cx="107895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1D3152"/>
                </a:solidFill>
                <a:latin typeface="+mn-lt"/>
                <a:cs typeface="Calibri"/>
              </a:rPr>
              <a:t>Заместителю директора по учебной работе</a:t>
            </a:r>
          </a:p>
          <a:p>
            <a:pPr>
              <a:tabLst>
                <a:tab pos="266700" algn="l"/>
              </a:tabLst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7.	Организовать конструктивное взаимодействие психолого-педагогической службы (психологи,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нейропсихологи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логопеды) и учителей 1-х классов с целью организации индивидуальной работы с обучающимися. </a:t>
            </a:r>
          </a:p>
          <a:p>
            <a:pPr>
              <a:tabLst>
                <a:tab pos="266700" algn="l"/>
              </a:tabLst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8.	Осуществлять контроль за выполнением рекомендаций по итогам стартовой диагностики.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D1DE27-92F2-440C-B404-1A5B1B1C230A}"/>
              </a:ext>
            </a:extLst>
          </p:cNvPr>
          <p:cNvSpPr/>
          <p:nvPr/>
        </p:nvSpPr>
        <p:spPr>
          <a:xfrm>
            <a:off x="703948" y="1166079"/>
            <a:ext cx="107841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1D3152"/>
                </a:solidFill>
                <a:latin typeface="+mn-lt"/>
                <a:cs typeface="Calibri"/>
              </a:rPr>
              <a:t>Учителям 1-х классов </a:t>
            </a:r>
          </a:p>
          <a:p>
            <a:pPr>
              <a:tabLst>
                <a:tab pos="266700" algn="l"/>
              </a:tabLst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1.	Ознакомить родителей с результатами стартовой диагностики. </a:t>
            </a:r>
          </a:p>
          <a:p>
            <a:pPr>
              <a:tabLst>
                <a:tab pos="266700" algn="l"/>
              </a:tabLst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2.	Провести корректировку рабочих программ по учебным предметам и внеурочной деятельности с учётом результатов стартовой диагностики. </a:t>
            </a:r>
          </a:p>
          <a:p>
            <a:pPr>
              <a:tabLst>
                <a:tab pos="266700" algn="l"/>
              </a:tabLst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3.	Результаты данной диагностики учитывать при проектировании урока и внеурочной деятельности обучающихся. </a:t>
            </a:r>
          </a:p>
          <a:p>
            <a:pPr>
              <a:tabLst>
                <a:tab pos="266700" algn="l"/>
              </a:tabLst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4.	Использовать результаты стартовой диагностики для выстраивания индивидуальных траекторий обучения и развития первоклассников (в течение года)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8B08B548-E4EA-472E-8878-7A3A08EC4F8F}"/>
              </a:ext>
            </a:extLst>
          </p:cNvPr>
          <p:cNvCxnSpPr/>
          <p:nvPr/>
        </p:nvCxnSpPr>
        <p:spPr>
          <a:xfrm>
            <a:off x="703948" y="4799193"/>
            <a:ext cx="5157216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Shape 55">
            <a:extLst>
              <a:ext uri="{FF2B5EF4-FFF2-40B4-BE49-F238E27FC236}">
                <a16:creationId xmlns:a16="http://schemas.microsoft.com/office/drawing/2014/main" id="{741751EB-4A04-48D2-AACA-CCBBD5FA5063}"/>
              </a:ext>
            </a:extLst>
          </p:cNvPr>
          <p:cNvSpPr/>
          <p:nvPr/>
        </p:nvSpPr>
        <p:spPr>
          <a:xfrm>
            <a:off x="3143012" y="637760"/>
            <a:ext cx="5685910" cy="480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3600" b="1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1D3152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Рекомендации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1D3152"/>
              </a:solidFill>
              <a:effectLst/>
              <a:uLnTx/>
              <a:uFillTx/>
              <a:latin typeface="+mj-lt"/>
              <a:cs typeface="Calibri"/>
              <a:sym typeface="Calibri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0CB51CE-BB27-4DA9-A12B-E456CF04D11F}"/>
              </a:ext>
            </a:extLst>
          </p:cNvPr>
          <p:cNvCxnSpPr/>
          <p:nvPr/>
        </p:nvCxnSpPr>
        <p:spPr>
          <a:xfrm>
            <a:off x="703948" y="3091210"/>
            <a:ext cx="5157216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183773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</TotalTime>
  <Words>280</Words>
  <Application>Microsoft Office PowerPoint</Application>
  <PresentationFormat>Широкоэкранный</PresentationFormat>
  <Paragraphs>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 Neue</vt:lpstr>
      <vt:lpstr>1_Тема Office</vt:lpstr>
      <vt:lpstr>2_Тема Office</vt:lpstr>
      <vt:lpstr>Итоги стартовой диагностики в 1-х классах в рамках проекта «Инновационная модель «Эффективная начальная школа»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Топал Елена Константиновна</dc:creator>
  <cp:lastModifiedBy>CNPPM-1</cp:lastModifiedBy>
  <cp:revision>247</cp:revision>
  <dcterms:modified xsi:type="dcterms:W3CDTF">2024-11-06T08:01:21Z</dcterms:modified>
</cp:coreProperties>
</file>