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  <p:sldMasterId id="2147483683" r:id="rId2"/>
  </p:sldMasterIdLst>
  <p:notesMasterIdLst>
    <p:notesMasterId r:id="rId14"/>
  </p:notesMasterIdLst>
  <p:sldIdLst>
    <p:sldId id="320" r:id="rId3"/>
    <p:sldId id="321" r:id="rId4"/>
    <p:sldId id="322" r:id="rId5"/>
    <p:sldId id="323" r:id="rId6"/>
    <p:sldId id="344" r:id="rId7"/>
    <p:sldId id="325" r:id="rId8"/>
    <p:sldId id="326" r:id="rId9"/>
    <p:sldId id="327" r:id="rId10"/>
    <p:sldId id="328" r:id="rId11"/>
    <p:sldId id="329" r:id="rId12"/>
    <p:sldId id="330" r:id="rId13"/>
  </p:sldIdLst>
  <p:sldSz cx="12192000" cy="6858000"/>
  <p:notesSz cx="6858000" cy="9144000"/>
  <p:defaultTextStyle>
    <a:lvl1pPr>
      <a:defRPr>
        <a:latin typeface="+mj-lt"/>
        <a:ea typeface="+mj-ea"/>
        <a:cs typeface="+mj-cs"/>
        <a:sym typeface="Helvetica Neue"/>
      </a:defRPr>
    </a:lvl1pPr>
    <a:lvl2pPr>
      <a:defRPr>
        <a:latin typeface="+mj-lt"/>
        <a:ea typeface="+mj-ea"/>
        <a:cs typeface="+mj-cs"/>
        <a:sym typeface="Helvetica Neue"/>
      </a:defRPr>
    </a:lvl2pPr>
    <a:lvl3pPr>
      <a:defRPr>
        <a:latin typeface="+mj-lt"/>
        <a:ea typeface="+mj-ea"/>
        <a:cs typeface="+mj-cs"/>
        <a:sym typeface="Helvetica Neue"/>
      </a:defRPr>
    </a:lvl3pPr>
    <a:lvl4pPr>
      <a:defRPr>
        <a:latin typeface="+mj-lt"/>
        <a:ea typeface="+mj-ea"/>
        <a:cs typeface="+mj-cs"/>
        <a:sym typeface="Helvetica Neue"/>
      </a:defRPr>
    </a:lvl4pPr>
    <a:lvl5pPr>
      <a:defRPr>
        <a:latin typeface="+mj-lt"/>
        <a:ea typeface="+mj-ea"/>
        <a:cs typeface="+mj-cs"/>
        <a:sym typeface="Helvetica Neue"/>
      </a:defRPr>
    </a:lvl5pPr>
    <a:lvl6pPr>
      <a:defRPr>
        <a:latin typeface="+mj-lt"/>
        <a:ea typeface="+mj-ea"/>
        <a:cs typeface="+mj-cs"/>
        <a:sym typeface="Helvetica Neue"/>
      </a:defRPr>
    </a:lvl6pPr>
    <a:lvl7pPr>
      <a:defRPr>
        <a:latin typeface="+mj-lt"/>
        <a:ea typeface="+mj-ea"/>
        <a:cs typeface="+mj-cs"/>
        <a:sym typeface="Helvetica Neue"/>
      </a:defRPr>
    </a:lvl7pPr>
    <a:lvl8pPr>
      <a:defRPr>
        <a:latin typeface="+mj-lt"/>
        <a:ea typeface="+mj-ea"/>
        <a:cs typeface="+mj-cs"/>
        <a:sym typeface="Helvetica Neue"/>
      </a:defRPr>
    </a:lvl8pPr>
    <a:lvl9pPr>
      <a:defRPr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73B"/>
    <a:srgbClr val="CC0000"/>
    <a:srgbClr val="EA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45" d="100"/>
          <a:sy n="45" d="100"/>
        </p:scale>
        <p:origin x="6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569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39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227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749587" y="537104"/>
            <a:ext cx="7787696" cy="970760"/>
          </a:xfrm>
        </p:spPr>
        <p:txBody>
          <a:bodyPr anchor="t" anchorCtr="0">
            <a:normAutofit/>
          </a:bodyPr>
          <a:lstStyle>
            <a:lvl1pPr algn="l">
              <a:defRPr sz="2667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587" y="1439008"/>
            <a:ext cx="7787696" cy="550875"/>
          </a:xfrm>
        </p:spPr>
        <p:txBody>
          <a:bodyPr>
            <a:normAutofit/>
          </a:bodyPr>
          <a:lstStyle>
            <a:lvl1pPr marL="0" indent="0" algn="l">
              <a:buNone/>
              <a:defRPr sz="21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0713" y="2200000"/>
            <a:ext cx="10831689" cy="3925635"/>
          </a:xfrm>
        </p:spPr>
        <p:txBody>
          <a:bodyPr>
            <a:normAutofit/>
          </a:bodyPr>
          <a:lstStyle>
            <a:lvl1pPr marL="0" indent="0">
              <a:buNone/>
              <a:defRPr sz="1867" b="0" i="0">
                <a:latin typeface="Calibri Light"/>
                <a:cs typeface="Calibri Light"/>
              </a:defRPr>
            </a:lvl1pPr>
            <a:lvl2pPr>
              <a:defRPr sz="1867" b="0" i="0">
                <a:latin typeface="Calibri Light"/>
                <a:cs typeface="Calibri Light"/>
              </a:defRPr>
            </a:lvl2pPr>
            <a:lvl3pPr>
              <a:defRPr sz="1867" b="0" i="0">
                <a:latin typeface="Calibri Light"/>
                <a:cs typeface="Calibri Light"/>
              </a:defRPr>
            </a:lvl3pPr>
            <a:lvl4pPr>
              <a:defRPr sz="1867" b="0" i="0">
                <a:latin typeface="Calibri Light"/>
                <a:cs typeface="Calibri Light"/>
              </a:defRPr>
            </a:lvl4pPr>
            <a:lvl5pPr>
              <a:defRPr sz="1867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588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749587" y="537104"/>
            <a:ext cx="7787696" cy="970760"/>
          </a:xfrm>
        </p:spPr>
        <p:txBody>
          <a:bodyPr anchor="t" anchorCtr="0">
            <a:normAutofit/>
          </a:bodyPr>
          <a:lstStyle>
            <a:lvl1pPr algn="l">
              <a:defRPr sz="2667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587" y="1439008"/>
            <a:ext cx="7787696" cy="550875"/>
          </a:xfrm>
        </p:spPr>
        <p:txBody>
          <a:bodyPr>
            <a:normAutofit/>
          </a:bodyPr>
          <a:lstStyle>
            <a:lvl1pPr marL="0" indent="0" algn="l">
              <a:buNone/>
              <a:defRPr sz="21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0713" y="2200000"/>
            <a:ext cx="10831689" cy="3925635"/>
          </a:xfrm>
        </p:spPr>
        <p:txBody>
          <a:bodyPr>
            <a:normAutofit/>
          </a:bodyPr>
          <a:lstStyle>
            <a:lvl1pPr marL="0" indent="0">
              <a:buNone/>
              <a:defRPr sz="1867" b="0" i="0">
                <a:latin typeface="Calibri Light"/>
                <a:cs typeface="Calibri Light"/>
              </a:defRPr>
            </a:lvl1pPr>
            <a:lvl2pPr>
              <a:defRPr sz="1867" b="0" i="0">
                <a:latin typeface="Calibri Light"/>
                <a:cs typeface="Calibri Light"/>
              </a:defRPr>
            </a:lvl2pPr>
            <a:lvl3pPr>
              <a:defRPr sz="1867" b="0" i="0">
                <a:latin typeface="Calibri Light"/>
                <a:cs typeface="Calibri Light"/>
              </a:defRPr>
            </a:lvl3pPr>
            <a:lvl4pPr>
              <a:defRPr sz="1867" b="0" i="0">
                <a:latin typeface="Calibri Light"/>
                <a:cs typeface="Calibri Light"/>
              </a:defRPr>
            </a:lvl4pPr>
            <a:lvl5pPr>
              <a:defRPr sz="1867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675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749587" y="537104"/>
            <a:ext cx="7787696" cy="970760"/>
          </a:xfrm>
        </p:spPr>
        <p:txBody>
          <a:bodyPr anchor="t" anchorCtr="0">
            <a:normAutofit/>
          </a:bodyPr>
          <a:lstStyle>
            <a:lvl1pPr algn="l">
              <a:defRPr sz="2667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587" y="1439008"/>
            <a:ext cx="7787696" cy="550875"/>
          </a:xfrm>
        </p:spPr>
        <p:txBody>
          <a:bodyPr>
            <a:normAutofit/>
          </a:bodyPr>
          <a:lstStyle>
            <a:lvl1pPr marL="0" indent="0" algn="l">
              <a:buNone/>
              <a:defRPr sz="21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0713" y="2200000"/>
            <a:ext cx="10831689" cy="3925635"/>
          </a:xfrm>
        </p:spPr>
        <p:txBody>
          <a:bodyPr>
            <a:normAutofit/>
          </a:bodyPr>
          <a:lstStyle>
            <a:lvl1pPr marL="0" indent="0">
              <a:buNone/>
              <a:defRPr sz="1867" b="0" i="0">
                <a:latin typeface="Calibri Light"/>
                <a:cs typeface="Calibri Light"/>
              </a:defRPr>
            </a:lvl1pPr>
            <a:lvl2pPr>
              <a:defRPr sz="1867" b="0" i="0">
                <a:latin typeface="Calibri Light"/>
                <a:cs typeface="Calibri Light"/>
              </a:defRPr>
            </a:lvl2pPr>
            <a:lvl3pPr>
              <a:defRPr sz="1867" b="0" i="0">
                <a:latin typeface="Calibri Light"/>
                <a:cs typeface="Calibri Light"/>
              </a:defRPr>
            </a:lvl3pPr>
            <a:lvl4pPr>
              <a:defRPr sz="1867" b="0" i="0">
                <a:latin typeface="Calibri Light"/>
                <a:cs typeface="Calibri Light"/>
              </a:defRPr>
            </a:lvl4pPr>
            <a:lvl5pPr>
              <a:defRPr sz="1867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181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749587" y="537104"/>
            <a:ext cx="7787696" cy="970760"/>
          </a:xfrm>
        </p:spPr>
        <p:txBody>
          <a:bodyPr anchor="t" anchorCtr="0">
            <a:normAutofit/>
          </a:bodyPr>
          <a:lstStyle>
            <a:lvl1pPr algn="l">
              <a:defRPr sz="2667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587" y="1439008"/>
            <a:ext cx="7787696" cy="550875"/>
          </a:xfrm>
        </p:spPr>
        <p:txBody>
          <a:bodyPr>
            <a:normAutofit/>
          </a:bodyPr>
          <a:lstStyle>
            <a:lvl1pPr marL="0" indent="0" algn="l">
              <a:buNone/>
              <a:defRPr sz="21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0713" y="2200000"/>
            <a:ext cx="10831689" cy="3925635"/>
          </a:xfrm>
        </p:spPr>
        <p:txBody>
          <a:bodyPr>
            <a:normAutofit/>
          </a:bodyPr>
          <a:lstStyle>
            <a:lvl1pPr marL="0" indent="0">
              <a:buNone/>
              <a:defRPr sz="1867" b="0" i="0">
                <a:latin typeface="Calibri Light"/>
                <a:cs typeface="Calibri Light"/>
              </a:defRPr>
            </a:lvl1pPr>
            <a:lvl2pPr>
              <a:defRPr sz="1867" b="0" i="0">
                <a:latin typeface="Calibri Light"/>
                <a:cs typeface="Calibri Light"/>
              </a:defRPr>
            </a:lvl2pPr>
            <a:lvl3pPr>
              <a:defRPr sz="1867" b="0" i="0">
                <a:latin typeface="Calibri Light"/>
                <a:cs typeface="Calibri Light"/>
              </a:defRPr>
            </a:lvl3pPr>
            <a:lvl4pPr>
              <a:defRPr sz="1867" b="0" i="0">
                <a:latin typeface="Calibri Light"/>
                <a:cs typeface="Calibri Light"/>
              </a:defRPr>
            </a:lvl4pPr>
            <a:lvl5pPr>
              <a:defRPr sz="1867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2085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749587" y="537104"/>
            <a:ext cx="7787696" cy="970760"/>
          </a:xfrm>
        </p:spPr>
        <p:txBody>
          <a:bodyPr anchor="t" anchorCtr="0">
            <a:normAutofit/>
          </a:bodyPr>
          <a:lstStyle>
            <a:lvl1pPr algn="l">
              <a:defRPr sz="2667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587" y="1439008"/>
            <a:ext cx="7787696" cy="550875"/>
          </a:xfrm>
        </p:spPr>
        <p:txBody>
          <a:bodyPr>
            <a:normAutofit/>
          </a:bodyPr>
          <a:lstStyle>
            <a:lvl1pPr marL="0" indent="0" algn="l">
              <a:buNone/>
              <a:defRPr sz="21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0713" y="2200000"/>
            <a:ext cx="10831689" cy="3925635"/>
          </a:xfrm>
        </p:spPr>
        <p:txBody>
          <a:bodyPr>
            <a:normAutofit/>
          </a:bodyPr>
          <a:lstStyle>
            <a:lvl1pPr marL="0" indent="0">
              <a:buNone/>
              <a:defRPr sz="1867" b="0" i="0">
                <a:latin typeface="Calibri Light"/>
                <a:cs typeface="Calibri Light"/>
              </a:defRPr>
            </a:lvl1pPr>
            <a:lvl2pPr>
              <a:defRPr sz="1867" b="0" i="0">
                <a:latin typeface="Calibri Light"/>
                <a:cs typeface="Calibri Light"/>
              </a:defRPr>
            </a:lvl2pPr>
            <a:lvl3pPr>
              <a:defRPr sz="1867" b="0" i="0">
                <a:latin typeface="Calibri Light"/>
                <a:cs typeface="Calibri Light"/>
              </a:defRPr>
            </a:lvl3pPr>
            <a:lvl4pPr>
              <a:defRPr sz="1867" b="0" i="0">
                <a:latin typeface="Calibri Light"/>
                <a:cs typeface="Calibri Light"/>
              </a:defRPr>
            </a:lvl4pPr>
            <a:lvl5pPr>
              <a:defRPr sz="1867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515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749587" y="537104"/>
            <a:ext cx="7787696" cy="970760"/>
          </a:xfrm>
        </p:spPr>
        <p:txBody>
          <a:bodyPr anchor="t" anchorCtr="0">
            <a:normAutofit/>
          </a:bodyPr>
          <a:lstStyle>
            <a:lvl1pPr algn="l">
              <a:defRPr sz="2667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587" y="1439008"/>
            <a:ext cx="7787696" cy="550875"/>
          </a:xfrm>
        </p:spPr>
        <p:txBody>
          <a:bodyPr>
            <a:normAutofit/>
          </a:bodyPr>
          <a:lstStyle>
            <a:lvl1pPr marL="0" indent="0" algn="l">
              <a:buNone/>
              <a:defRPr sz="21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0713" y="2200000"/>
            <a:ext cx="10831689" cy="3925635"/>
          </a:xfrm>
        </p:spPr>
        <p:txBody>
          <a:bodyPr>
            <a:normAutofit/>
          </a:bodyPr>
          <a:lstStyle>
            <a:lvl1pPr marL="0" indent="0">
              <a:buNone/>
              <a:defRPr sz="1867" b="0" i="0">
                <a:latin typeface="Calibri Light"/>
                <a:cs typeface="Calibri Light"/>
              </a:defRPr>
            </a:lvl1pPr>
            <a:lvl2pPr>
              <a:defRPr sz="1867" b="0" i="0">
                <a:latin typeface="Calibri Light"/>
                <a:cs typeface="Calibri Light"/>
              </a:defRPr>
            </a:lvl2pPr>
            <a:lvl3pPr>
              <a:defRPr sz="1867" b="0" i="0">
                <a:latin typeface="Calibri Light"/>
                <a:cs typeface="Calibri Light"/>
              </a:defRPr>
            </a:lvl3pPr>
            <a:lvl4pPr>
              <a:defRPr sz="1867" b="0" i="0">
                <a:latin typeface="Calibri Light"/>
                <a:cs typeface="Calibri Light"/>
              </a:defRPr>
            </a:lvl4pPr>
            <a:lvl5pPr>
              <a:defRPr sz="1867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888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749587" y="537104"/>
            <a:ext cx="7787696" cy="970760"/>
          </a:xfrm>
        </p:spPr>
        <p:txBody>
          <a:bodyPr anchor="t" anchorCtr="0">
            <a:normAutofit/>
          </a:bodyPr>
          <a:lstStyle>
            <a:lvl1pPr algn="l">
              <a:defRPr sz="2667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587" y="1439008"/>
            <a:ext cx="7787696" cy="550875"/>
          </a:xfrm>
        </p:spPr>
        <p:txBody>
          <a:bodyPr>
            <a:normAutofit/>
          </a:bodyPr>
          <a:lstStyle>
            <a:lvl1pPr marL="0" indent="0" algn="l">
              <a:buNone/>
              <a:defRPr sz="21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0713" y="2200000"/>
            <a:ext cx="10831689" cy="3925635"/>
          </a:xfrm>
        </p:spPr>
        <p:txBody>
          <a:bodyPr>
            <a:normAutofit/>
          </a:bodyPr>
          <a:lstStyle>
            <a:lvl1pPr marL="0" indent="0">
              <a:buNone/>
              <a:defRPr sz="1867" b="0" i="0">
                <a:latin typeface="Calibri Light"/>
                <a:cs typeface="Calibri Light"/>
              </a:defRPr>
            </a:lvl1pPr>
            <a:lvl2pPr>
              <a:defRPr sz="1867" b="0" i="0">
                <a:latin typeface="Calibri Light"/>
                <a:cs typeface="Calibri Light"/>
              </a:defRPr>
            </a:lvl2pPr>
            <a:lvl3pPr>
              <a:defRPr sz="1867" b="0" i="0">
                <a:latin typeface="Calibri Light"/>
                <a:cs typeface="Calibri Light"/>
              </a:defRPr>
            </a:lvl3pPr>
            <a:lvl4pPr>
              <a:defRPr sz="1867" b="0" i="0">
                <a:latin typeface="Calibri Light"/>
                <a:cs typeface="Calibri Light"/>
              </a:defRPr>
            </a:lvl4pPr>
            <a:lvl5pPr>
              <a:defRPr sz="1867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5588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749587" y="537104"/>
            <a:ext cx="7787696" cy="970760"/>
          </a:xfrm>
        </p:spPr>
        <p:txBody>
          <a:bodyPr anchor="t" anchorCtr="0">
            <a:normAutofit/>
          </a:bodyPr>
          <a:lstStyle>
            <a:lvl1pPr algn="l">
              <a:defRPr sz="2667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587" y="1439008"/>
            <a:ext cx="7787696" cy="550875"/>
          </a:xfrm>
        </p:spPr>
        <p:txBody>
          <a:bodyPr>
            <a:normAutofit/>
          </a:bodyPr>
          <a:lstStyle>
            <a:lvl1pPr marL="0" indent="0" algn="l">
              <a:buNone/>
              <a:defRPr sz="21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0713" y="2200000"/>
            <a:ext cx="10831689" cy="3925635"/>
          </a:xfrm>
        </p:spPr>
        <p:txBody>
          <a:bodyPr>
            <a:normAutofit/>
          </a:bodyPr>
          <a:lstStyle>
            <a:lvl1pPr marL="0" indent="0">
              <a:buNone/>
              <a:defRPr sz="1867" b="0" i="0">
                <a:latin typeface="Calibri Light"/>
                <a:cs typeface="Calibri Light"/>
              </a:defRPr>
            </a:lvl1pPr>
            <a:lvl2pPr>
              <a:defRPr sz="1867" b="0" i="0">
                <a:latin typeface="Calibri Light"/>
                <a:cs typeface="Calibri Light"/>
              </a:defRPr>
            </a:lvl2pPr>
            <a:lvl3pPr>
              <a:defRPr sz="1867" b="0" i="0">
                <a:latin typeface="Calibri Light"/>
                <a:cs typeface="Calibri Light"/>
              </a:defRPr>
            </a:lvl3pPr>
            <a:lvl4pPr>
              <a:defRPr sz="1867" b="0" i="0">
                <a:latin typeface="Calibri Light"/>
                <a:cs typeface="Calibri Light"/>
              </a:defRPr>
            </a:lvl4pPr>
            <a:lvl5pPr>
              <a:defRPr sz="1867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1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641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749587" y="537104"/>
            <a:ext cx="7787696" cy="970760"/>
          </a:xfrm>
        </p:spPr>
        <p:txBody>
          <a:bodyPr anchor="t" anchorCtr="0">
            <a:normAutofit/>
          </a:bodyPr>
          <a:lstStyle>
            <a:lvl1pPr algn="l">
              <a:defRPr sz="2667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587" y="1439008"/>
            <a:ext cx="7787696" cy="550875"/>
          </a:xfrm>
        </p:spPr>
        <p:txBody>
          <a:bodyPr>
            <a:normAutofit/>
          </a:bodyPr>
          <a:lstStyle>
            <a:lvl1pPr marL="0" indent="0" algn="l">
              <a:buNone/>
              <a:defRPr sz="21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0713" y="2200000"/>
            <a:ext cx="10831689" cy="3925635"/>
          </a:xfrm>
        </p:spPr>
        <p:txBody>
          <a:bodyPr>
            <a:normAutofit/>
          </a:bodyPr>
          <a:lstStyle>
            <a:lvl1pPr marL="0" indent="0">
              <a:buNone/>
              <a:defRPr sz="1867" b="0" i="0">
                <a:latin typeface="Calibri Light"/>
                <a:cs typeface="Calibri Light"/>
              </a:defRPr>
            </a:lvl1pPr>
            <a:lvl2pPr>
              <a:defRPr sz="1867" b="0" i="0">
                <a:latin typeface="Calibri Light"/>
                <a:cs typeface="Calibri Light"/>
              </a:defRPr>
            </a:lvl2pPr>
            <a:lvl3pPr>
              <a:defRPr sz="1867" b="0" i="0">
                <a:latin typeface="Calibri Light"/>
                <a:cs typeface="Calibri Light"/>
              </a:defRPr>
            </a:lvl3pPr>
            <a:lvl4pPr>
              <a:defRPr sz="1867" b="0" i="0">
                <a:latin typeface="Calibri Light"/>
                <a:cs typeface="Calibri Light"/>
              </a:defRPr>
            </a:lvl4pPr>
            <a:lvl5pPr>
              <a:defRPr sz="1867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7084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749587" y="537104"/>
            <a:ext cx="7787696" cy="970760"/>
          </a:xfrm>
        </p:spPr>
        <p:txBody>
          <a:bodyPr anchor="t" anchorCtr="0">
            <a:normAutofit/>
          </a:bodyPr>
          <a:lstStyle>
            <a:lvl1pPr algn="l">
              <a:defRPr sz="2667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587" y="1439008"/>
            <a:ext cx="7787696" cy="550875"/>
          </a:xfrm>
        </p:spPr>
        <p:txBody>
          <a:bodyPr>
            <a:normAutofit/>
          </a:bodyPr>
          <a:lstStyle>
            <a:lvl1pPr marL="0" indent="0" algn="l">
              <a:buNone/>
              <a:defRPr sz="21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0713" y="2200000"/>
            <a:ext cx="10831689" cy="3925635"/>
          </a:xfrm>
        </p:spPr>
        <p:txBody>
          <a:bodyPr>
            <a:normAutofit/>
          </a:bodyPr>
          <a:lstStyle>
            <a:lvl1pPr marL="0" indent="0">
              <a:buNone/>
              <a:defRPr sz="1867" b="0" i="0">
                <a:latin typeface="Calibri Light"/>
                <a:cs typeface="Calibri Light"/>
              </a:defRPr>
            </a:lvl1pPr>
            <a:lvl2pPr>
              <a:defRPr sz="1867" b="0" i="0">
                <a:latin typeface="Calibri Light"/>
                <a:cs typeface="Calibri Light"/>
              </a:defRPr>
            </a:lvl2pPr>
            <a:lvl3pPr>
              <a:defRPr sz="1867" b="0" i="0">
                <a:latin typeface="Calibri Light"/>
                <a:cs typeface="Calibri Light"/>
              </a:defRPr>
            </a:lvl3pPr>
            <a:lvl4pPr>
              <a:defRPr sz="1867" b="0" i="0">
                <a:latin typeface="Calibri Light"/>
                <a:cs typeface="Calibri Light"/>
              </a:defRPr>
            </a:lvl4pPr>
            <a:lvl5pPr>
              <a:defRPr sz="1867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04553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749587" y="537104"/>
            <a:ext cx="7787696" cy="970760"/>
          </a:xfrm>
        </p:spPr>
        <p:txBody>
          <a:bodyPr anchor="t" anchorCtr="0">
            <a:normAutofit/>
          </a:bodyPr>
          <a:lstStyle>
            <a:lvl1pPr algn="l">
              <a:defRPr sz="2667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587" y="1439008"/>
            <a:ext cx="7787696" cy="550875"/>
          </a:xfrm>
        </p:spPr>
        <p:txBody>
          <a:bodyPr>
            <a:normAutofit/>
          </a:bodyPr>
          <a:lstStyle>
            <a:lvl1pPr marL="0" indent="0" algn="l">
              <a:buNone/>
              <a:defRPr sz="21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0713" y="2200000"/>
            <a:ext cx="10831689" cy="3925635"/>
          </a:xfrm>
        </p:spPr>
        <p:txBody>
          <a:bodyPr>
            <a:normAutofit/>
          </a:bodyPr>
          <a:lstStyle>
            <a:lvl1pPr marL="0" indent="0">
              <a:buNone/>
              <a:defRPr sz="1867" b="0" i="0">
                <a:latin typeface="Calibri Light"/>
                <a:cs typeface="Calibri Light"/>
              </a:defRPr>
            </a:lvl1pPr>
            <a:lvl2pPr>
              <a:defRPr sz="1867" b="0" i="0">
                <a:latin typeface="Calibri Light"/>
                <a:cs typeface="Calibri Light"/>
              </a:defRPr>
            </a:lvl2pPr>
            <a:lvl3pPr>
              <a:defRPr sz="1867" b="0" i="0">
                <a:latin typeface="Calibri Light"/>
                <a:cs typeface="Calibri Light"/>
              </a:defRPr>
            </a:lvl3pPr>
            <a:lvl4pPr>
              <a:defRPr sz="1867" b="0" i="0">
                <a:latin typeface="Calibri Light"/>
                <a:cs typeface="Calibri Light"/>
              </a:defRPr>
            </a:lvl4pPr>
            <a:lvl5pPr>
              <a:defRPr sz="1867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825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749587" y="537104"/>
            <a:ext cx="7787696" cy="970760"/>
          </a:xfrm>
        </p:spPr>
        <p:txBody>
          <a:bodyPr anchor="t" anchorCtr="0">
            <a:normAutofit/>
          </a:bodyPr>
          <a:lstStyle>
            <a:lvl1pPr algn="l">
              <a:defRPr sz="2667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9587" y="1439008"/>
            <a:ext cx="7787696" cy="550875"/>
          </a:xfrm>
        </p:spPr>
        <p:txBody>
          <a:bodyPr>
            <a:normAutofit/>
          </a:bodyPr>
          <a:lstStyle>
            <a:lvl1pPr marL="0" indent="0" algn="l">
              <a:buNone/>
              <a:defRPr sz="2133" b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0713" y="2200000"/>
            <a:ext cx="10831689" cy="3925635"/>
          </a:xfrm>
        </p:spPr>
        <p:txBody>
          <a:bodyPr>
            <a:normAutofit/>
          </a:bodyPr>
          <a:lstStyle>
            <a:lvl1pPr marL="0" indent="0">
              <a:buNone/>
              <a:defRPr sz="1867" b="0" i="0">
                <a:latin typeface="Calibri Light"/>
                <a:cs typeface="Calibri Light"/>
              </a:defRPr>
            </a:lvl1pPr>
            <a:lvl2pPr>
              <a:defRPr sz="1867" b="0" i="0">
                <a:latin typeface="Calibri Light"/>
                <a:cs typeface="Calibri Light"/>
              </a:defRPr>
            </a:lvl2pPr>
            <a:lvl3pPr>
              <a:defRPr sz="1867" b="0" i="0">
                <a:latin typeface="Calibri Light"/>
                <a:cs typeface="Calibri Light"/>
              </a:defRPr>
            </a:lvl3pPr>
            <a:lvl4pPr>
              <a:defRPr sz="1867" b="0" i="0">
                <a:latin typeface="Calibri Light"/>
                <a:cs typeface="Calibri Light"/>
              </a:defRPr>
            </a:lvl4pPr>
            <a:lvl5pPr>
              <a:defRPr sz="1867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9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58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4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22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62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11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650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47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96F0B-EFA5-42E9-A775-011AFA926B06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34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  <p:sldLayoutId id="2147483697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9D1BD-0BEB-464B-9104-5773324B2285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658A9-4423-2241-B885-4157D8602E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18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Тестирование «Метод проектов»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425753" y="1507864"/>
            <a:ext cx="11156649" cy="4617771"/>
          </a:xfrm>
        </p:spPr>
        <p:txBody>
          <a:bodyPr/>
          <a:lstStyle/>
          <a:p>
            <a:r>
              <a:rPr lang="ru-RU" sz="2400" b="1" dirty="0"/>
              <a:t>Вопрос №1</a:t>
            </a:r>
            <a:r>
              <a:rPr lang="ru-RU" sz="2400" dirty="0"/>
              <a:t> </a:t>
            </a:r>
          </a:p>
          <a:p>
            <a:r>
              <a:rPr lang="ru-RU" sz="2400" dirty="0"/>
              <a:t>Укажите цель проектной технологии. </a:t>
            </a:r>
          </a:p>
          <a:p>
            <a:r>
              <a:rPr lang="ru-RU" sz="2400" dirty="0"/>
              <a:t>A) самостоятельное постижение обучающимися различных проблем, имеющих для них жизненный смысл </a:t>
            </a:r>
          </a:p>
          <a:p>
            <a:r>
              <a:rPr lang="ru-RU" sz="2400" dirty="0"/>
              <a:t>B) представить знания в свернутой и развернутой форме, преодолевая стереотип одномерности </a:t>
            </a:r>
          </a:p>
          <a:p>
            <a:r>
              <a:rPr lang="ru-RU" sz="2400" dirty="0"/>
              <a:t>C) через взаимодействие учеников с разным уровнем подготовки обеспечить взаимосвязь процессов самообучения, самовоспитания и </a:t>
            </a:r>
            <a:r>
              <a:rPr lang="ru-RU" sz="2400" dirty="0" err="1"/>
              <a:t>взаимообучения</a:t>
            </a:r>
            <a:r>
              <a:rPr lang="ru-RU" sz="2400" dirty="0"/>
              <a:t>, </a:t>
            </a:r>
            <a:r>
              <a:rPr lang="ru-RU" sz="2400" dirty="0" err="1"/>
              <a:t>взаимовоспитания</a:t>
            </a:r>
            <a:r>
              <a:rPr lang="ru-RU" sz="2400" dirty="0"/>
              <a:t> </a:t>
            </a:r>
          </a:p>
          <a:p>
            <a:r>
              <a:rPr lang="ru-RU" sz="2400" dirty="0"/>
              <a:t>D) все ответы верны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Тестирование «Метод проектов»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270934" y="1199848"/>
            <a:ext cx="11311468" cy="4925787"/>
          </a:xfrm>
        </p:spPr>
        <p:txBody>
          <a:bodyPr>
            <a:normAutofit/>
          </a:bodyPr>
          <a:lstStyle/>
          <a:p>
            <a:r>
              <a:rPr lang="ru-RU" sz="2400" b="1" dirty="0"/>
              <a:t>Вопрос №10</a:t>
            </a:r>
            <a:r>
              <a:rPr lang="ru-RU" sz="2400" dirty="0"/>
              <a:t> </a:t>
            </a:r>
          </a:p>
          <a:p>
            <a:pPr algn="just"/>
            <a:r>
              <a:rPr lang="ru-RU" sz="2400" dirty="0"/>
              <a:t>	Укажите вид проектов, направленных на сбор информации о каком-то объекте, конструирование процесса и явления в конкретных условиях, разработку проектов по решению глобальных проблем современности. </a:t>
            </a:r>
          </a:p>
          <a:p>
            <a:r>
              <a:rPr lang="ru-RU" sz="2400" dirty="0"/>
              <a:t>A) творческие </a:t>
            </a:r>
          </a:p>
          <a:p>
            <a:r>
              <a:rPr lang="ru-RU" sz="2400" dirty="0"/>
              <a:t>B) познавательные </a:t>
            </a:r>
          </a:p>
          <a:p>
            <a:r>
              <a:rPr lang="ru-RU" sz="2400" dirty="0"/>
              <a:t>C) игровые </a:t>
            </a:r>
          </a:p>
          <a:p>
            <a:r>
              <a:rPr lang="ru-RU" sz="2400" dirty="0"/>
              <a:t>D) практико-ориентированные</a:t>
            </a:r>
            <a:r>
              <a:rPr lang="ru-RU" sz="2400" u="sng" dirty="0"/>
              <a:t>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Тестирование «Метод проектов»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270934" y="1199848"/>
            <a:ext cx="11311468" cy="4925787"/>
          </a:xfrm>
        </p:spPr>
        <p:txBody>
          <a:bodyPr>
            <a:normAutofit/>
          </a:bodyPr>
          <a:lstStyle/>
          <a:p>
            <a:r>
              <a:rPr lang="ru-RU" sz="2400" b="1" dirty="0"/>
              <a:t>Вопрос №11</a:t>
            </a:r>
            <a:r>
              <a:rPr lang="ru-RU" sz="2400" dirty="0"/>
              <a:t> </a:t>
            </a:r>
          </a:p>
          <a:p>
            <a:r>
              <a:rPr lang="ru-RU" sz="2400" dirty="0"/>
              <a:t>Используя проектную технологию, педагог должен: </a:t>
            </a:r>
          </a:p>
          <a:p>
            <a:r>
              <a:rPr lang="ru-RU" sz="2400" dirty="0"/>
              <a:t>A) владеть всем арсеналом исследовательских и поисковых методов </a:t>
            </a:r>
          </a:p>
          <a:p>
            <a:r>
              <a:rPr lang="ru-RU" sz="2400" dirty="0"/>
              <a:t>B) уметь организовать и проводить дискуссии, не навязывая свою точку зрения </a:t>
            </a:r>
          </a:p>
          <a:p>
            <a:r>
              <a:rPr lang="ru-RU" sz="2400" dirty="0"/>
              <a:t>C) уметь интегрировать знания из различных областей для решения проблематики выбранных проектов </a:t>
            </a:r>
          </a:p>
          <a:p>
            <a:r>
              <a:rPr lang="ru-RU" sz="2400" dirty="0"/>
              <a:t>D) все ответы верны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99695" y="260647"/>
            <a:ext cx="7787696" cy="960108"/>
          </a:xfrm>
        </p:spPr>
        <p:txBody>
          <a:bodyPr>
            <a:normAutofit/>
          </a:bodyPr>
          <a:lstStyle/>
          <a:p>
            <a:r>
              <a:rPr lang="ru-RU" b="1" dirty="0"/>
              <a:t>Тестирование «Метод проектов»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270934" y="967619"/>
            <a:ext cx="11311468" cy="5158016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dirty="0"/>
              <a:t>Вопрос №2</a:t>
            </a:r>
            <a:r>
              <a:rPr lang="ru-RU" sz="2400" dirty="0"/>
              <a:t> </a:t>
            </a:r>
          </a:p>
          <a:p>
            <a:r>
              <a:rPr lang="ru-RU" sz="2400" dirty="0"/>
              <a:t>Исследовательский проект имеет особую структуру и последовательность этапов. Укажите вариант, где верно определена их последовательность. </a:t>
            </a:r>
          </a:p>
          <a:p>
            <a:r>
              <a:rPr lang="ru-RU" sz="2400" dirty="0"/>
              <a:t>1) Обсуждение способов оформления конечных результатов. </a:t>
            </a:r>
          </a:p>
          <a:p>
            <a:r>
              <a:rPr lang="ru-RU" sz="2400" dirty="0"/>
              <a:t>2) Определение проблемы и вытекающих из нее задач исследования. </a:t>
            </a:r>
          </a:p>
          <a:p>
            <a:r>
              <a:rPr lang="ru-RU" sz="2400" dirty="0"/>
              <a:t>3) Сбор, систематизация и анализ полученных данных. </a:t>
            </a:r>
          </a:p>
          <a:p>
            <a:r>
              <a:rPr lang="ru-RU" sz="2400" dirty="0"/>
              <a:t>4) Выдвижение гипотезы. </a:t>
            </a:r>
          </a:p>
          <a:p>
            <a:r>
              <a:rPr lang="ru-RU" sz="2400" dirty="0"/>
              <a:t>5) Выводы и выдвижение новых проблем исследования. </a:t>
            </a:r>
          </a:p>
          <a:p>
            <a:r>
              <a:rPr lang="ru-RU" sz="2400" dirty="0"/>
              <a:t>6) Подведение итогов, оформление результатов и их презентация. </a:t>
            </a:r>
          </a:p>
          <a:p>
            <a:br>
              <a:rPr lang="ru-RU" sz="2400" dirty="0"/>
            </a:br>
            <a:r>
              <a:rPr lang="ru-RU" sz="2400" dirty="0"/>
              <a:t>A) 2, 4, 1, 3, 6, 5 </a:t>
            </a:r>
          </a:p>
          <a:p>
            <a:r>
              <a:rPr lang="ru-RU" sz="2400" dirty="0"/>
              <a:t>B) 1, 4, 6, 2, 5, 3 </a:t>
            </a:r>
          </a:p>
          <a:p>
            <a:r>
              <a:rPr lang="ru-RU" sz="2400" dirty="0"/>
              <a:t>C) 3, 5, 6, 1, 4, 2 </a:t>
            </a:r>
          </a:p>
          <a:p>
            <a:r>
              <a:rPr lang="ru-RU" sz="2400" dirty="0"/>
              <a:t>D) 4, 6, 5, 1, 3, 2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Тестирование «Метод проектов»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270934" y="1199848"/>
            <a:ext cx="11311468" cy="4925787"/>
          </a:xfrm>
        </p:spPr>
        <p:txBody>
          <a:bodyPr>
            <a:normAutofit/>
          </a:bodyPr>
          <a:lstStyle/>
          <a:p>
            <a:r>
              <a:rPr lang="ru-RU" sz="2667" b="1" dirty="0"/>
              <a:t>Вопрос №3</a:t>
            </a:r>
            <a:r>
              <a:rPr lang="ru-RU" sz="2667" dirty="0"/>
              <a:t> </a:t>
            </a:r>
          </a:p>
          <a:p>
            <a:r>
              <a:rPr lang="ru-RU" sz="2667" dirty="0"/>
              <a:t>Укажите, где неверно указана типология проектов по доминирующей деятельности учащихся. </a:t>
            </a:r>
          </a:p>
          <a:p>
            <a:br>
              <a:rPr lang="ru-RU" sz="2667" dirty="0"/>
            </a:br>
            <a:r>
              <a:rPr lang="ru-RU" sz="2667" dirty="0"/>
              <a:t>A) практико-ориентированный </a:t>
            </a:r>
          </a:p>
          <a:p>
            <a:r>
              <a:rPr lang="ru-RU" sz="2667" dirty="0"/>
              <a:t>B) исследовательский </a:t>
            </a:r>
          </a:p>
          <a:p>
            <a:r>
              <a:rPr lang="ru-RU" sz="2667" dirty="0"/>
              <a:t>C) творческий </a:t>
            </a:r>
          </a:p>
          <a:p>
            <a:r>
              <a:rPr lang="ru-RU" sz="2667" dirty="0"/>
              <a:t>D) индивидуальный</a:t>
            </a:r>
            <a:r>
              <a:rPr lang="ru-RU" sz="2667" u="sng" dirty="0"/>
              <a:t>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Тестирование «Метод проектов»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270934" y="1199848"/>
            <a:ext cx="11311468" cy="4925787"/>
          </a:xfrm>
        </p:spPr>
        <p:txBody>
          <a:bodyPr>
            <a:normAutofit/>
          </a:bodyPr>
          <a:lstStyle/>
          <a:p>
            <a:r>
              <a:rPr lang="ru-RU" sz="2400" b="1" dirty="0"/>
              <a:t>Вопрос №4</a:t>
            </a:r>
            <a:r>
              <a:rPr lang="ru-RU" sz="2400" dirty="0"/>
              <a:t> </a:t>
            </a:r>
          </a:p>
          <a:p>
            <a:r>
              <a:rPr lang="ru-RU" sz="2400" dirty="0"/>
              <a:t>По продолжительности времени проведения проекты разделяют на: </a:t>
            </a:r>
          </a:p>
          <a:p>
            <a:br>
              <a:rPr lang="ru-RU" sz="2400" dirty="0"/>
            </a:br>
            <a:r>
              <a:rPr lang="ru-RU" sz="2400" dirty="0"/>
              <a:t>A) краткосрочные, средней продолжительности и долгосрочные </a:t>
            </a:r>
          </a:p>
          <a:p>
            <a:r>
              <a:rPr lang="ru-RU" sz="2400" dirty="0"/>
              <a:t>B) </a:t>
            </a:r>
            <a:r>
              <a:rPr lang="ru-RU" sz="2400" dirty="0" err="1"/>
              <a:t>монопроекты</a:t>
            </a:r>
            <a:r>
              <a:rPr lang="ru-RU" sz="2400" dirty="0"/>
              <a:t> и </a:t>
            </a:r>
            <a:r>
              <a:rPr lang="ru-RU" sz="2400" dirty="0" err="1"/>
              <a:t>межпредметные</a:t>
            </a:r>
            <a:r>
              <a:rPr lang="ru-RU" sz="2400" dirty="0"/>
              <a:t> </a:t>
            </a:r>
          </a:p>
          <a:p>
            <a:r>
              <a:rPr lang="ru-RU" sz="2400" dirty="0"/>
              <a:t>C) индивидуальные, коллективные и парные </a:t>
            </a:r>
          </a:p>
          <a:p>
            <a:r>
              <a:rPr lang="ru-RU" sz="2400" dirty="0"/>
              <a:t>D) информационные и творческие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Тестирование «Метод проектов»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270934" y="1199848"/>
            <a:ext cx="11311468" cy="4925787"/>
          </a:xfrm>
        </p:spPr>
        <p:txBody>
          <a:bodyPr>
            <a:normAutofit/>
          </a:bodyPr>
          <a:lstStyle/>
          <a:p>
            <a:r>
              <a:rPr lang="ru-RU" sz="2400" b="1" dirty="0"/>
              <a:t>Вопрос №5</a:t>
            </a:r>
            <a:r>
              <a:rPr lang="ru-RU" sz="2400" dirty="0"/>
              <a:t> </a:t>
            </a:r>
          </a:p>
          <a:p>
            <a:r>
              <a:rPr lang="ru-RU" sz="2400" dirty="0"/>
              <a:t>По уровню интеграции проекты разделяют на: </a:t>
            </a:r>
          </a:p>
          <a:p>
            <a:r>
              <a:rPr lang="ru-RU" sz="2400" dirty="0"/>
              <a:t>A) краткосрочные, средней продолжительности и долгосрочные </a:t>
            </a:r>
          </a:p>
          <a:p>
            <a:r>
              <a:rPr lang="ru-RU" sz="2400" dirty="0"/>
              <a:t>B) </a:t>
            </a:r>
            <a:r>
              <a:rPr lang="ru-RU" sz="2400" dirty="0" err="1"/>
              <a:t>монопроекты</a:t>
            </a:r>
            <a:r>
              <a:rPr lang="ru-RU" sz="2400" dirty="0"/>
              <a:t> и </a:t>
            </a:r>
            <a:r>
              <a:rPr lang="ru-RU" sz="2400" dirty="0" err="1"/>
              <a:t>межпредметные</a:t>
            </a:r>
            <a:r>
              <a:rPr lang="ru-RU" sz="2400" dirty="0"/>
              <a:t> </a:t>
            </a:r>
          </a:p>
          <a:p>
            <a:r>
              <a:rPr lang="ru-RU" sz="2400" dirty="0"/>
              <a:t>C) индивидуальные, коллективные и парные </a:t>
            </a:r>
          </a:p>
          <a:p>
            <a:r>
              <a:rPr lang="ru-RU" sz="2400" dirty="0"/>
              <a:t>D) информационные и творческие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Тестирование «Метод проектов»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270934" y="1199848"/>
            <a:ext cx="11311468" cy="4925787"/>
          </a:xfrm>
        </p:spPr>
        <p:txBody>
          <a:bodyPr>
            <a:normAutofit/>
          </a:bodyPr>
          <a:lstStyle/>
          <a:p>
            <a:r>
              <a:rPr lang="ru-RU" sz="2400" b="1" dirty="0"/>
              <a:t>Вопрос №6 </a:t>
            </a:r>
          </a:p>
          <a:p>
            <a:r>
              <a:rPr lang="ru-RU" sz="2400" dirty="0"/>
              <a:t>	По количеству участников проекты разделяют на: </a:t>
            </a:r>
          </a:p>
          <a:p>
            <a:r>
              <a:rPr lang="ru-RU" sz="2400" dirty="0"/>
              <a:t>A) краткосрочные, средней продолжительности и долгосрочные </a:t>
            </a:r>
          </a:p>
          <a:p>
            <a:r>
              <a:rPr lang="ru-RU" sz="2400" dirty="0"/>
              <a:t>B) </a:t>
            </a:r>
            <a:r>
              <a:rPr lang="ru-RU" sz="2400" dirty="0" err="1"/>
              <a:t>монопроекты</a:t>
            </a:r>
            <a:r>
              <a:rPr lang="ru-RU" sz="2400" dirty="0"/>
              <a:t> и </a:t>
            </a:r>
            <a:r>
              <a:rPr lang="ru-RU" sz="2400" dirty="0" err="1"/>
              <a:t>межпредметные</a:t>
            </a:r>
            <a:r>
              <a:rPr lang="ru-RU" sz="2400" dirty="0"/>
              <a:t> </a:t>
            </a:r>
          </a:p>
          <a:p>
            <a:r>
              <a:rPr lang="ru-RU" sz="2400" dirty="0"/>
              <a:t>C) индивидуальные, коллективные и парные </a:t>
            </a:r>
          </a:p>
          <a:p>
            <a:r>
              <a:rPr lang="ru-RU" sz="2400" dirty="0"/>
              <a:t>D) информационные и творческие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Тестирование «Метод проектов»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270934" y="1199848"/>
            <a:ext cx="11311468" cy="4925787"/>
          </a:xfrm>
        </p:spPr>
        <p:txBody>
          <a:bodyPr>
            <a:normAutofit/>
          </a:bodyPr>
          <a:lstStyle/>
          <a:p>
            <a:r>
              <a:rPr lang="ru-RU" sz="2400" b="1" dirty="0"/>
              <a:t>Вопрос №7</a:t>
            </a:r>
            <a:r>
              <a:rPr lang="ru-RU" sz="2400" dirty="0"/>
              <a:t> </a:t>
            </a:r>
          </a:p>
          <a:p>
            <a:pPr algn="just"/>
            <a:r>
              <a:rPr lang="ru-RU" sz="2400" dirty="0"/>
              <a:t>	Укажите вид проектов, которые ориентированы на решение научной проблемы, которое включает выявление актуальности темы исследования, выдвижение гипотезы, определение цели, задач, предмета и объекта исследования, определение совокупности методов исследования, путей решения проблемы, обсуждение и оформление полученных результатов. </a:t>
            </a:r>
          </a:p>
          <a:p>
            <a:br>
              <a:rPr lang="ru-RU" sz="2400" dirty="0"/>
            </a:br>
            <a:r>
              <a:rPr lang="ru-RU" sz="2400" dirty="0"/>
              <a:t>A) творческие </a:t>
            </a:r>
          </a:p>
          <a:p>
            <a:r>
              <a:rPr lang="ru-RU" sz="2400" dirty="0"/>
              <a:t>B) игровые </a:t>
            </a:r>
          </a:p>
          <a:p>
            <a:r>
              <a:rPr lang="ru-RU" sz="2400" dirty="0"/>
              <a:t>C) исследовательские</a:t>
            </a:r>
            <a:r>
              <a:rPr lang="ru-RU" sz="2400" u="sng" dirty="0"/>
              <a:t> </a:t>
            </a:r>
          </a:p>
          <a:p>
            <a:r>
              <a:rPr lang="ru-RU" sz="2400" dirty="0"/>
              <a:t>D) практико-ориентированные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Тестирование «Метод проектов»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270934" y="1199848"/>
            <a:ext cx="11311468" cy="4925787"/>
          </a:xfrm>
        </p:spPr>
        <p:txBody>
          <a:bodyPr>
            <a:normAutofit/>
          </a:bodyPr>
          <a:lstStyle/>
          <a:p>
            <a:r>
              <a:rPr lang="ru-RU" sz="2400" b="1" dirty="0"/>
              <a:t>Вопрос №8</a:t>
            </a:r>
            <a:r>
              <a:rPr lang="ru-RU" sz="2400" dirty="0"/>
              <a:t> </a:t>
            </a:r>
          </a:p>
          <a:p>
            <a:pPr algn="just"/>
            <a:r>
              <a:rPr lang="ru-RU" sz="2400" dirty="0"/>
              <a:t>	Укажите вид проектов, в которых учащиеся чаще всего принимают на себя определенные роли, обусловленные характером и содержанием проекта, это могут быть конкретные и выдуманные лица, имитирующие социальные, деловые отношения, осложняемые ситуациями, придуманными участниками. </a:t>
            </a:r>
          </a:p>
          <a:p>
            <a:br>
              <a:rPr lang="ru-RU" sz="2400" dirty="0"/>
            </a:br>
            <a:r>
              <a:rPr lang="ru-RU" sz="2400" dirty="0"/>
              <a:t>A) творческие </a:t>
            </a:r>
          </a:p>
          <a:p>
            <a:r>
              <a:rPr lang="ru-RU" sz="2400" dirty="0"/>
              <a:t>B) игровые</a:t>
            </a:r>
            <a:r>
              <a:rPr lang="ru-RU" sz="2400" u="sng" dirty="0"/>
              <a:t> </a:t>
            </a:r>
          </a:p>
          <a:p>
            <a:r>
              <a:rPr lang="ru-RU" sz="2400" dirty="0"/>
              <a:t>C) исследовательские </a:t>
            </a:r>
          </a:p>
          <a:p>
            <a:r>
              <a:rPr lang="ru-RU" sz="2400" dirty="0"/>
              <a:t>D) практико-ориентированные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Тестирование «Метод проектов»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270934" y="1199848"/>
            <a:ext cx="11311468" cy="4925787"/>
          </a:xfrm>
        </p:spPr>
        <p:txBody>
          <a:bodyPr>
            <a:normAutofit/>
          </a:bodyPr>
          <a:lstStyle/>
          <a:p>
            <a:r>
              <a:rPr lang="ru-RU" sz="2400" b="1" dirty="0"/>
              <a:t>Вопрос №9</a:t>
            </a:r>
            <a:r>
              <a:rPr lang="ru-RU" sz="2400" dirty="0"/>
              <a:t> </a:t>
            </a:r>
          </a:p>
          <a:p>
            <a:r>
              <a:rPr lang="ru-RU" sz="2400" dirty="0"/>
              <a:t>В качестве результата творческого проекта может выступать: </a:t>
            </a:r>
          </a:p>
          <a:p>
            <a:br>
              <a:rPr lang="ru-RU" sz="2400" dirty="0"/>
            </a:br>
            <a:r>
              <a:rPr lang="ru-RU" sz="2400" dirty="0"/>
              <a:t>A) сценарий праздника </a:t>
            </a:r>
          </a:p>
          <a:p>
            <a:r>
              <a:rPr lang="ru-RU" sz="2400" dirty="0"/>
              <a:t>B) выставка рисунков </a:t>
            </a:r>
          </a:p>
          <a:p>
            <a:r>
              <a:rPr lang="ru-RU" sz="2400" dirty="0"/>
              <a:t>C) создание сайта </a:t>
            </a:r>
          </a:p>
          <a:p>
            <a:r>
              <a:rPr lang="ru-RU" sz="2400" dirty="0"/>
              <a:t>D) все ответы верны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472C4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472C4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</TotalTime>
  <Words>632</Words>
  <Application>Microsoft Office PowerPoint</Application>
  <PresentationFormat>Широкоэкранный</PresentationFormat>
  <Paragraphs>83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Helvetica Neue</vt:lpstr>
      <vt:lpstr>Verdana</vt:lpstr>
      <vt:lpstr>1_Тема Office</vt:lpstr>
      <vt:lpstr>1_Специальное оформление</vt:lpstr>
      <vt:lpstr>Тестирование «Метод проектов»  </vt:lpstr>
      <vt:lpstr>Тестирование «Метод проектов»  </vt:lpstr>
      <vt:lpstr>Тестирование «Метод проектов»  </vt:lpstr>
      <vt:lpstr>Тестирование «Метод проектов»  </vt:lpstr>
      <vt:lpstr>Тестирование «Метод проектов»  </vt:lpstr>
      <vt:lpstr>Тестирование «Метод проектов»  </vt:lpstr>
      <vt:lpstr>Тестирование «Метод проектов»  </vt:lpstr>
      <vt:lpstr>Тестирование «Метод проектов»  </vt:lpstr>
      <vt:lpstr>Тестирование «Метод проектов»  </vt:lpstr>
      <vt:lpstr>Тестирование «Метод проектов»  </vt:lpstr>
      <vt:lpstr>Тестирование «Метод проектов»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Топал Елена Константиновна</dc:creator>
  <cp:lastModifiedBy>User</cp:lastModifiedBy>
  <cp:revision>195</cp:revision>
  <dcterms:modified xsi:type="dcterms:W3CDTF">2024-11-06T16:23:52Z</dcterms:modified>
</cp:coreProperties>
</file>