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56"/>
  </p:notesMasterIdLst>
  <p:sldIdLst>
    <p:sldId id="320" r:id="rId2"/>
    <p:sldId id="286" r:id="rId3"/>
    <p:sldId id="321" r:id="rId4"/>
    <p:sldId id="325" r:id="rId5"/>
    <p:sldId id="323" r:id="rId6"/>
    <p:sldId id="324" r:id="rId7"/>
    <p:sldId id="322" r:id="rId8"/>
    <p:sldId id="326" r:id="rId9"/>
    <p:sldId id="327" r:id="rId10"/>
    <p:sldId id="328" r:id="rId11"/>
    <p:sldId id="329" r:id="rId12"/>
    <p:sldId id="372" r:id="rId13"/>
    <p:sldId id="330" r:id="rId14"/>
    <p:sldId id="331" r:id="rId15"/>
    <p:sldId id="332" r:id="rId16"/>
    <p:sldId id="335" r:id="rId17"/>
    <p:sldId id="337" r:id="rId18"/>
    <p:sldId id="338" r:id="rId19"/>
    <p:sldId id="336" r:id="rId20"/>
    <p:sldId id="333" r:id="rId21"/>
    <p:sldId id="334" r:id="rId22"/>
    <p:sldId id="370" r:id="rId23"/>
    <p:sldId id="369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349" r:id="rId32"/>
    <p:sldId id="346" r:id="rId33"/>
    <p:sldId id="348" r:id="rId34"/>
    <p:sldId id="347" r:id="rId35"/>
    <p:sldId id="353" r:id="rId36"/>
    <p:sldId id="352" r:id="rId37"/>
    <p:sldId id="350" r:id="rId38"/>
    <p:sldId id="354" r:id="rId39"/>
    <p:sldId id="355" r:id="rId40"/>
    <p:sldId id="356" r:id="rId41"/>
    <p:sldId id="357" r:id="rId42"/>
    <p:sldId id="358" r:id="rId43"/>
    <p:sldId id="359" r:id="rId44"/>
    <p:sldId id="360" r:id="rId45"/>
    <p:sldId id="351" r:id="rId46"/>
    <p:sldId id="361" r:id="rId47"/>
    <p:sldId id="362" r:id="rId48"/>
    <p:sldId id="363" r:id="rId49"/>
    <p:sldId id="365" r:id="rId50"/>
    <p:sldId id="364" r:id="rId51"/>
    <p:sldId id="366" r:id="rId52"/>
    <p:sldId id="367" r:id="rId53"/>
    <p:sldId id="368" r:id="rId54"/>
    <p:sldId id="371" r:id="rId55"/>
  </p:sldIdLst>
  <p:sldSz cx="12192000" cy="6858000"/>
  <p:notesSz cx="6858000" cy="9144000"/>
  <p:defaultTextStyle>
    <a:lvl1pPr>
      <a:defRPr>
        <a:latin typeface="+mj-lt"/>
        <a:ea typeface="+mj-ea"/>
        <a:cs typeface="+mj-cs"/>
        <a:sym typeface="Helvetica Neue"/>
      </a:defRPr>
    </a:lvl1pPr>
    <a:lvl2pPr>
      <a:defRPr>
        <a:latin typeface="+mj-lt"/>
        <a:ea typeface="+mj-ea"/>
        <a:cs typeface="+mj-cs"/>
        <a:sym typeface="Helvetica Neue"/>
      </a:defRPr>
    </a:lvl2pPr>
    <a:lvl3pPr>
      <a:defRPr>
        <a:latin typeface="+mj-lt"/>
        <a:ea typeface="+mj-ea"/>
        <a:cs typeface="+mj-cs"/>
        <a:sym typeface="Helvetica Neue"/>
      </a:defRPr>
    </a:lvl3pPr>
    <a:lvl4pPr>
      <a:defRPr>
        <a:latin typeface="+mj-lt"/>
        <a:ea typeface="+mj-ea"/>
        <a:cs typeface="+mj-cs"/>
        <a:sym typeface="Helvetica Neue"/>
      </a:defRPr>
    </a:lvl4pPr>
    <a:lvl5pPr>
      <a:defRPr>
        <a:latin typeface="+mj-lt"/>
        <a:ea typeface="+mj-ea"/>
        <a:cs typeface="+mj-cs"/>
        <a:sym typeface="Helvetica Neue"/>
      </a:defRPr>
    </a:lvl5pPr>
    <a:lvl6pPr>
      <a:defRPr>
        <a:latin typeface="+mj-lt"/>
        <a:ea typeface="+mj-ea"/>
        <a:cs typeface="+mj-cs"/>
        <a:sym typeface="Helvetica Neue"/>
      </a:defRPr>
    </a:lvl6pPr>
    <a:lvl7pPr>
      <a:defRPr>
        <a:latin typeface="+mj-lt"/>
        <a:ea typeface="+mj-ea"/>
        <a:cs typeface="+mj-cs"/>
        <a:sym typeface="Helvetica Neue"/>
      </a:defRPr>
    </a:lvl7pPr>
    <a:lvl8pPr>
      <a:defRPr>
        <a:latin typeface="+mj-lt"/>
        <a:ea typeface="+mj-ea"/>
        <a:cs typeface="+mj-cs"/>
        <a:sym typeface="Helvetica Neue"/>
      </a:defRPr>
    </a:lvl8pPr>
    <a:lvl9pPr>
      <a:defRPr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200"/>
    <a:srgbClr val="E8573B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72C4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72C4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48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6498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569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39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227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641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88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46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228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623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112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650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473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34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55F578-7AD6-A108-A56A-1E8F8BA9E1DC}"/>
              </a:ext>
            </a:extLst>
          </p:cNvPr>
          <p:cNvSpPr txBox="1"/>
          <p:nvPr/>
        </p:nvSpPr>
        <p:spPr>
          <a:xfrm>
            <a:off x="1542473" y="2521059"/>
            <a:ext cx="8413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EAC93C-6CDF-7C90-73E4-A3FA51C77188}"/>
              </a:ext>
            </a:extLst>
          </p:cNvPr>
          <p:cNvSpPr txBox="1"/>
          <p:nvPr/>
        </p:nvSpPr>
        <p:spPr>
          <a:xfrm>
            <a:off x="5613400" y="5530777"/>
            <a:ext cx="6369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Синявская Елена Валентиновна, учитель начальных классов,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Регионального методического актива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5968E3-321F-6F59-6415-AEADF11372DC}"/>
              </a:ext>
            </a:extLst>
          </p:cNvPr>
          <p:cNvSpPr txBox="1"/>
          <p:nvPr/>
        </p:nvSpPr>
        <p:spPr>
          <a:xfrm>
            <a:off x="1002590" y="4446941"/>
            <a:ext cx="8308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7.  Глагол как часть речи. Изменение глаголов по временам. </a:t>
            </a:r>
          </a:p>
        </p:txBody>
      </p:sp>
    </p:spTree>
    <p:extLst>
      <p:ext uri="{BB962C8B-B14F-4D97-AF65-F5344CB8AC3E}">
        <p14:creationId xmlns:p14="http://schemas.microsoft.com/office/powerpoint/2010/main" val="2859841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57F5F1-2A31-255D-96D6-F13280EAE733}"/>
              </a:ext>
            </a:extLst>
          </p:cNvPr>
          <p:cNvSpPr txBox="1"/>
          <p:nvPr/>
        </p:nvSpPr>
        <p:spPr>
          <a:xfrm>
            <a:off x="513348" y="1278865"/>
            <a:ext cx="1084446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переходность 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глагола, можно воспользоваться следующими критериями: </a:t>
            </a:r>
          </a:p>
          <a:p>
            <a:pPr algn="l">
              <a:buFont typeface="+mj-lt"/>
              <a:buAutoNum type="arabicPeriod"/>
            </a:pPr>
            <a:r>
              <a:rPr lang="ru-RU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Есть ли дополнение, связанное с глаголом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Как правило, эти дополнения стоят в винительном падеже без предлога и отвечают на вопросы (кого?, что?). </a:t>
            </a:r>
          </a:p>
          <a:p>
            <a:pPr algn="l">
              <a:buFont typeface="+mj-lt"/>
              <a:buAutoNum type="arabicPeriod"/>
            </a:pPr>
            <a:r>
              <a:rPr lang="ru-RU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является ли глагол возвратным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 К возвратным относятся глаголы с возвратным постфиксом «-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или «-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сь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на конце. Если глагол возвратный, то он является непереходным. </a:t>
            </a:r>
          </a:p>
          <a:p>
            <a:pPr algn="l">
              <a:buFont typeface="+mj-lt"/>
              <a:buAutoNum type="arabicPeriod"/>
            </a:pPr>
            <a:r>
              <a:rPr lang="ru-RU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ли предлог в составе дополнения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Если он присутствует, то глагол является непереходным, а если отсутствует — переходным. </a:t>
            </a:r>
          </a:p>
          <a:p>
            <a:pPr algn="l"/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также глаголы, которые могут относиться и к переходным, и к непереходным в зависимости от контекста в предложении. Например, глагол «писать». Если мы говорим «писать сочинение» — это переходный глагол, а в выражении «писать на холсте» он уже будет непереходным. </a:t>
            </a:r>
          </a:p>
        </p:txBody>
      </p:sp>
    </p:spTree>
    <p:extLst>
      <p:ext uri="{BB962C8B-B14F-4D97-AF65-F5344CB8AC3E}">
        <p14:creationId xmlns:p14="http://schemas.microsoft.com/office/powerpoint/2010/main" val="2238472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3081DE-2DA8-3BDB-32D1-14C43AEE6EA5}"/>
              </a:ext>
            </a:extLst>
          </p:cNvPr>
          <p:cNvSpPr txBox="1"/>
          <p:nvPr/>
        </p:nvSpPr>
        <p:spPr>
          <a:xfrm>
            <a:off x="577514" y="1026694"/>
            <a:ext cx="10427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глаголов по лицам и числам называется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спряжением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C9FA289-E8ED-A2F2-7E20-8E56B6CA27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116791"/>
              </p:ext>
            </p:extLst>
          </p:nvPr>
        </p:nvGraphicFramePr>
        <p:xfrm>
          <a:off x="1299411" y="2776778"/>
          <a:ext cx="8074926" cy="26296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5432">
                  <a:extLst>
                    <a:ext uri="{9D8B030D-6E8A-4147-A177-3AD203B41FA5}">
                      <a16:colId xmlns:a16="http://schemas.microsoft.com/office/drawing/2014/main" val="1781522914"/>
                    </a:ext>
                  </a:extLst>
                </a:gridCol>
                <a:gridCol w="1796715">
                  <a:extLst>
                    <a:ext uri="{9D8B030D-6E8A-4147-A177-3AD203B41FA5}">
                      <a16:colId xmlns:a16="http://schemas.microsoft.com/office/drawing/2014/main" val="148976707"/>
                    </a:ext>
                  </a:extLst>
                </a:gridCol>
                <a:gridCol w="1700464">
                  <a:extLst>
                    <a:ext uri="{9D8B030D-6E8A-4147-A177-3AD203B41FA5}">
                      <a16:colId xmlns:a16="http://schemas.microsoft.com/office/drawing/2014/main" val="151339437"/>
                    </a:ext>
                  </a:extLst>
                </a:gridCol>
                <a:gridCol w="1796715">
                  <a:extLst>
                    <a:ext uri="{9D8B030D-6E8A-4147-A177-3AD203B41FA5}">
                      <a16:colId xmlns:a16="http://schemas.microsoft.com/office/drawing/2014/main" val="234205250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80825645"/>
                    </a:ext>
                  </a:extLst>
                </a:gridCol>
              </a:tblGrid>
              <a:tr h="557039">
                <a:tc rowSpan="2"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лицо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спряжение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2800" b="1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спряжение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3732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ч.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мн. ч.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ч.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мн. ч.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00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-у (-ю)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-у (-ю)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-им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036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-ешь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ете</a:t>
                      </a:r>
                      <a:endParaRPr lang="ru-RU" sz="2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-ишь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ите</a:t>
                      </a:r>
                      <a:endParaRPr lang="ru-RU" sz="2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3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</a:t>
                      </a:r>
                      <a:endParaRPr lang="ru-RU" sz="2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</a:t>
                      </a:r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(-ют)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</a:t>
                      </a:r>
                      <a:endParaRPr lang="ru-RU" sz="2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</a:t>
                      </a:r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(-</a:t>
                      </a:r>
                      <a:r>
                        <a:rPr lang="ru-RU" sz="2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ят</a:t>
                      </a:r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679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343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50A66C5D-B074-A24B-13D6-DBB09AB5B1D0}"/>
              </a:ext>
            </a:extLst>
          </p:cNvPr>
          <p:cNvSpPr txBox="1"/>
          <p:nvPr/>
        </p:nvSpPr>
        <p:spPr>
          <a:xfrm>
            <a:off x="794084" y="1138989"/>
            <a:ext cx="106038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Глаголы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хотеть, бежать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изменяются по первому и частично по второму спряжению. Поэтому они называются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разноспрягаемыми.</a:t>
            </a:r>
          </a:p>
        </p:txBody>
      </p:sp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A3B331E7-20E8-D6AF-EAE7-9161B71C9D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691088"/>
              </p:ext>
            </p:extLst>
          </p:nvPr>
        </p:nvGraphicFramePr>
        <p:xfrm>
          <a:off x="922422" y="3342797"/>
          <a:ext cx="4876798" cy="25687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9877">
                  <a:extLst>
                    <a:ext uri="{9D8B030D-6E8A-4147-A177-3AD203B41FA5}">
                      <a16:colId xmlns:a16="http://schemas.microsoft.com/office/drawing/2014/main" val="1781522914"/>
                    </a:ext>
                  </a:extLst>
                </a:gridCol>
                <a:gridCol w="1886030">
                  <a:extLst>
                    <a:ext uri="{9D8B030D-6E8A-4147-A177-3AD203B41FA5}">
                      <a16:colId xmlns:a16="http://schemas.microsoft.com/office/drawing/2014/main" val="148976707"/>
                    </a:ext>
                  </a:extLst>
                </a:gridCol>
                <a:gridCol w="2100891">
                  <a:extLst>
                    <a:ext uri="{9D8B030D-6E8A-4147-A177-3AD203B41FA5}">
                      <a16:colId xmlns:a16="http://schemas.microsoft.com/office/drawing/2014/main" val="151339437"/>
                    </a:ext>
                  </a:extLst>
                </a:gridCol>
              </a:tblGrid>
              <a:tr h="557039">
                <a:tc rowSpan="2"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24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спряжение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2400" b="1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спряжение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3732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ч.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мн. ч.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00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хоч</a:t>
                      </a:r>
                      <a:r>
                        <a:rPr lang="ru-RU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хот</a:t>
                      </a:r>
                      <a:r>
                        <a:rPr lang="ru-RU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036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хоч</a:t>
                      </a:r>
                      <a:r>
                        <a:rPr lang="ru-RU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ешь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хот</a:t>
                      </a:r>
                      <a:r>
                        <a:rPr lang="ru-RU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3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хоч</a:t>
                      </a:r>
                      <a:r>
                        <a:rPr lang="ru-RU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хот</a:t>
                      </a:r>
                      <a:r>
                        <a:rPr lang="ru-RU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679250"/>
                  </a:ext>
                </a:extLst>
              </a:tr>
            </a:tbl>
          </a:graphicData>
        </a:graphic>
      </p:graphicFrame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8C4D3740-980B-0CC0-CDCF-26115FB40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138799"/>
              </p:ext>
            </p:extLst>
          </p:nvPr>
        </p:nvGraphicFramePr>
        <p:xfrm>
          <a:off x="6096000" y="3534076"/>
          <a:ext cx="5582653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7116">
                  <a:extLst>
                    <a:ext uri="{9D8B030D-6E8A-4147-A177-3AD203B41FA5}">
                      <a16:colId xmlns:a16="http://schemas.microsoft.com/office/drawing/2014/main" val="1781522914"/>
                    </a:ext>
                  </a:extLst>
                </a:gridCol>
                <a:gridCol w="2294021">
                  <a:extLst>
                    <a:ext uri="{9D8B030D-6E8A-4147-A177-3AD203B41FA5}">
                      <a16:colId xmlns:a16="http://schemas.microsoft.com/office/drawing/2014/main" val="148976707"/>
                    </a:ext>
                  </a:extLst>
                </a:gridCol>
                <a:gridCol w="2101516">
                  <a:extLst>
                    <a:ext uri="{9D8B030D-6E8A-4147-A177-3AD203B41FA5}">
                      <a16:colId xmlns:a16="http://schemas.microsoft.com/office/drawing/2014/main" val="1513394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лицо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ч.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мн. ч.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00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бег</a:t>
                      </a:r>
                      <a:r>
                        <a:rPr lang="ru-RU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(</a:t>
                      </a:r>
                      <a:r>
                        <a:rPr lang="en-US" sz="2800" b="1" i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беж</a:t>
                      </a:r>
                      <a:r>
                        <a:rPr lang="ru-RU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 (</a:t>
                      </a:r>
                      <a:r>
                        <a:rPr lang="en-US" sz="2800" b="1" i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036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беж</a:t>
                      </a:r>
                      <a:r>
                        <a:rPr lang="ru-RU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ишь (</a:t>
                      </a:r>
                      <a:r>
                        <a:rPr lang="en-US" sz="2800" b="1" i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беж</a:t>
                      </a:r>
                      <a:r>
                        <a:rPr lang="ru-RU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ите (</a:t>
                      </a:r>
                      <a:r>
                        <a:rPr lang="en-US" sz="2800" b="1" i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3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беж</a:t>
                      </a:r>
                      <a:r>
                        <a:rPr lang="ru-RU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 (</a:t>
                      </a:r>
                      <a:r>
                        <a:rPr lang="en-US" sz="2800" b="1" i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бег</a:t>
                      </a:r>
                      <a:r>
                        <a:rPr lang="ru-RU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 (</a:t>
                      </a:r>
                      <a:r>
                        <a:rPr lang="en-US" sz="2800" b="1" i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679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8689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EAC84D82-BE00-4EDD-F492-DA2110575873}"/>
              </a:ext>
            </a:extLst>
          </p:cNvPr>
          <p:cNvGrpSpPr/>
          <p:nvPr/>
        </p:nvGrpSpPr>
        <p:grpSpPr>
          <a:xfrm>
            <a:off x="548315" y="2013321"/>
            <a:ext cx="11095369" cy="3427468"/>
            <a:chOff x="449345" y="1275384"/>
            <a:chExt cx="11095369" cy="3427468"/>
          </a:xfrm>
        </p:grpSpPr>
        <p:cxnSp>
          <p:nvCxnSpPr>
            <p:cNvPr id="5" name="Прямая со стрелкой 4">
              <a:extLst>
                <a:ext uri="{FF2B5EF4-FFF2-40B4-BE49-F238E27FC236}">
                  <a16:creationId xmlns:a16="http://schemas.microsoft.com/office/drawing/2014/main" id="{8D842E3E-848F-E1A1-9C12-A9B7A807D303}"/>
                </a:ext>
              </a:extLst>
            </p:cNvPr>
            <p:cNvCxnSpPr/>
            <p:nvPr/>
          </p:nvCxnSpPr>
          <p:spPr>
            <a:xfrm flipH="1">
              <a:off x="3031369" y="2322248"/>
              <a:ext cx="1092200" cy="7493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A16AA78D-EC5C-55FA-EF4E-A224EB3EE39A}"/>
                </a:ext>
              </a:extLst>
            </p:cNvPr>
            <p:cNvGrpSpPr/>
            <p:nvPr/>
          </p:nvGrpSpPr>
          <p:grpSpPr>
            <a:xfrm>
              <a:off x="4733757" y="3675534"/>
              <a:ext cx="3904583" cy="1027318"/>
              <a:chOff x="1636294" y="3642162"/>
              <a:chExt cx="3904583" cy="1027318"/>
            </a:xfrm>
          </p:grpSpPr>
          <p:sp>
            <p:nvSpPr>
              <p:cNvPr id="14" name="Прямоугольник: скругленные углы 13">
                <a:extLst>
                  <a:ext uri="{FF2B5EF4-FFF2-40B4-BE49-F238E27FC236}">
                    <a16:creationId xmlns:a16="http://schemas.microsoft.com/office/drawing/2014/main" id="{D6B64BA7-F11E-E427-CEB2-A278DE01391E}"/>
                  </a:ext>
                </a:extLst>
              </p:cNvPr>
              <p:cNvSpPr/>
              <p:nvPr/>
            </p:nvSpPr>
            <p:spPr>
              <a:xfrm>
                <a:off x="1636294" y="3642162"/>
                <a:ext cx="2348833" cy="100330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EB2935E-A025-E0B8-8A1A-0007F09B4878}"/>
                  </a:ext>
                </a:extLst>
              </p:cNvPr>
              <p:cNvSpPr txBox="1"/>
              <p:nvPr/>
            </p:nvSpPr>
            <p:spPr>
              <a:xfrm>
                <a:off x="2077119" y="3653817"/>
                <a:ext cx="346375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время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(если есть)</a:t>
                </a:r>
              </a:p>
            </p:txBody>
          </p:sp>
        </p:grp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B2F87D02-4E16-5D71-2FB9-F6B0A90268D6}"/>
                </a:ext>
              </a:extLst>
            </p:cNvPr>
            <p:cNvGrpSpPr/>
            <p:nvPr/>
          </p:nvGrpSpPr>
          <p:grpSpPr>
            <a:xfrm>
              <a:off x="449345" y="1275384"/>
              <a:ext cx="2941555" cy="1003300"/>
              <a:chOff x="6096000" y="3642162"/>
              <a:chExt cx="4076700" cy="1003300"/>
            </a:xfrm>
          </p:grpSpPr>
          <p:sp>
            <p:nvSpPr>
              <p:cNvPr id="12" name="Прямоугольник: скругленные углы 11">
                <a:extLst>
                  <a:ext uri="{FF2B5EF4-FFF2-40B4-BE49-F238E27FC236}">
                    <a16:creationId xmlns:a16="http://schemas.microsoft.com/office/drawing/2014/main" id="{05EF07D9-8C6E-1289-EEF6-F474519C39EB}"/>
                  </a:ext>
                </a:extLst>
              </p:cNvPr>
              <p:cNvSpPr/>
              <p:nvPr/>
            </p:nvSpPr>
            <p:spPr>
              <a:xfrm>
                <a:off x="6096000" y="3642162"/>
                <a:ext cx="4076700" cy="100330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E7995F3-4A83-E97E-1EE3-6099E7F5F900}"/>
                  </a:ext>
                </a:extLst>
              </p:cNvPr>
              <p:cNvSpPr txBox="1"/>
              <p:nvPr/>
            </p:nvSpPr>
            <p:spPr>
              <a:xfrm>
                <a:off x="6582275" y="3820646"/>
                <a:ext cx="35904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наклонение</a:t>
                </a:r>
              </a:p>
            </p:txBody>
          </p:sp>
        </p:grpSp>
        <p:cxnSp>
          <p:nvCxnSpPr>
            <p:cNvPr id="9" name="Прямая со стрелкой 8">
              <a:extLst>
                <a:ext uri="{FF2B5EF4-FFF2-40B4-BE49-F238E27FC236}">
                  <a16:creationId xmlns:a16="http://schemas.microsoft.com/office/drawing/2014/main" id="{BAFE769D-1BC3-0695-0DD8-B0643417C3C0}"/>
                </a:ext>
              </a:extLst>
            </p:cNvPr>
            <p:cNvCxnSpPr>
              <a:cxnSpLocks/>
            </p:cNvCxnSpPr>
            <p:nvPr/>
          </p:nvCxnSpPr>
          <p:spPr>
            <a:xfrm>
              <a:off x="7117596" y="2338619"/>
              <a:ext cx="1092200" cy="7493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5A568F39-8929-18F2-0FD8-45DCDDA308B2}"/>
                </a:ext>
              </a:extLst>
            </p:cNvPr>
            <p:cNvGrpSpPr/>
            <p:nvPr/>
          </p:nvGrpSpPr>
          <p:grpSpPr>
            <a:xfrm>
              <a:off x="8606335" y="1384512"/>
              <a:ext cx="2938379" cy="954107"/>
              <a:chOff x="8678779" y="1689661"/>
              <a:chExt cx="2938379" cy="954107"/>
            </a:xfrm>
          </p:grpSpPr>
          <p:sp>
            <p:nvSpPr>
              <p:cNvPr id="25" name="Прямоугольник: скругленные углы 24">
                <a:extLst>
                  <a:ext uri="{FF2B5EF4-FFF2-40B4-BE49-F238E27FC236}">
                    <a16:creationId xmlns:a16="http://schemas.microsoft.com/office/drawing/2014/main" id="{9154E148-EFB5-3A3D-49D1-F0C6617CB246}"/>
                  </a:ext>
                </a:extLst>
              </p:cNvPr>
              <p:cNvSpPr/>
              <p:nvPr/>
            </p:nvSpPr>
            <p:spPr>
              <a:xfrm>
                <a:off x="8678779" y="1825735"/>
                <a:ext cx="2692400" cy="78442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84EFA3-81E4-BC7B-27BF-00D78B487053}"/>
                  </a:ext>
                </a:extLst>
              </p:cNvPr>
              <p:cNvSpPr txBox="1"/>
              <p:nvPr/>
            </p:nvSpPr>
            <p:spPr>
              <a:xfrm>
                <a:off x="8924758" y="1689661"/>
                <a:ext cx="2692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род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(если есть)</a:t>
                </a:r>
              </a:p>
            </p:txBody>
          </p:sp>
        </p:grpSp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BDAC97CA-19ED-A1B0-E342-CDE4F50B1CDD}"/>
                </a:ext>
              </a:extLst>
            </p:cNvPr>
            <p:cNvGrpSpPr/>
            <p:nvPr/>
          </p:nvGrpSpPr>
          <p:grpSpPr>
            <a:xfrm>
              <a:off x="3374605" y="1294849"/>
              <a:ext cx="5140825" cy="1003300"/>
              <a:chOff x="2764257" y="827524"/>
              <a:chExt cx="5140825" cy="1003300"/>
            </a:xfrm>
          </p:grpSpPr>
          <p:grpSp>
            <p:nvGrpSpPr>
              <p:cNvPr id="29" name="Группа 28">
                <a:extLst>
                  <a:ext uri="{FF2B5EF4-FFF2-40B4-BE49-F238E27FC236}">
                    <a16:creationId xmlns:a16="http://schemas.microsoft.com/office/drawing/2014/main" id="{5E81DECA-AADC-C0B3-E6DD-ABF6E82FA47B}"/>
                  </a:ext>
                </a:extLst>
              </p:cNvPr>
              <p:cNvGrpSpPr/>
              <p:nvPr/>
            </p:nvGrpSpPr>
            <p:grpSpPr>
              <a:xfrm>
                <a:off x="3158624" y="827524"/>
                <a:ext cx="4353846" cy="1003300"/>
                <a:chOff x="3158624" y="827524"/>
                <a:chExt cx="4353846" cy="1003300"/>
              </a:xfrm>
            </p:grpSpPr>
            <p:sp>
              <p:nvSpPr>
                <p:cNvPr id="3" name="Прямоугольник: скругленные углы 2">
                  <a:extLst>
                    <a:ext uri="{FF2B5EF4-FFF2-40B4-BE49-F238E27FC236}">
                      <a16:creationId xmlns:a16="http://schemas.microsoft.com/office/drawing/2014/main" id="{521DE3F0-224D-3832-8BEB-F8F1A1A57640}"/>
                    </a:ext>
                  </a:extLst>
                </p:cNvPr>
                <p:cNvSpPr/>
                <p:nvPr/>
              </p:nvSpPr>
              <p:spPr>
                <a:xfrm>
                  <a:off x="3158624" y="827524"/>
                  <a:ext cx="4254500" cy="1003300"/>
                </a:xfrm>
                <a:prstGeom prst="roundRect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C40E2B5-17AA-B7BB-E28B-E8BEF76F7223}"/>
                    </a:ext>
                  </a:extLst>
                </p:cNvPr>
                <p:cNvSpPr txBox="1"/>
                <p:nvPr/>
              </p:nvSpPr>
              <p:spPr>
                <a:xfrm>
                  <a:off x="3257970" y="1048099"/>
                  <a:ext cx="42545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непостоянные признаки</a:t>
                  </a:r>
                </a:p>
              </p:txBody>
            </p:sp>
          </p:grpSp>
          <p:cxnSp>
            <p:nvCxnSpPr>
              <p:cNvPr id="6" name="Прямая со стрелкой 5">
                <a:extLst>
                  <a:ext uri="{FF2B5EF4-FFF2-40B4-BE49-F238E27FC236}">
                    <a16:creationId xmlns:a16="http://schemas.microsoft.com/office/drawing/2014/main" id="{D4C20857-2703-C33D-AEDA-1BB1432CF3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3124" y="1329174"/>
                <a:ext cx="491958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" name="Прямая со стрелкой 1">
                <a:extLst>
                  <a:ext uri="{FF2B5EF4-FFF2-40B4-BE49-F238E27FC236}">
                    <a16:creationId xmlns:a16="http://schemas.microsoft.com/office/drawing/2014/main" id="{1BC48CA9-9E91-C47F-4953-F502C93B66A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764257" y="1309709"/>
                <a:ext cx="40572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Прямая со стрелкой 18">
              <a:extLst>
                <a:ext uri="{FF2B5EF4-FFF2-40B4-BE49-F238E27FC236}">
                  <a16:creationId xmlns:a16="http://schemas.microsoft.com/office/drawing/2014/main" id="{285CB4AE-E7B5-720E-E8EF-8C6A86D38DC4}"/>
                </a:ext>
              </a:extLst>
            </p:cNvPr>
            <p:cNvCxnSpPr>
              <a:cxnSpLocks/>
            </p:cNvCxnSpPr>
            <p:nvPr/>
          </p:nvCxnSpPr>
          <p:spPr>
            <a:xfrm>
              <a:off x="5893632" y="2338619"/>
              <a:ext cx="0" cy="130458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2496B509-ADD3-C29A-3051-2BB2688C7102}"/>
                </a:ext>
              </a:extLst>
            </p:cNvPr>
            <p:cNvGrpSpPr/>
            <p:nvPr/>
          </p:nvGrpSpPr>
          <p:grpSpPr>
            <a:xfrm>
              <a:off x="7417806" y="3055561"/>
              <a:ext cx="2687048" cy="1015663"/>
              <a:chOff x="3726782" y="3962200"/>
              <a:chExt cx="2687048" cy="1015663"/>
            </a:xfrm>
          </p:grpSpPr>
          <p:sp>
            <p:nvSpPr>
              <p:cNvPr id="10" name="Прямоугольник: скругленные углы 9">
                <a:extLst>
                  <a:ext uri="{FF2B5EF4-FFF2-40B4-BE49-F238E27FC236}">
                    <a16:creationId xmlns:a16="http://schemas.microsoft.com/office/drawing/2014/main" id="{2DED86F3-0169-AA14-F8D0-4BC825DC40F5}"/>
                  </a:ext>
                </a:extLst>
              </p:cNvPr>
              <p:cNvSpPr/>
              <p:nvPr/>
            </p:nvSpPr>
            <p:spPr>
              <a:xfrm>
                <a:off x="3726782" y="4062392"/>
                <a:ext cx="2687048" cy="851773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E3ABCAF-FE7E-8886-9DF2-A4072097660B}"/>
                  </a:ext>
                </a:extLst>
              </p:cNvPr>
              <p:cNvSpPr txBox="1"/>
              <p:nvPr/>
            </p:nvSpPr>
            <p:spPr>
              <a:xfrm>
                <a:off x="3937000" y="3962200"/>
                <a:ext cx="247683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лицо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(если есть)</a:t>
                </a:r>
              </a:p>
            </p:txBody>
          </p:sp>
        </p:grpSp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738C8E05-444F-B4FE-349C-75457DE3D23E}"/>
                </a:ext>
              </a:extLst>
            </p:cNvPr>
            <p:cNvGrpSpPr/>
            <p:nvPr/>
          </p:nvGrpSpPr>
          <p:grpSpPr>
            <a:xfrm>
              <a:off x="888078" y="3055332"/>
              <a:ext cx="2857834" cy="780080"/>
              <a:chOff x="6959933" y="3631488"/>
              <a:chExt cx="2857834" cy="780080"/>
            </a:xfrm>
          </p:grpSpPr>
          <p:sp>
            <p:nvSpPr>
              <p:cNvPr id="23" name="Прямоугольник: скругленные углы 22">
                <a:extLst>
                  <a:ext uri="{FF2B5EF4-FFF2-40B4-BE49-F238E27FC236}">
                    <a16:creationId xmlns:a16="http://schemas.microsoft.com/office/drawing/2014/main" id="{084932F4-3B89-A86F-CC19-B27102B94D29}"/>
                  </a:ext>
                </a:extLst>
              </p:cNvPr>
              <p:cNvSpPr/>
              <p:nvPr/>
            </p:nvSpPr>
            <p:spPr>
              <a:xfrm>
                <a:off x="6959933" y="3662268"/>
                <a:ext cx="2857834" cy="7493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BFAF1AD-94ED-F2B4-1790-BF26BEFB5756}"/>
                  </a:ext>
                </a:extLst>
              </p:cNvPr>
              <p:cNvSpPr txBox="1"/>
              <p:nvPr/>
            </p:nvSpPr>
            <p:spPr>
              <a:xfrm>
                <a:off x="7661943" y="3631488"/>
                <a:ext cx="15417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число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18185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6ECA5E6-DBCC-0FEB-5CC6-BDA3960FE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008839"/>
              </p:ext>
            </p:extLst>
          </p:nvPr>
        </p:nvGraphicFramePr>
        <p:xfrm>
          <a:off x="1363580" y="1425517"/>
          <a:ext cx="823494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6280">
                  <a:extLst>
                    <a:ext uri="{9D8B030D-6E8A-4147-A177-3AD203B41FA5}">
                      <a16:colId xmlns:a16="http://schemas.microsoft.com/office/drawing/2014/main" val="223066271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48655407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07151474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Наклонение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937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изъявительное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повелительное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772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читал </a:t>
                      </a:r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пиши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0855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8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работал</a:t>
                      </a:r>
                      <a:endParaRPr lang="ru-RU" sz="2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писала </a:t>
                      </a:r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читай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0577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буду работать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сделали бы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отмерь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090648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B186E0-AB67-5236-B512-8869B21007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8643" y="2982450"/>
            <a:ext cx="3784600" cy="35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55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A194D2-9902-FE27-12EA-3764621450FE}"/>
              </a:ext>
            </a:extLst>
          </p:cNvPr>
          <p:cNvSpPr txBox="1"/>
          <p:nvPr/>
        </p:nvSpPr>
        <p:spPr>
          <a:xfrm>
            <a:off x="753978" y="1219200"/>
            <a:ext cx="108123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Глаголы в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изъявительном наклонении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обозначают действия, которые происходят, происходили или будут происходить на самом деле.</a:t>
            </a:r>
          </a:p>
          <a:p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строю, строил, буду строить.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Глаголы в изъявительном наклонении  изменяются по временам.</a:t>
            </a:r>
          </a:p>
        </p:txBody>
      </p:sp>
    </p:spTree>
    <p:extLst>
      <p:ext uri="{BB962C8B-B14F-4D97-AF65-F5344CB8AC3E}">
        <p14:creationId xmlns:p14="http://schemas.microsoft.com/office/powerpoint/2010/main" val="1528371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EE7C60-ACF7-BF74-99C6-E12DA4066E13}"/>
              </a:ext>
            </a:extLst>
          </p:cNvPr>
          <p:cNvSpPr txBox="1"/>
          <p:nvPr/>
        </p:nvSpPr>
        <p:spPr>
          <a:xfrm>
            <a:off x="649705" y="1138989"/>
            <a:ext cx="108925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Глаголы в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настоящем времени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показывают, что действие происходит в момент речи.</a:t>
            </a:r>
          </a:p>
          <a:p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Игорь читает журнал.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Глаголы в настоящем времени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изменяются по лицам и числам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3035C3-02B0-671D-A704-F74234E6F7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74264" y="3174955"/>
            <a:ext cx="3784600" cy="35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83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EE7C60-ACF7-BF74-99C6-E12DA4066E13}"/>
              </a:ext>
            </a:extLst>
          </p:cNvPr>
          <p:cNvSpPr txBox="1"/>
          <p:nvPr/>
        </p:nvSpPr>
        <p:spPr>
          <a:xfrm>
            <a:off x="649705" y="1138989"/>
            <a:ext cx="108925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Глаголы в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будущем времени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показывают, что действие будет происходить после момента речи.</a:t>
            </a:r>
          </a:p>
          <a:p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Игорь прочитает журнал.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Глаголы в будущем времени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изменяются по лицам и числам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Будущее время имеет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 формы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простую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сложную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(составную).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3035C3-02B0-671D-A704-F74234E6F7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54475" y="3429000"/>
            <a:ext cx="3784600" cy="35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9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11512E-26CB-3491-D166-60A893E3A406}"/>
              </a:ext>
            </a:extLst>
          </p:cNvPr>
          <p:cNvSpPr txBox="1"/>
          <p:nvPr/>
        </p:nvSpPr>
        <p:spPr>
          <a:xfrm>
            <a:off x="625642" y="1283368"/>
            <a:ext cx="109407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Простая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 будущего времени образуется от глаголов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совершенного вида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Маша нарисует пейзаж.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Сложная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(составная) форма состоит из будущего времени глагола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неопределенной формы глагола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несовершенного вида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Маша будет рисовать пейзаж.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94ED45-E2A9-299B-AD1D-3F02459493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07400" y="3370095"/>
            <a:ext cx="3784600" cy="35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44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EE7C60-ACF7-BF74-99C6-E12DA4066E13}"/>
              </a:ext>
            </a:extLst>
          </p:cNvPr>
          <p:cNvSpPr txBox="1"/>
          <p:nvPr/>
        </p:nvSpPr>
        <p:spPr>
          <a:xfrm>
            <a:off x="649705" y="1138989"/>
            <a:ext cx="108925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Глаголы в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прошедшем времени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показывают, что действие происходило до момента речи.</a:t>
            </a:r>
          </a:p>
          <a:p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Игорь читал журнал.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Глаголы в прошедшем времени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изменяются по числам, а в единственном числе – по родам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3035C3-02B0-671D-A704-F74234E6F7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3864" y="3078702"/>
            <a:ext cx="3784600" cy="35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05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1F8FA26-3B35-9BCE-94EA-978A4CAB9B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2751"/>
            <a:ext cx="3784600" cy="35480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BE48A5-5954-13DB-DDAE-C2953F177DC6}"/>
              </a:ext>
            </a:extLst>
          </p:cNvPr>
          <p:cNvSpPr txBox="1"/>
          <p:nvPr/>
        </p:nvSpPr>
        <p:spPr>
          <a:xfrm>
            <a:off x="2486526" y="1443789"/>
            <a:ext cx="9464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часть речи, которая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обозначает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 и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отвечает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вопросы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делать?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сделать?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D18A46-B3E2-2B06-A83D-A58FFD215928}"/>
              </a:ext>
            </a:extLst>
          </p:cNvPr>
          <p:cNvSpPr txBox="1"/>
          <p:nvPr/>
        </p:nvSpPr>
        <p:spPr>
          <a:xfrm>
            <a:off x="3207752" y="4048173"/>
            <a:ext cx="83586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Глаголы в предложении чаще всего являются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сказуемыми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8092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F9717D8F-34A5-9439-12E0-2DA21F2DB6BE}"/>
              </a:ext>
            </a:extLst>
          </p:cNvPr>
          <p:cNvGrpSpPr/>
          <p:nvPr/>
        </p:nvGrpSpPr>
        <p:grpSpPr>
          <a:xfrm>
            <a:off x="320843" y="1244585"/>
            <a:ext cx="10960767" cy="3538648"/>
            <a:chOff x="320843" y="1244585"/>
            <a:chExt cx="10960767" cy="3538648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621CA7BE-863B-7D0D-7757-132317948C29}"/>
                </a:ext>
              </a:extLst>
            </p:cNvPr>
            <p:cNvGrpSpPr/>
            <p:nvPr/>
          </p:nvGrpSpPr>
          <p:grpSpPr>
            <a:xfrm>
              <a:off x="3529263" y="1244585"/>
              <a:ext cx="4154905" cy="1384995"/>
              <a:chOff x="3513221" y="2110859"/>
              <a:chExt cx="4154905" cy="1384995"/>
            </a:xfrm>
          </p:grpSpPr>
          <p:sp>
            <p:nvSpPr>
              <p:cNvPr id="2" name="Прямоугольник: скругленные углы 1">
                <a:extLst>
                  <a:ext uri="{FF2B5EF4-FFF2-40B4-BE49-F238E27FC236}">
                    <a16:creationId xmlns:a16="http://schemas.microsoft.com/office/drawing/2014/main" id="{66627ACF-AB14-6516-7254-3EE0BA1AC72C}"/>
                  </a:ext>
                </a:extLst>
              </p:cNvPr>
              <p:cNvSpPr/>
              <p:nvPr/>
            </p:nvSpPr>
            <p:spPr>
              <a:xfrm>
                <a:off x="3513221" y="2177715"/>
                <a:ext cx="4154905" cy="125128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D0945D-96A5-08C2-9B72-EA8A1D71DEFE}"/>
                  </a:ext>
                </a:extLst>
              </p:cNvPr>
              <p:cNvSpPr txBox="1"/>
              <p:nvPr/>
            </p:nvSpPr>
            <p:spPr>
              <a:xfrm>
                <a:off x="3866147" y="2110859"/>
                <a:ext cx="295174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глаголы </a:t>
                </a:r>
              </a:p>
              <a:p>
                <a:pPr algn="ctr"/>
                <a:r>
                  <a:rPr lang="ru-RU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несовершенного вида</a:t>
                </a:r>
              </a:p>
            </p:txBody>
          </p:sp>
        </p:grpSp>
        <p:cxnSp>
          <p:nvCxnSpPr>
            <p:cNvPr id="6" name="Прямая со стрелкой 5">
              <a:extLst>
                <a:ext uri="{FF2B5EF4-FFF2-40B4-BE49-F238E27FC236}">
                  <a16:creationId xmlns:a16="http://schemas.microsoft.com/office/drawing/2014/main" id="{28FDE546-C497-F16B-B0C4-23C0F9E1BF1D}"/>
                </a:ext>
              </a:extLst>
            </p:cNvPr>
            <p:cNvCxnSpPr/>
            <p:nvPr/>
          </p:nvCxnSpPr>
          <p:spPr>
            <a:xfrm flipH="1">
              <a:off x="3144253" y="2629580"/>
              <a:ext cx="1588168" cy="7994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>
              <a:extLst>
                <a:ext uri="{FF2B5EF4-FFF2-40B4-BE49-F238E27FC236}">
                  <a16:creationId xmlns:a16="http://schemas.microsoft.com/office/drawing/2014/main" id="{F70C4A7B-CB3E-F816-7F07-531B509A03CF}"/>
                </a:ext>
              </a:extLst>
            </p:cNvPr>
            <p:cNvCxnSpPr>
              <a:cxnSpLocks/>
            </p:cNvCxnSpPr>
            <p:nvPr/>
          </p:nvCxnSpPr>
          <p:spPr>
            <a:xfrm>
              <a:off x="6890084" y="2629580"/>
              <a:ext cx="1588168" cy="7994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5BFA2A88-AD7F-3C00-53E7-D5B3FA802B51}"/>
                </a:ext>
              </a:extLst>
            </p:cNvPr>
            <p:cNvCxnSpPr>
              <a:cxnSpLocks/>
            </p:cNvCxnSpPr>
            <p:nvPr/>
          </p:nvCxnSpPr>
          <p:spPr>
            <a:xfrm>
              <a:off x="5422230" y="2578768"/>
              <a:ext cx="0" cy="12713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B2DDCEE1-61C8-5017-3DD9-FB83AC836255}"/>
                </a:ext>
              </a:extLst>
            </p:cNvPr>
            <p:cNvSpPr/>
            <p:nvPr/>
          </p:nvSpPr>
          <p:spPr>
            <a:xfrm>
              <a:off x="320843" y="3457074"/>
              <a:ext cx="3015914" cy="79942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A990D7E8-83CD-0189-C94F-10B38236B1FA}"/>
                </a:ext>
              </a:extLst>
            </p:cNvPr>
            <p:cNvSpPr/>
            <p:nvPr/>
          </p:nvSpPr>
          <p:spPr>
            <a:xfrm>
              <a:off x="7948864" y="3495854"/>
              <a:ext cx="3015914" cy="79942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112EC060-C2EC-83FA-4C4A-2A7FC40BD97A}"/>
                </a:ext>
              </a:extLst>
            </p:cNvPr>
            <p:cNvSpPr/>
            <p:nvPr/>
          </p:nvSpPr>
          <p:spPr>
            <a:xfrm>
              <a:off x="4098758" y="3916959"/>
              <a:ext cx="3015914" cy="79942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44B7C4A-5F96-D982-4FF1-267074D94026}"/>
                </a:ext>
              </a:extLst>
            </p:cNvPr>
            <p:cNvSpPr txBox="1"/>
            <p:nvPr/>
          </p:nvSpPr>
          <p:spPr>
            <a:xfrm>
              <a:off x="8265696" y="3531131"/>
              <a:ext cx="30159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будущее сложное </a:t>
              </a:r>
            </a:p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время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714A744-358F-300C-725A-05C78E8BBC12}"/>
                </a:ext>
              </a:extLst>
            </p:cNvPr>
            <p:cNvSpPr txBox="1"/>
            <p:nvPr/>
          </p:nvSpPr>
          <p:spPr>
            <a:xfrm>
              <a:off x="4732422" y="3952236"/>
              <a:ext cx="23822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прошедшее </a:t>
              </a:r>
            </a:p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время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0843214-49E5-2E17-1C87-5916CAA0F8E6}"/>
                </a:ext>
              </a:extLst>
            </p:cNvPr>
            <p:cNvSpPr txBox="1"/>
            <p:nvPr/>
          </p:nvSpPr>
          <p:spPr>
            <a:xfrm>
              <a:off x="1098888" y="3561347"/>
              <a:ext cx="23822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настоящее </a:t>
              </a:r>
            </a:p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время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1141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23E2CCE-D368-A367-F643-0EAB7B7D30DB}"/>
              </a:ext>
            </a:extLst>
          </p:cNvPr>
          <p:cNvGrpSpPr/>
          <p:nvPr/>
        </p:nvGrpSpPr>
        <p:grpSpPr>
          <a:xfrm>
            <a:off x="320843" y="1244585"/>
            <a:ext cx="10960767" cy="3117543"/>
            <a:chOff x="320843" y="1244585"/>
            <a:chExt cx="10960767" cy="3117543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621CA7BE-863B-7D0D-7757-132317948C29}"/>
                </a:ext>
              </a:extLst>
            </p:cNvPr>
            <p:cNvGrpSpPr/>
            <p:nvPr/>
          </p:nvGrpSpPr>
          <p:grpSpPr>
            <a:xfrm>
              <a:off x="3529263" y="1244585"/>
              <a:ext cx="4154905" cy="1384995"/>
              <a:chOff x="3513221" y="2110859"/>
              <a:chExt cx="4154905" cy="1384995"/>
            </a:xfrm>
          </p:grpSpPr>
          <p:sp>
            <p:nvSpPr>
              <p:cNvPr id="2" name="Прямоугольник: скругленные углы 1">
                <a:extLst>
                  <a:ext uri="{FF2B5EF4-FFF2-40B4-BE49-F238E27FC236}">
                    <a16:creationId xmlns:a16="http://schemas.microsoft.com/office/drawing/2014/main" id="{66627ACF-AB14-6516-7254-3EE0BA1AC72C}"/>
                  </a:ext>
                </a:extLst>
              </p:cNvPr>
              <p:cNvSpPr/>
              <p:nvPr/>
            </p:nvSpPr>
            <p:spPr>
              <a:xfrm>
                <a:off x="3513221" y="2177715"/>
                <a:ext cx="4154905" cy="125128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D0945D-96A5-08C2-9B72-EA8A1D71DEFE}"/>
                  </a:ext>
                </a:extLst>
              </p:cNvPr>
              <p:cNvSpPr txBox="1"/>
              <p:nvPr/>
            </p:nvSpPr>
            <p:spPr>
              <a:xfrm>
                <a:off x="3866147" y="2110859"/>
                <a:ext cx="295174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глаголы </a:t>
                </a:r>
              </a:p>
              <a:p>
                <a:pPr algn="ctr"/>
                <a:r>
                  <a:rPr lang="ru-RU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совершенного вида</a:t>
                </a:r>
              </a:p>
            </p:txBody>
          </p:sp>
        </p:grpSp>
        <p:cxnSp>
          <p:nvCxnSpPr>
            <p:cNvPr id="6" name="Прямая со стрелкой 5">
              <a:extLst>
                <a:ext uri="{FF2B5EF4-FFF2-40B4-BE49-F238E27FC236}">
                  <a16:creationId xmlns:a16="http://schemas.microsoft.com/office/drawing/2014/main" id="{28FDE546-C497-F16B-B0C4-23C0F9E1BF1D}"/>
                </a:ext>
              </a:extLst>
            </p:cNvPr>
            <p:cNvCxnSpPr/>
            <p:nvPr/>
          </p:nvCxnSpPr>
          <p:spPr>
            <a:xfrm flipH="1">
              <a:off x="3144253" y="2629580"/>
              <a:ext cx="1588168" cy="7994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>
              <a:extLst>
                <a:ext uri="{FF2B5EF4-FFF2-40B4-BE49-F238E27FC236}">
                  <a16:creationId xmlns:a16="http://schemas.microsoft.com/office/drawing/2014/main" id="{F70C4A7B-CB3E-F816-7F07-531B509A03CF}"/>
                </a:ext>
              </a:extLst>
            </p:cNvPr>
            <p:cNvCxnSpPr>
              <a:cxnSpLocks/>
            </p:cNvCxnSpPr>
            <p:nvPr/>
          </p:nvCxnSpPr>
          <p:spPr>
            <a:xfrm>
              <a:off x="6890084" y="2629580"/>
              <a:ext cx="1588168" cy="7994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B2DDCEE1-61C8-5017-3DD9-FB83AC836255}"/>
                </a:ext>
              </a:extLst>
            </p:cNvPr>
            <p:cNvSpPr/>
            <p:nvPr/>
          </p:nvSpPr>
          <p:spPr>
            <a:xfrm>
              <a:off x="320843" y="3457074"/>
              <a:ext cx="3015914" cy="79942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A990D7E8-83CD-0189-C94F-10B38236B1FA}"/>
                </a:ext>
              </a:extLst>
            </p:cNvPr>
            <p:cNvSpPr/>
            <p:nvPr/>
          </p:nvSpPr>
          <p:spPr>
            <a:xfrm>
              <a:off x="7948864" y="3495854"/>
              <a:ext cx="3015914" cy="79942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44B7C4A-5F96-D982-4FF1-267074D94026}"/>
                </a:ext>
              </a:extLst>
            </p:cNvPr>
            <p:cNvSpPr txBox="1"/>
            <p:nvPr/>
          </p:nvSpPr>
          <p:spPr>
            <a:xfrm>
              <a:off x="8265696" y="3531131"/>
              <a:ext cx="30159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будущее простое </a:t>
              </a:r>
            </a:p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время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714A744-358F-300C-725A-05C78E8BBC12}"/>
                </a:ext>
              </a:extLst>
            </p:cNvPr>
            <p:cNvSpPr txBox="1"/>
            <p:nvPr/>
          </p:nvSpPr>
          <p:spPr>
            <a:xfrm>
              <a:off x="910390" y="3485672"/>
              <a:ext cx="23822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прошедшее </a:t>
              </a:r>
            </a:p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время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314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0A4B402-3AB6-3A05-645B-343376C84BF6}"/>
              </a:ext>
            </a:extLst>
          </p:cNvPr>
          <p:cNvGrpSpPr/>
          <p:nvPr/>
        </p:nvGrpSpPr>
        <p:grpSpPr>
          <a:xfrm>
            <a:off x="160420" y="978568"/>
            <a:ext cx="11389895" cy="5170646"/>
            <a:chOff x="160420" y="978568"/>
            <a:chExt cx="11389895" cy="517064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51C88F4-F22E-B200-C4DE-853C333BB2A8}"/>
                </a:ext>
              </a:extLst>
            </p:cNvPr>
            <p:cNvSpPr txBox="1"/>
            <p:nvPr/>
          </p:nvSpPr>
          <p:spPr>
            <a:xfrm>
              <a:off x="160420" y="978568"/>
              <a:ext cx="11389895" cy="5170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Глаголы в </a:t>
              </a:r>
              <a:r>
                <a:rPr lang="ru-RU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повелительном наклонении </a:t>
              </a:r>
              <a:r>
                <a:rPr lang="ru-RU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выражают побуждение к действию, приказ, просьбу.</a:t>
              </a:r>
            </a:p>
            <a:p>
              <a:r>
                <a:rPr lang="ru-RU" sz="3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Например, </a:t>
              </a:r>
              <a:r>
                <a:rPr lang="ru-RU" sz="3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иди</a:t>
              </a:r>
              <a:r>
                <a:rPr lang="ru-RU" sz="3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 школу, </a:t>
              </a:r>
              <a:r>
                <a:rPr lang="ru-RU" sz="3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идите</a:t>
              </a:r>
              <a:r>
                <a:rPr lang="ru-RU" sz="3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 магазин; </a:t>
              </a:r>
              <a:r>
                <a:rPr lang="ru-RU" sz="3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встань</a:t>
              </a:r>
              <a:r>
                <a:rPr lang="ru-RU" sz="3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пораньше, </a:t>
              </a:r>
              <a:r>
                <a:rPr lang="ru-RU" sz="3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встаньте</a:t>
              </a:r>
              <a:r>
                <a:rPr lang="ru-RU" sz="3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 очередь.</a:t>
              </a:r>
            </a:p>
            <a:p>
              <a:r>
                <a:rPr lang="ru-RU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Глаголы в повелительном наклонении употребляются обычно в форме 2-го лица.</a:t>
              </a:r>
            </a:p>
            <a:p>
              <a:r>
                <a:rPr lang="ru-RU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Глаголы в повелительном наклонении не изменяются по временам. Образуются от основы настоящего или будущего простого времени с помощью суффикса –</a:t>
              </a:r>
              <a:r>
                <a:rPr lang="ru-RU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  <a:r>
                <a:rPr lang="ru-RU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(пишут – пиши) или </a:t>
              </a:r>
              <a:r>
                <a:rPr lang="ru-RU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нулевого</a:t>
              </a:r>
              <a:r>
                <a:rPr lang="ru-RU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суффикса (читают – читай). В единственном числе имеют </a:t>
              </a:r>
              <a:r>
                <a:rPr lang="ru-RU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нулевое</a:t>
              </a:r>
              <a:r>
                <a:rPr lang="ru-RU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окончание, во множественном - </a:t>
              </a:r>
              <a:r>
                <a:rPr lang="ru-RU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-те</a:t>
              </a:r>
              <a:r>
                <a:rPr lang="ru-RU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(читайте).</a:t>
              </a:r>
            </a:p>
          </p:txBody>
        </p:sp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2D6217CE-D223-D89C-6C99-2A9DE133270C}"/>
                </a:ext>
              </a:extLst>
            </p:cNvPr>
            <p:cNvGrpSpPr/>
            <p:nvPr/>
          </p:nvGrpSpPr>
          <p:grpSpPr>
            <a:xfrm>
              <a:off x="6593306" y="4660232"/>
              <a:ext cx="312821" cy="200525"/>
              <a:chOff x="8005011" y="5606717"/>
              <a:chExt cx="312821" cy="200525"/>
            </a:xfrm>
          </p:grpSpPr>
          <p:cxnSp>
            <p:nvCxnSpPr>
              <p:cNvPr id="6" name="Прямая соединительная линия 5">
                <a:extLst>
                  <a:ext uri="{FF2B5EF4-FFF2-40B4-BE49-F238E27FC236}">
                    <a16:creationId xmlns:a16="http://schemas.microsoft.com/office/drawing/2014/main" id="{10B8A074-5038-29C9-9419-362DA54C9F1A}"/>
                  </a:ext>
                </a:extLst>
              </p:cNvPr>
              <p:cNvCxnSpPr/>
              <p:nvPr/>
            </p:nvCxnSpPr>
            <p:spPr>
              <a:xfrm flipV="1">
                <a:off x="8005011" y="5614737"/>
                <a:ext cx="160421" cy="19250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>
                <a:extLst>
                  <a:ext uri="{FF2B5EF4-FFF2-40B4-BE49-F238E27FC236}">
                    <a16:creationId xmlns:a16="http://schemas.microsoft.com/office/drawing/2014/main" id="{3230AB21-D935-B75B-06CD-99F0056E298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157411" y="5606717"/>
                <a:ext cx="160421" cy="19250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7FBC8212-DF49-D890-16C1-19D4FBCACF85}"/>
                </a:ext>
              </a:extLst>
            </p:cNvPr>
            <p:cNvGrpSpPr/>
            <p:nvPr/>
          </p:nvGrpSpPr>
          <p:grpSpPr>
            <a:xfrm>
              <a:off x="2654969" y="5085347"/>
              <a:ext cx="312821" cy="200525"/>
              <a:chOff x="8005011" y="5606717"/>
              <a:chExt cx="312821" cy="200525"/>
            </a:xfrm>
          </p:grpSpPr>
          <p:cxnSp>
            <p:nvCxnSpPr>
              <p:cNvPr id="9" name="Прямая соединительная линия 8">
                <a:extLst>
                  <a:ext uri="{FF2B5EF4-FFF2-40B4-BE49-F238E27FC236}">
                    <a16:creationId xmlns:a16="http://schemas.microsoft.com/office/drawing/2014/main" id="{F92FC9C4-E013-EF85-E289-7961A806836F}"/>
                  </a:ext>
                </a:extLst>
              </p:cNvPr>
              <p:cNvCxnSpPr/>
              <p:nvPr/>
            </p:nvCxnSpPr>
            <p:spPr>
              <a:xfrm flipV="1">
                <a:off x="8005011" y="5614737"/>
                <a:ext cx="160421" cy="19250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>
                <a:extLst>
                  <a:ext uri="{FF2B5EF4-FFF2-40B4-BE49-F238E27FC236}">
                    <a16:creationId xmlns:a16="http://schemas.microsoft.com/office/drawing/2014/main" id="{A3ED9D72-C864-C4B1-564A-8729C27657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157411" y="5606717"/>
                <a:ext cx="160421" cy="19250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05423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73E169-17EF-004E-1EB5-FA2EABF5A274}"/>
              </a:ext>
            </a:extLst>
          </p:cNvPr>
          <p:cNvSpPr txBox="1"/>
          <p:nvPr/>
        </p:nvSpPr>
        <p:spPr>
          <a:xfrm>
            <a:off x="88232" y="1203158"/>
            <a:ext cx="120155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Глаголы в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условном наклонении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обозначают действия, желаемые или возможные при определенных условиях.</a:t>
            </a:r>
          </a:p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сделал бы, принес бы.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Условное наклонение образуется от основы неопределенной формы глагола при помощи суффикса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частицы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Эта частица может стоять после глагола и перед ним, может быть отделена от глагола другими словами.</a:t>
            </a:r>
          </a:p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Я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летчики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пошел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пусть меня научат.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Глаголы в условном наклонении изменяются по числам, а в единственном числе – по родам.</a:t>
            </a:r>
          </a:p>
        </p:txBody>
      </p:sp>
    </p:spTree>
    <p:extLst>
      <p:ext uri="{BB962C8B-B14F-4D97-AF65-F5344CB8AC3E}">
        <p14:creationId xmlns:p14="http://schemas.microsoft.com/office/powerpoint/2010/main" val="880818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AD2103B-C2EE-694E-1DDD-5268264F3A8E}"/>
              </a:ext>
            </a:extLst>
          </p:cNvPr>
          <p:cNvSpPr/>
          <p:nvPr/>
        </p:nvSpPr>
        <p:spPr>
          <a:xfrm>
            <a:off x="3279504" y="351135"/>
            <a:ext cx="4947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Проверим себя!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44FCA9-E241-0154-9A35-CB14F6DA8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274465"/>
            <a:ext cx="3619500" cy="3619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9377E4-63FA-365D-BF28-CD78A9213BC9}"/>
              </a:ext>
            </a:extLst>
          </p:cNvPr>
          <p:cNvSpPr txBox="1"/>
          <p:nvPr/>
        </p:nvSpPr>
        <p:spPr>
          <a:xfrm>
            <a:off x="4318000" y="1765300"/>
            <a:ext cx="6921500" cy="3943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 постоянным морфологическим признакам глагола относятся: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время, вид, спряжение;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лицо, число, наклонение;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род, наклонение, вид;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вид, переходность, спряжение</a:t>
            </a:r>
          </a:p>
        </p:txBody>
      </p:sp>
    </p:spTree>
    <p:extLst>
      <p:ext uri="{BB962C8B-B14F-4D97-AF65-F5344CB8AC3E}">
        <p14:creationId xmlns:p14="http://schemas.microsoft.com/office/powerpoint/2010/main" val="2883507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4EB1036-4D17-4D4D-1C3B-3AD6A530CD8F}"/>
              </a:ext>
            </a:extLst>
          </p:cNvPr>
          <p:cNvSpPr/>
          <p:nvPr/>
        </p:nvSpPr>
        <p:spPr>
          <a:xfrm>
            <a:off x="2918827" y="351135"/>
            <a:ext cx="5668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Правильный ответ</a:t>
            </a:r>
            <a:r>
              <a:rPr lang="ru-RU" sz="3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B1E327-DB63-578A-D7F9-2C9E7063B6E6}"/>
              </a:ext>
            </a:extLst>
          </p:cNvPr>
          <p:cNvSpPr txBox="1"/>
          <p:nvPr/>
        </p:nvSpPr>
        <p:spPr>
          <a:xfrm>
            <a:off x="2310063" y="2005263"/>
            <a:ext cx="7283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вид, переходность, спряжение</a:t>
            </a:r>
          </a:p>
        </p:txBody>
      </p:sp>
    </p:spTree>
    <p:extLst>
      <p:ext uri="{BB962C8B-B14F-4D97-AF65-F5344CB8AC3E}">
        <p14:creationId xmlns:p14="http://schemas.microsoft.com/office/powerpoint/2010/main" val="51429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AD2103B-C2EE-694E-1DDD-5268264F3A8E}"/>
              </a:ext>
            </a:extLst>
          </p:cNvPr>
          <p:cNvSpPr/>
          <p:nvPr/>
        </p:nvSpPr>
        <p:spPr>
          <a:xfrm>
            <a:off x="3279504" y="351135"/>
            <a:ext cx="4947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Проверим себя!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44FCA9-E241-0154-9A35-CB14F6DA8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274465"/>
            <a:ext cx="3619500" cy="3619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9377E4-63FA-365D-BF28-CD78A9213BC9}"/>
              </a:ext>
            </a:extLst>
          </p:cNvPr>
          <p:cNvSpPr txBox="1"/>
          <p:nvPr/>
        </p:nvSpPr>
        <p:spPr>
          <a:xfrm>
            <a:off x="4318000" y="1765300"/>
            <a:ext cx="7467600" cy="2712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Глаголы бывают: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завершенного и незавершенного вида;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совершенного и несовершенного вида;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совершённого и несовершённого вида</a:t>
            </a:r>
          </a:p>
        </p:txBody>
      </p:sp>
    </p:spTree>
    <p:extLst>
      <p:ext uri="{BB962C8B-B14F-4D97-AF65-F5344CB8AC3E}">
        <p14:creationId xmlns:p14="http://schemas.microsoft.com/office/powerpoint/2010/main" val="42359045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4EB1036-4D17-4D4D-1C3B-3AD6A530CD8F}"/>
              </a:ext>
            </a:extLst>
          </p:cNvPr>
          <p:cNvSpPr/>
          <p:nvPr/>
        </p:nvSpPr>
        <p:spPr>
          <a:xfrm>
            <a:off x="2918827" y="351135"/>
            <a:ext cx="5668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Правильный ответ</a:t>
            </a:r>
            <a:r>
              <a:rPr lang="ru-RU" sz="3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B1E327-DB63-578A-D7F9-2C9E7063B6E6}"/>
              </a:ext>
            </a:extLst>
          </p:cNvPr>
          <p:cNvSpPr txBox="1"/>
          <p:nvPr/>
        </p:nvSpPr>
        <p:spPr>
          <a:xfrm>
            <a:off x="2310062" y="2005263"/>
            <a:ext cx="8373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совершенного и несовершенного вида</a:t>
            </a:r>
          </a:p>
        </p:txBody>
      </p:sp>
    </p:spTree>
    <p:extLst>
      <p:ext uri="{BB962C8B-B14F-4D97-AF65-F5344CB8AC3E}">
        <p14:creationId xmlns:p14="http://schemas.microsoft.com/office/powerpoint/2010/main" val="3289864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AD2103B-C2EE-694E-1DDD-5268264F3A8E}"/>
              </a:ext>
            </a:extLst>
          </p:cNvPr>
          <p:cNvSpPr/>
          <p:nvPr/>
        </p:nvSpPr>
        <p:spPr>
          <a:xfrm>
            <a:off x="3279504" y="120303"/>
            <a:ext cx="4947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Проверим себя!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44FCA9-E241-0154-9A35-CB14F6DA8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990" y="812800"/>
            <a:ext cx="3619500" cy="3619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9377E4-63FA-365D-BF28-CD78A9213BC9}"/>
              </a:ext>
            </a:extLst>
          </p:cNvPr>
          <p:cNvSpPr txBox="1"/>
          <p:nvPr/>
        </p:nvSpPr>
        <p:spPr>
          <a:xfrm>
            <a:off x="3496510" y="944707"/>
            <a:ext cx="8823598" cy="5318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Глаголы изменяются по временам: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глаголы имеют три формы времени;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глаголы несовершенного вида имеют три формы времени, а глаголы совершенного вида – только форму будущего времени;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глаголы несовершенного вида имеют три формы времени, а глаголы совершенного вида –формы прошедшего и  будущего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46441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4EB1036-4D17-4D4D-1C3B-3AD6A530CD8F}"/>
              </a:ext>
            </a:extLst>
          </p:cNvPr>
          <p:cNvSpPr/>
          <p:nvPr/>
        </p:nvSpPr>
        <p:spPr>
          <a:xfrm>
            <a:off x="2918827" y="351135"/>
            <a:ext cx="5668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Правильный ответ</a:t>
            </a:r>
            <a:r>
              <a:rPr lang="ru-RU" sz="3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6949FF-D5DD-F58D-408F-EF90E500464B}"/>
              </a:ext>
            </a:extLst>
          </p:cNvPr>
          <p:cNvSpPr txBox="1"/>
          <p:nvPr/>
        </p:nvSpPr>
        <p:spPr>
          <a:xfrm>
            <a:off x="1748588" y="1745738"/>
            <a:ext cx="9801727" cy="248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глаголы несовершенного вида имеют три формы времени, а глаголы совершенного вида –формы прошедшего и  будущего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3735367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FC5652-0509-AEDA-877B-F8EAF176249E}"/>
              </a:ext>
            </a:extLst>
          </p:cNvPr>
          <p:cNvSpPr txBox="1"/>
          <p:nvPr/>
        </p:nvSpPr>
        <p:spPr>
          <a:xfrm>
            <a:off x="593558" y="1203158"/>
            <a:ext cx="111813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 имеет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начальную форму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называется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неопределенной формой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глагола (или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инфинитивом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 форма не показывает ни времени, ни числа, ни лица, ни рода.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B90C7F-7379-7672-DC46-B6A0FAF420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4231" y="3117551"/>
            <a:ext cx="3784600" cy="35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464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4F8E368-54E4-79D7-A23B-98C97A6ABC53}"/>
              </a:ext>
            </a:extLst>
          </p:cNvPr>
          <p:cNvSpPr/>
          <p:nvPr/>
        </p:nvSpPr>
        <p:spPr>
          <a:xfrm>
            <a:off x="437128" y="1849735"/>
            <a:ext cx="110129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Примеры заданий по теме «Глагол»</a:t>
            </a:r>
          </a:p>
          <a:p>
            <a:pPr algn="ctr"/>
            <a:r>
              <a:rPr lang="ru-RU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(учебник В. П. Канакиной, 1- 4 класс)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56281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2A24F9-AACB-3481-5B1C-8ACCE32E7B0D}"/>
              </a:ext>
            </a:extLst>
          </p:cNvPr>
          <p:cNvSpPr txBox="1"/>
          <p:nvPr/>
        </p:nvSpPr>
        <p:spPr>
          <a:xfrm>
            <a:off x="1591733" y="2658532"/>
            <a:ext cx="7730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Канакина В. П. Русский язык, 1 класс</a:t>
            </a:r>
          </a:p>
        </p:txBody>
      </p:sp>
    </p:spTree>
    <p:extLst>
      <p:ext uri="{BB962C8B-B14F-4D97-AF65-F5344CB8AC3E}">
        <p14:creationId xmlns:p14="http://schemas.microsoft.com/office/powerpoint/2010/main" val="28003902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341818-2543-C065-63A1-639C6E733E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604" t="15000" r="31045" b="23333"/>
          <a:stretch/>
        </p:blipFill>
        <p:spPr>
          <a:xfrm>
            <a:off x="1995811" y="265919"/>
            <a:ext cx="6362126" cy="579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238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976D57A-79E1-4CA7-E812-4A5115C31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76053" cy="526181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90F2FA-A7B0-E71B-489C-7BAF7B003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640" y="-48126"/>
            <a:ext cx="5507503" cy="641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374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9F55AEB-AAF3-1EA8-6ECD-4AD3CEEBB7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538"/>
          <a:stretch/>
        </p:blipFill>
        <p:spPr>
          <a:xfrm>
            <a:off x="0" y="0"/>
            <a:ext cx="5341172" cy="62724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0516AC-DA86-2350-77F6-CE99750443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354"/>
          <a:stretch/>
        </p:blipFill>
        <p:spPr>
          <a:xfrm>
            <a:off x="6545179" y="0"/>
            <a:ext cx="5646821" cy="64306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99288B-68D5-55ED-89A5-DF4EDCB01022}"/>
              </a:ext>
            </a:extLst>
          </p:cNvPr>
          <p:cNvSpPr txBox="1"/>
          <p:nvPr/>
        </p:nvSpPr>
        <p:spPr>
          <a:xfrm>
            <a:off x="2133600" y="6199856"/>
            <a:ext cx="1540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класс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0FA573-B75B-31C1-F0F6-AA7D1F536E38}"/>
              </a:ext>
            </a:extLst>
          </p:cNvPr>
          <p:cNvSpPr txBox="1"/>
          <p:nvPr/>
        </p:nvSpPr>
        <p:spPr>
          <a:xfrm>
            <a:off x="8109284" y="6414646"/>
            <a:ext cx="1540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класс</a:t>
            </a:r>
          </a:p>
        </p:txBody>
      </p:sp>
    </p:spTree>
    <p:extLst>
      <p:ext uri="{BB962C8B-B14F-4D97-AF65-F5344CB8AC3E}">
        <p14:creationId xmlns:p14="http://schemas.microsoft.com/office/powerpoint/2010/main" val="19737159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627E3B-C206-5225-3955-AA36F5392AF7}"/>
              </a:ext>
            </a:extLst>
          </p:cNvPr>
          <p:cNvSpPr txBox="1"/>
          <p:nvPr/>
        </p:nvSpPr>
        <p:spPr>
          <a:xfrm>
            <a:off x="1591733" y="2658532"/>
            <a:ext cx="7730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Канакина В. П. Русский язык, 2 класс</a:t>
            </a:r>
          </a:p>
        </p:txBody>
      </p:sp>
    </p:spTree>
    <p:extLst>
      <p:ext uri="{BB962C8B-B14F-4D97-AF65-F5344CB8AC3E}">
        <p14:creationId xmlns:p14="http://schemas.microsoft.com/office/powerpoint/2010/main" val="6315665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1607F9-8FE9-4CD1-6191-EB5E4E9B5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" r="14479" b="3146"/>
          <a:stretch/>
        </p:blipFill>
        <p:spPr>
          <a:xfrm>
            <a:off x="2807368" y="223390"/>
            <a:ext cx="5887453" cy="620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593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06C62D-2D6D-4251-70D1-E1E3020A3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76950" cy="42767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2B1612-CEE1-9F1A-7459-B55B94DCE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50" y="0"/>
            <a:ext cx="6038850" cy="397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092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7A555837-FB66-0F83-F1E4-507AC3588865}"/>
              </a:ext>
            </a:extLst>
          </p:cNvPr>
          <p:cNvGrpSpPr/>
          <p:nvPr/>
        </p:nvGrpSpPr>
        <p:grpSpPr>
          <a:xfrm>
            <a:off x="0" y="0"/>
            <a:ext cx="11906250" cy="6697829"/>
            <a:chOff x="0" y="0"/>
            <a:chExt cx="11906250" cy="6697829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34266303-4041-2A2D-1268-FC7605E22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10275" cy="3067050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264D8F45-A8A4-FB9A-ABBC-D3A7FDCCB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0275" y="165684"/>
              <a:ext cx="5895975" cy="5114925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A0FC92CF-377B-1903-E68F-70287F991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5" y="2021054"/>
              <a:ext cx="5915025" cy="4676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18622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A6B3671-72FA-D02F-5E43-F5D2AB65CFD1}"/>
              </a:ext>
            </a:extLst>
          </p:cNvPr>
          <p:cNvGrpSpPr/>
          <p:nvPr/>
        </p:nvGrpSpPr>
        <p:grpSpPr>
          <a:xfrm>
            <a:off x="0" y="150144"/>
            <a:ext cx="11948611" cy="5964906"/>
            <a:chOff x="0" y="150144"/>
            <a:chExt cx="11948611" cy="5964906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739096C2-D74F-B2FA-4114-4D1D9B7EE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0144"/>
              <a:ext cx="5819775" cy="5210175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BA22F904-EA75-2DEB-0539-BEF231040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50144"/>
              <a:ext cx="5705475" cy="268605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FE4C3AE7-8B32-1635-2E37-0C01447F2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136" y="3429000"/>
              <a:ext cx="5705475" cy="2686050"/>
            </a:xfrm>
            <a:prstGeom prst="rect">
              <a:avLst/>
            </a:prstGeom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97F23D53-9CB0-4988-AA9F-3DEDDDA56E7C}"/>
                </a:ext>
              </a:extLst>
            </p:cNvPr>
            <p:cNvSpPr/>
            <p:nvPr/>
          </p:nvSpPr>
          <p:spPr>
            <a:xfrm>
              <a:off x="5981700" y="150144"/>
              <a:ext cx="5819775" cy="268605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528AFBA3-4DE7-D033-F593-EA7DD0FBDE78}"/>
                </a:ext>
              </a:extLst>
            </p:cNvPr>
            <p:cNvSpPr/>
            <p:nvPr/>
          </p:nvSpPr>
          <p:spPr>
            <a:xfrm>
              <a:off x="7354582" y="950004"/>
              <a:ext cx="277672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секретик</a:t>
              </a:r>
              <a:endParaRPr lang="ru-RU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6797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8DE2390-01F7-E01E-F3F8-92F72DEB61CE}"/>
              </a:ext>
            </a:extLst>
          </p:cNvPr>
          <p:cNvGrpSpPr/>
          <p:nvPr/>
        </p:nvGrpSpPr>
        <p:grpSpPr>
          <a:xfrm>
            <a:off x="641684" y="1171074"/>
            <a:ext cx="10668001" cy="5215060"/>
            <a:chOff x="641684" y="1171074"/>
            <a:chExt cx="10668001" cy="521506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43E7563-9821-F14A-9E0E-D9548C776D3C}"/>
                </a:ext>
              </a:extLst>
            </p:cNvPr>
            <p:cNvSpPr txBox="1"/>
            <p:nvPr/>
          </p:nvSpPr>
          <p:spPr>
            <a:xfrm>
              <a:off x="641684" y="1171074"/>
              <a:ext cx="9609222" cy="4031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начальной форме глаголы отвечают на вопросы:</a:t>
              </a:r>
            </a:p>
            <a:p>
              <a:pPr algn="ctr"/>
              <a:r>
                <a: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что делать? что сделать? </a:t>
              </a:r>
            </a:p>
            <a:p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оканчиваются на </a:t>
              </a:r>
              <a:r>
                <a: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ть, - </a:t>
              </a:r>
              <a:r>
                <a:rPr lang="ru-RU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ти</a:t>
              </a:r>
              <a:r>
                <a: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- чь.</a:t>
              </a:r>
            </a:p>
            <a:p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Суффиксы </a:t>
              </a:r>
              <a:r>
                <a: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ть, - </a:t>
              </a:r>
              <a:r>
                <a:rPr lang="ru-RU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ти</a:t>
              </a:r>
              <a:r>
                <a: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- чь – 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это показатель неопределенной формы глагола.</a:t>
              </a:r>
            </a:p>
            <a:p>
              <a:r>
                <a:rPr lang="ru-RU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Например:</a:t>
              </a:r>
            </a:p>
            <a:p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(что делать?) говорить, нести, беречь</a:t>
              </a:r>
            </a:p>
            <a:p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(что сделать?) сказать, унести, сберечь</a:t>
              </a:r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60ABC71F-89A3-34B7-DFFB-D2E5293987D1}"/>
                </a:ext>
              </a:extLst>
            </p:cNvPr>
            <p:cNvGrpSpPr/>
            <p:nvPr/>
          </p:nvGrpSpPr>
          <p:grpSpPr>
            <a:xfrm>
              <a:off x="4315327" y="4098759"/>
              <a:ext cx="312821" cy="200525"/>
              <a:chOff x="8005011" y="5606717"/>
              <a:chExt cx="312821" cy="200525"/>
            </a:xfrm>
          </p:grpSpPr>
          <p:cxnSp>
            <p:nvCxnSpPr>
              <p:cNvPr id="6" name="Прямая соединительная линия 5">
                <a:extLst>
                  <a:ext uri="{FF2B5EF4-FFF2-40B4-BE49-F238E27FC236}">
                    <a16:creationId xmlns:a16="http://schemas.microsoft.com/office/drawing/2014/main" id="{5558AED7-2C57-9AAB-A59D-780F06FDDB7B}"/>
                  </a:ext>
                </a:extLst>
              </p:cNvPr>
              <p:cNvCxnSpPr/>
              <p:nvPr/>
            </p:nvCxnSpPr>
            <p:spPr>
              <a:xfrm flipV="1">
                <a:off x="8005011" y="5614737"/>
                <a:ext cx="160421" cy="19250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>
                <a:extLst>
                  <a:ext uri="{FF2B5EF4-FFF2-40B4-BE49-F238E27FC236}">
                    <a16:creationId xmlns:a16="http://schemas.microsoft.com/office/drawing/2014/main" id="{F858AEB4-8DC2-CCFF-46F1-344AB52B86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157411" y="5606717"/>
                <a:ext cx="160421" cy="19250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0B89BA5A-92E6-DB08-1FF8-778A6D55CDF9}"/>
                </a:ext>
              </a:extLst>
            </p:cNvPr>
            <p:cNvGrpSpPr/>
            <p:nvPr/>
          </p:nvGrpSpPr>
          <p:grpSpPr>
            <a:xfrm>
              <a:off x="5446295" y="4106779"/>
              <a:ext cx="312821" cy="200525"/>
              <a:chOff x="8005011" y="5606717"/>
              <a:chExt cx="312821" cy="200525"/>
            </a:xfrm>
          </p:grpSpPr>
          <p:cxnSp>
            <p:nvCxnSpPr>
              <p:cNvPr id="11" name="Прямая соединительная линия 10">
                <a:extLst>
                  <a:ext uri="{FF2B5EF4-FFF2-40B4-BE49-F238E27FC236}">
                    <a16:creationId xmlns:a16="http://schemas.microsoft.com/office/drawing/2014/main" id="{467C32DA-1C50-3D1C-E249-EF42887129E6}"/>
                  </a:ext>
                </a:extLst>
              </p:cNvPr>
              <p:cNvCxnSpPr/>
              <p:nvPr/>
            </p:nvCxnSpPr>
            <p:spPr>
              <a:xfrm flipV="1">
                <a:off x="8005011" y="5614737"/>
                <a:ext cx="160421" cy="19250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>
                <a:extLst>
                  <a:ext uri="{FF2B5EF4-FFF2-40B4-BE49-F238E27FC236}">
                    <a16:creationId xmlns:a16="http://schemas.microsoft.com/office/drawing/2014/main" id="{CD47DECC-7CFC-5344-93A6-126C311543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157411" y="5606717"/>
                <a:ext cx="160421" cy="19250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1F759E24-BD47-9E44-D900-5A71E440CE04}"/>
                </a:ext>
              </a:extLst>
            </p:cNvPr>
            <p:cNvGrpSpPr/>
            <p:nvPr/>
          </p:nvGrpSpPr>
          <p:grpSpPr>
            <a:xfrm>
              <a:off x="6817895" y="4106779"/>
              <a:ext cx="312821" cy="200525"/>
              <a:chOff x="8005011" y="5606717"/>
              <a:chExt cx="312821" cy="200525"/>
            </a:xfrm>
          </p:grpSpPr>
          <p:cxnSp>
            <p:nvCxnSpPr>
              <p:cNvPr id="14" name="Прямая соединительная линия 13">
                <a:extLst>
                  <a:ext uri="{FF2B5EF4-FFF2-40B4-BE49-F238E27FC236}">
                    <a16:creationId xmlns:a16="http://schemas.microsoft.com/office/drawing/2014/main" id="{A9652353-8DEC-C14F-BDB4-0673326F60B0}"/>
                  </a:ext>
                </a:extLst>
              </p:cNvPr>
              <p:cNvCxnSpPr/>
              <p:nvPr/>
            </p:nvCxnSpPr>
            <p:spPr>
              <a:xfrm flipV="1">
                <a:off x="8005011" y="5614737"/>
                <a:ext cx="160421" cy="19250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>
                <a:extLst>
                  <a:ext uri="{FF2B5EF4-FFF2-40B4-BE49-F238E27FC236}">
                    <a16:creationId xmlns:a16="http://schemas.microsoft.com/office/drawing/2014/main" id="{475D31F8-6A50-6478-0D7D-F263E26658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157411" y="5606717"/>
                <a:ext cx="160421" cy="19250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5129CB48-072B-D5A2-72EA-C04BB8BFDC5D}"/>
                </a:ext>
              </a:extLst>
            </p:cNvPr>
            <p:cNvGrpSpPr/>
            <p:nvPr/>
          </p:nvGrpSpPr>
          <p:grpSpPr>
            <a:xfrm>
              <a:off x="7114670" y="4604083"/>
              <a:ext cx="312821" cy="200525"/>
              <a:chOff x="8005011" y="5606717"/>
              <a:chExt cx="312821" cy="200525"/>
            </a:xfrm>
          </p:grpSpPr>
          <p:cxnSp>
            <p:nvCxnSpPr>
              <p:cNvPr id="17" name="Прямая соединительная линия 16">
                <a:extLst>
                  <a:ext uri="{FF2B5EF4-FFF2-40B4-BE49-F238E27FC236}">
                    <a16:creationId xmlns:a16="http://schemas.microsoft.com/office/drawing/2014/main" id="{C144C09E-02EE-A512-1E01-3AEB3A56D8B9}"/>
                  </a:ext>
                </a:extLst>
              </p:cNvPr>
              <p:cNvCxnSpPr/>
              <p:nvPr/>
            </p:nvCxnSpPr>
            <p:spPr>
              <a:xfrm flipV="1">
                <a:off x="8005011" y="5614737"/>
                <a:ext cx="160421" cy="19250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>
                <a:extLst>
                  <a:ext uri="{FF2B5EF4-FFF2-40B4-BE49-F238E27FC236}">
                    <a16:creationId xmlns:a16="http://schemas.microsoft.com/office/drawing/2014/main" id="{C1A98BC5-1A57-7A06-8B3F-2B27662A80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157411" y="5606717"/>
                <a:ext cx="160421" cy="19250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77B83E5A-24E5-D0F2-78D2-CA5BCEF87532}"/>
                </a:ext>
              </a:extLst>
            </p:cNvPr>
            <p:cNvGrpSpPr/>
            <p:nvPr/>
          </p:nvGrpSpPr>
          <p:grpSpPr>
            <a:xfrm>
              <a:off x="5574625" y="4604083"/>
              <a:ext cx="312821" cy="200525"/>
              <a:chOff x="8005011" y="5606717"/>
              <a:chExt cx="312821" cy="200525"/>
            </a:xfrm>
          </p:grpSpPr>
          <p:cxnSp>
            <p:nvCxnSpPr>
              <p:cNvPr id="20" name="Прямая соединительная линия 19">
                <a:extLst>
                  <a:ext uri="{FF2B5EF4-FFF2-40B4-BE49-F238E27FC236}">
                    <a16:creationId xmlns:a16="http://schemas.microsoft.com/office/drawing/2014/main" id="{CD6ADFFD-8990-7DE5-DA06-E0380F0DA1CD}"/>
                  </a:ext>
                </a:extLst>
              </p:cNvPr>
              <p:cNvCxnSpPr/>
              <p:nvPr/>
            </p:nvCxnSpPr>
            <p:spPr>
              <a:xfrm flipV="1">
                <a:off x="8005011" y="5614737"/>
                <a:ext cx="160421" cy="19250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>
                <a:extLst>
                  <a:ext uri="{FF2B5EF4-FFF2-40B4-BE49-F238E27FC236}">
                    <a16:creationId xmlns:a16="http://schemas.microsoft.com/office/drawing/2014/main" id="{4957D417-39B6-E1E9-C578-B028522C39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157411" y="5606717"/>
                <a:ext cx="160421" cy="19250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ED7CD264-8ED4-918A-5E01-8855170C6B60}"/>
                </a:ext>
              </a:extLst>
            </p:cNvPr>
            <p:cNvGrpSpPr/>
            <p:nvPr/>
          </p:nvGrpSpPr>
          <p:grpSpPr>
            <a:xfrm>
              <a:off x="4195013" y="4604083"/>
              <a:ext cx="312821" cy="200525"/>
              <a:chOff x="8005011" y="5606717"/>
              <a:chExt cx="312821" cy="200525"/>
            </a:xfrm>
          </p:grpSpPr>
          <p:cxnSp>
            <p:nvCxnSpPr>
              <p:cNvPr id="23" name="Прямая соединительная линия 22">
                <a:extLst>
                  <a:ext uri="{FF2B5EF4-FFF2-40B4-BE49-F238E27FC236}">
                    <a16:creationId xmlns:a16="http://schemas.microsoft.com/office/drawing/2014/main" id="{A51D802B-B7A7-2957-DA0C-60A839AED1D0}"/>
                  </a:ext>
                </a:extLst>
              </p:cNvPr>
              <p:cNvCxnSpPr/>
              <p:nvPr/>
            </p:nvCxnSpPr>
            <p:spPr>
              <a:xfrm flipV="1">
                <a:off x="8005011" y="5614737"/>
                <a:ext cx="160421" cy="19250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>
                <a:extLst>
                  <a:ext uri="{FF2B5EF4-FFF2-40B4-BE49-F238E27FC236}">
                    <a16:creationId xmlns:a16="http://schemas.microsoft.com/office/drawing/2014/main" id="{A74DCC4A-3B1C-1214-F545-8652B271602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157411" y="5606717"/>
                <a:ext cx="160421" cy="19250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308D5BC7-68E9-7CBC-F544-77CB21E0F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5085" y="2838071"/>
              <a:ext cx="3784600" cy="35480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02682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F96CC354-DF70-6432-B0E0-793CBB4F2C02}"/>
              </a:ext>
            </a:extLst>
          </p:cNvPr>
          <p:cNvGrpSpPr/>
          <p:nvPr/>
        </p:nvGrpSpPr>
        <p:grpSpPr>
          <a:xfrm>
            <a:off x="0" y="0"/>
            <a:ext cx="5991225" cy="4800601"/>
            <a:chOff x="0" y="0"/>
            <a:chExt cx="5991225" cy="4800601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9B64148-FF7D-E0D2-86DE-86B7291BB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991225" cy="3190875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A149BD50-5992-6C81-398A-30DD6AE22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399" y="3667126"/>
              <a:ext cx="5686425" cy="1133475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4EE8AA-969E-7FAE-08E0-95F0E74332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824" y="0"/>
            <a:ext cx="59626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042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02D8897-36AA-AAF4-4CC4-7808DE4C9802}"/>
              </a:ext>
            </a:extLst>
          </p:cNvPr>
          <p:cNvGrpSpPr/>
          <p:nvPr/>
        </p:nvGrpSpPr>
        <p:grpSpPr>
          <a:xfrm>
            <a:off x="0" y="0"/>
            <a:ext cx="12135598" cy="4791075"/>
            <a:chOff x="0" y="0"/>
            <a:chExt cx="12135598" cy="4791075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87588525-666E-0628-68B6-074C477A4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800725" cy="4791075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BCABD5F4-39D9-F109-550F-D69296242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277" y="130592"/>
              <a:ext cx="5610225" cy="885825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4218BA6C-7A83-711E-BE66-09513C3F9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276" y="1365834"/>
              <a:ext cx="5610225" cy="885825"/>
            </a:xfrm>
            <a:prstGeom prst="rect">
              <a:avLst/>
            </a:prstGeom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8400BB38-55C7-BD0F-F375-E486BDB40282}"/>
                </a:ext>
              </a:extLst>
            </p:cNvPr>
            <p:cNvSpPr/>
            <p:nvPr/>
          </p:nvSpPr>
          <p:spPr>
            <a:xfrm>
              <a:off x="6391276" y="130592"/>
              <a:ext cx="5610225" cy="112069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4D83BC-05CE-9051-795F-8761FEB3C8E7}"/>
                </a:ext>
              </a:extLst>
            </p:cNvPr>
            <p:cNvSpPr txBox="1"/>
            <p:nvPr/>
          </p:nvSpPr>
          <p:spPr>
            <a:xfrm>
              <a:off x="8357938" y="365459"/>
              <a:ext cx="19892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solidFill>
                    <a:schemeClr val="accent6">
                      <a:lumMod val="75000"/>
                    </a:schemeClr>
                  </a:solidFill>
                </a:rPr>
                <a:t>секретик</a:t>
              </a: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0285838B-B9E0-3405-2D44-DEF058EBE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395537"/>
              <a:ext cx="6039598" cy="2395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57612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627E3B-C206-5225-3955-AA36F5392AF7}"/>
              </a:ext>
            </a:extLst>
          </p:cNvPr>
          <p:cNvSpPr txBox="1"/>
          <p:nvPr/>
        </p:nvSpPr>
        <p:spPr>
          <a:xfrm>
            <a:off x="1591733" y="2658532"/>
            <a:ext cx="7730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Канакина В. П. Русский язык, 3 класс</a:t>
            </a:r>
          </a:p>
        </p:txBody>
      </p:sp>
    </p:spTree>
    <p:extLst>
      <p:ext uri="{BB962C8B-B14F-4D97-AF65-F5344CB8AC3E}">
        <p14:creationId xmlns:p14="http://schemas.microsoft.com/office/powerpoint/2010/main" val="40301495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06A5EC32-513A-5F68-26C7-A232CA199E5F}"/>
              </a:ext>
            </a:extLst>
          </p:cNvPr>
          <p:cNvGrpSpPr/>
          <p:nvPr/>
        </p:nvGrpSpPr>
        <p:grpSpPr>
          <a:xfrm>
            <a:off x="0" y="-1"/>
            <a:ext cx="12397372" cy="4973053"/>
            <a:chOff x="0" y="-1"/>
            <a:chExt cx="12397372" cy="4973053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2EB3EFA8-BECE-56CD-31DC-5531BCB30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867400" cy="4819650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C7C7FCAB-9C75-0504-BE3A-6174202AA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400" y="-1"/>
              <a:ext cx="6327119" cy="2310063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38BED14C-C821-8517-76B1-76C446226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4549" y="2171699"/>
              <a:ext cx="6472823" cy="28013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16052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F66F05D-F6BF-6266-881D-0E448ABCD4DD}"/>
              </a:ext>
            </a:extLst>
          </p:cNvPr>
          <p:cNvGrpSpPr/>
          <p:nvPr/>
        </p:nvGrpSpPr>
        <p:grpSpPr>
          <a:xfrm>
            <a:off x="0" y="-1"/>
            <a:ext cx="12339891" cy="5229727"/>
            <a:chOff x="0" y="-1"/>
            <a:chExt cx="12339891" cy="5229727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45929B2-1D92-0F8F-CBC4-72938042B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6154200" cy="2663457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1199DD4F-26EE-E7A4-A5A9-9016D93F3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" y="2514600"/>
              <a:ext cx="6023766" cy="1704474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343EC42B-81C0-CE18-A6B2-F51CADB26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1838" y="3106664"/>
              <a:ext cx="6117638" cy="2123062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9B5F29F-7AFF-DCF6-1516-DB84BA154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7802" y="0"/>
              <a:ext cx="6302089" cy="31066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22643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DF1AC61-76A0-4BA4-C3EC-E05CE27ED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190" y="625643"/>
            <a:ext cx="7085620" cy="52778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8BE4AC-9D38-92A2-E13B-32DA01C2C04D}"/>
              </a:ext>
            </a:extLst>
          </p:cNvPr>
          <p:cNvSpPr txBox="1"/>
          <p:nvPr/>
        </p:nvSpPr>
        <p:spPr>
          <a:xfrm>
            <a:off x="7194884" y="5770692"/>
            <a:ext cx="1540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класс</a:t>
            </a:r>
          </a:p>
        </p:txBody>
      </p:sp>
    </p:spTree>
    <p:extLst>
      <p:ext uri="{BB962C8B-B14F-4D97-AF65-F5344CB8AC3E}">
        <p14:creationId xmlns:p14="http://schemas.microsoft.com/office/powerpoint/2010/main" val="1073011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245BBF-87B8-9B62-CF66-DC671CDDB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0"/>
            <a:ext cx="6306305" cy="42672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78408C-27FE-F012-120E-44B7E595C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124" y="0"/>
            <a:ext cx="6049876" cy="408292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B00AF90-19C5-E1C1-1C72-9EFE6F1655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4438148"/>
            <a:ext cx="6038851" cy="94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840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98120956-C129-2A74-9D3C-3C95C5AA3057}"/>
              </a:ext>
            </a:extLst>
          </p:cNvPr>
          <p:cNvGrpSpPr/>
          <p:nvPr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488F480D-AF88-A459-C25F-116CFFDF5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6068974" cy="3160295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F45F0442-1BAA-500C-2BAD-671C90FAC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3026" y="-1"/>
              <a:ext cx="6068974" cy="4285122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63756C31-5284-9EA8-2D0C-C143651AD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160294"/>
              <a:ext cx="5693003" cy="36977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58896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B05E3EB8-0504-9703-F944-55AA15760DF3}"/>
              </a:ext>
            </a:extLst>
          </p:cNvPr>
          <p:cNvGrpSpPr/>
          <p:nvPr/>
        </p:nvGrpSpPr>
        <p:grpSpPr>
          <a:xfrm>
            <a:off x="-1" y="-53329"/>
            <a:ext cx="12348649" cy="6216195"/>
            <a:chOff x="-1" y="-53329"/>
            <a:chExt cx="12348649" cy="6216195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387552C5-122D-75D0-813E-6F1F1A530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6444397" cy="4347411"/>
            </a:xfrm>
            <a:prstGeom prst="rect">
              <a:avLst/>
            </a:prstGeom>
          </p:spPr>
        </p:pic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3F7BE738-186F-DECD-0FC5-B3F2564CCA90}"/>
                </a:ext>
              </a:extLst>
            </p:cNvPr>
            <p:cNvGrpSpPr/>
            <p:nvPr/>
          </p:nvGrpSpPr>
          <p:grpSpPr>
            <a:xfrm>
              <a:off x="6096001" y="-53329"/>
              <a:ext cx="6252647" cy="3482329"/>
              <a:chOff x="6096001" y="-53329"/>
              <a:chExt cx="6252647" cy="3482329"/>
            </a:xfrm>
          </p:grpSpPr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B7828AD5-76C7-A876-71CE-4858312FD1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1" y="1"/>
                <a:ext cx="6096000" cy="1653650"/>
              </a:xfrm>
              <a:prstGeom prst="rect">
                <a:avLst/>
              </a:prstGeom>
            </p:spPr>
          </p:pic>
          <p:pic>
            <p:nvPicPr>
              <p:cNvPr id="11" name="Рисунок 10">
                <a:extLst>
                  <a:ext uri="{FF2B5EF4-FFF2-40B4-BE49-F238E27FC236}">
                    <a16:creationId xmlns:a16="http://schemas.microsoft.com/office/drawing/2014/main" id="{72EEE7C4-4219-ABCC-5FAF-345B2A3032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19077" y="1819275"/>
                <a:ext cx="5934075" cy="1609725"/>
              </a:xfrm>
              <a:prstGeom prst="rect">
                <a:avLst/>
              </a:prstGeom>
            </p:spPr>
          </p:pic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70552AA8-DAD9-7FCA-DAB9-4124A3A4DBC7}"/>
                  </a:ext>
                </a:extLst>
              </p:cNvPr>
              <p:cNvSpPr/>
              <p:nvPr/>
            </p:nvSpPr>
            <p:spPr>
              <a:xfrm>
                <a:off x="6127327" y="-53329"/>
                <a:ext cx="6221321" cy="181927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E4BF881E-3435-8565-1AE9-602E49B35A93}"/>
                  </a:ext>
                </a:extLst>
              </p:cNvPr>
              <p:cNvSpPr/>
              <p:nvPr/>
            </p:nvSpPr>
            <p:spPr>
              <a:xfrm>
                <a:off x="7755640" y="434280"/>
                <a:ext cx="2776722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5400" dirty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effectLst>
                      <a:reflection blurRad="6350" stA="53000" endA="300" endPos="35500" dir="5400000" sy="-90000" algn="bl" rotWithShape="0"/>
                    </a:effectLst>
                  </a:rPr>
                  <a:t>секретик</a:t>
                </a:r>
                <a:endParaRPr lang="ru-RU" sz="5400" b="0" cap="none" spc="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endParaRPr>
              </a:p>
            </p:txBody>
          </p:sp>
        </p:grp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764DAF71-9CE5-3D77-6EE4-E98CA2469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83"/>
            <a:stretch/>
          </p:blipFill>
          <p:spPr>
            <a:xfrm>
              <a:off x="5675396" y="4400741"/>
              <a:ext cx="5907004" cy="1762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30819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44D43B-130F-04FA-00B8-D743DC483B71}"/>
              </a:ext>
            </a:extLst>
          </p:cNvPr>
          <p:cNvSpPr txBox="1"/>
          <p:nvPr/>
        </p:nvSpPr>
        <p:spPr>
          <a:xfrm>
            <a:off x="1591733" y="2658532"/>
            <a:ext cx="7730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Канакина В. П. Русский язык, 4 класс</a:t>
            </a:r>
          </a:p>
        </p:txBody>
      </p:sp>
    </p:spTree>
    <p:extLst>
      <p:ext uri="{BB962C8B-B14F-4D97-AF65-F5344CB8AC3E}">
        <p14:creationId xmlns:p14="http://schemas.microsoft.com/office/powerpoint/2010/main" val="3501689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A661E13-E77C-B886-82A1-6ACBA6E30055}"/>
              </a:ext>
            </a:extLst>
          </p:cNvPr>
          <p:cNvGrpSpPr/>
          <p:nvPr/>
        </p:nvGrpSpPr>
        <p:grpSpPr>
          <a:xfrm>
            <a:off x="2171700" y="1968500"/>
            <a:ext cx="8242300" cy="2901950"/>
            <a:chOff x="2171700" y="1968500"/>
            <a:chExt cx="8242300" cy="2901950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DBC6FE42-D225-BB8C-B014-8A110B55F784}"/>
                </a:ext>
              </a:extLst>
            </p:cNvPr>
            <p:cNvSpPr/>
            <p:nvPr/>
          </p:nvSpPr>
          <p:spPr>
            <a:xfrm>
              <a:off x="4089400" y="1968500"/>
              <a:ext cx="3784600" cy="12827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2E403DE-33D5-3473-038C-8C453F3DA2BD}"/>
                </a:ext>
              </a:extLst>
            </p:cNvPr>
            <p:cNvSpPr txBox="1"/>
            <p:nvPr/>
          </p:nvSpPr>
          <p:spPr>
            <a:xfrm>
              <a:off x="4178300" y="2173982"/>
              <a:ext cx="3606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Морфологические признаки</a:t>
              </a:r>
            </a:p>
          </p:txBody>
        </p:sp>
        <p:cxnSp>
          <p:nvCxnSpPr>
            <p:cNvPr id="7" name="Прямая со стрелкой 6">
              <a:extLst>
                <a:ext uri="{FF2B5EF4-FFF2-40B4-BE49-F238E27FC236}">
                  <a16:creationId xmlns:a16="http://schemas.microsoft.com/office/drawing/2014/main" id="{AB6E5E51-D157-DBA0-79A7-0E4222275310}"/>
                </a:ext>
              </a:extLst>
            </p:cNvPr>
            <p:cNvCxnSpPr/>
            <p:nvPr/>
          </p:nvCxnSpPr>
          <p:spPr>
            <a:xfrm flipH="1">
              <a:off x="4178300" y="3120132"/>
              <a:ext cx="711200" cy="673100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887C1B5E-79CB-8625-B5DE-937831EE340E}"/>
                </a:ext>
              </a:extLst>
            </p:cNvPr>
            <p:cNvCxnSpPr>
              <a:cxnSpLocks/>
            </p:cNvCxnSpPr>
            <p:nvPr/>
          </p:nvCxnSpPr>
          <p:spPr>
            <a:xfrm>
              <a:off x="6889750" y="3120132"/>
              <a:ext cx="711200" cy="673100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B279298C-E7B9-6485-2A97-734C778397C2}"/>
                </a:ext>
              </a:extLst>
            </p:cNvPr>
            <p:cNvSpPr/>
            <p:nvPr/>
          </p:nvSpPr>
          <p:spPr>
            <a:xfrm>
              <a:off x="2171700" y="3793232"/>
              <a:ext cx="2984500" cy="107721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96F36B23-D8F8-50C4-671C-57D86D5A851B}"/>
                </a:ext>
              </a:extLst>
            </p:cNvPr>
            <p:cNvSpPr/>
            <p:nvPr/>
          </p:nvSpPr>
          <p:spPr>
            <a:xfrm>
              <a:off x="6946900" y="3704332"/>
              <a:ext cx="2933700" cy="107721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E2E83E8-CE0F-1507-716E-323FCFA2F77B}"/>
                </a:ext>
              </a:extLst>
            </p:cNvPr>
            <p:cNvSpPr txBox="1"/>
            <p:nvPr/>
          </p:nvSpPr>
          <p:spPr>
            <a:xfrm>
              <a:off x="2597150" y="4005063"/>
              <a:ext cx="2667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постоянные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2A0178A-935F-B7E9-BE34-806B3C5B8AFE}"/>
                </a:ext>
              </a:extLst>
            </p:cNvPr>
            <p:cNvSpPr txBox="1"/>
            <p:nvPr/>
          </p:nvSpPr>
          <p:spPr>
            <a:xfrm>
              <a:off x="7245350" y="3904962"/>
              <a:ext cx="3168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непостоянные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8314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BBE85BF5-52AB-6F12-50C9-F7D45D0177AA}"/>
              </a:ext>
            </a:extLst>
          </p:cNvPr>
          <p:cNvGrpSpPr/>
          <p:nvPr/>
        </p:nvGrpSpPr>
        <p:grpSpPr>
          <a:xfrm>
            <a:off x="114049" y="0"/>
            <a:ext cx="12077951" cy="5796965"/>
            <a:chOff x="114049" y="0"/>
            <a:chExt cx="12077951" cy="5796965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6216D599-5CCD-6E4E-ADC4-3AEF37B57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049" y="0"/>
              <a:ext cx="6124575" cy="4791075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3F2219A5-B6CE-7B3F-9788-3B27DD287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4575" y="80962"/>
              <a:ext cx="6067425" cy="2314575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26940761-A629-02E2-A3E8-6872522D6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3482390"/>
              <a:ext cx="6067425" cy="2314575"/>
            </a:xfrm>
            <a:prstGeom prst="rect">
              <a:avLst/>
            </a:prstGeom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A832217A-D446-DEC2-0A4E-F3248691BAB6}"/>
                </a:ext>
              </a:extLst>
            </p:cNvPr>
            <p:cNvSpPr/>
            <p:nvPr/>
          </p:nvSpPr>
          <p:spPr>
            <a:xfrm>
              <a:off x="6096000" y="0"/>
              <a:ext cx="5981951" cy="239553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C9507B6A-1566-9269-A9F5-E618D10D1DFF}"/>
                </a:ext>
              </a:extLst>
            </p:cNvPr>
            <p:cNvSpPr/>
            <p:nvPr/>
          </p:nvSpPr>
          <p:spPr>
            <a:xfrm>
              <a:off x="7698614" y="599370"/>
              <a:ext cx="277672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секретик</a:t>
              </a:r>
              <a:endParaRPr lang="ru-RU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99462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B1EBE07E-3000-7865-0717-23DC5C45C51F}"/>
              </a:ext>
            </a:extLst>
          </p:cNvPr>
          <p:cNvGrpSpPr/>
          <p:nvPr/>
        </p:nvGrpSpPr>
        <p:grpSpPr>
          <a:xfrm>
            <a:off x="0" y="0"/>
            <a:ext cx="12192000" cy="6629901"/>
            <a:chOff x="0" y="0"/>
            <a:chExt cx="12192000" cy="6629901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90EE2225-2A8F-CF0C-50AD-BA62577CF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296025" cy="6315075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E47A3F2A-F97C-A190-260F-C49AAB180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6025" y="142875"/>
              <a:ext cx="5829300" cy="80010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58EDE213-3D34-FCC1-E71E-5C1D1B72B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4125" y="1048753"/>
              <a:ext cx="5857875" cy="1009650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A4231DF7-1363-2EEE-D385-988C04307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8875" y="2029326"/>
              <a:ext cx="5943600" cy="4600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35462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59102F-DCA4-3F47-B6C2-3B9F97F5E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76900" cy="20097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1CB9EE-F5D6-F28B-1576-1D4870741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9775"/>
            <a:ext cx="5848350" cy="44958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916367-B26E-B53C-47B8-99A3B34D0E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595312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58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E307986-1B4F-1249-FFCE-8F5442EFBC2F}"/>
              </a:ext>
            </a:extLst>
          </p:cNvPr>
          <p:cNvGrpSpPr/>
          <p:nvPr/>
        </p:nvGrpSpPr>
        <p:grpSpPr>
          <a:xfrm>
            <a:off x="626533" y="1240135"/>
            <a:ext cx="12039214" cy="5694065"/>
            <a:chOff x="626533" y="1240135"/>
            <a:chExt cx="12039214" cy="5694065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3C072349-F30D-844E-62D8-7A6490CE4206}"/>
                </a:ext>
              </a:extLst>
            </p:cNvPr>
            <p:cNvSpPr/>
            <p:nvPr/>
          </p:nvSpPr>
          <p:spPr>
            <a:xfrm>
              <a:off x="2383753" y="1240135"/>
              <a:ext cx="67810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Спасибо за внимание!</a:t>
              </a:r>
              <a:endParaRPr lang="ru-RU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06086A3-8DC5-441D-C78E-179B5AAF0336}"/>
                </a:ext>
              </a:extLst>
            </p:cNvPr>
            <p:cNvSpPr txBox="1"/>
            <p:nvPr/>
          </p:nvSpPr>
          <p:spPr>
            <a:xfrm>
              <a:off x="626533" y="2641600"/>
              <a:ext cx="8856134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Вопросы и замечания можно присылать на электронную почту</a:t>
              </a:r>
            </a:p>
            <a:p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800" dirty="0">
                  <a:solidFill>
                    <a:srgbClr val="2626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sinyavskayaalena1960@</a:t>
              </a:r>
              <a:r>
                <a:rPr lang="en-US" sz="2800" dirty="0" err="1">
                  <a:solidFill>
                    <a:srgbClr val="2626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yandex</a:t>
              </a:r>
              <a:r>
                <a:rPr lang="ru-RU" sz="2800" dirty="0">
                  <a:solidFill>
                    <a:srgbClr val="2626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r>
                <a:rPr lang="en-US" sz="2800" dirty="0" err="1">
                  <a:solidFill>
                    <a:srgbClr val="2626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ru</a:t>
              </a:r>
              <a:endPara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CA6C0555-5C5A-62E2-A142-C677A25DA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2847" y="2781300"/>
              <a:ext cx="4152900" cy="4152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96378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FC964FB-BCA9-D4B2-614D-2236B33F1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1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CFC98D95-A074-6F0E-7C67-57CBDC83C78F}"/>
              </a:ext>
            </a:extLst>
          </p:cNvPr>
          <p:cNvGrpSpPr/>
          <p:nvPr/>
        </p:nvGrpSpPr>
        <p:grpSpPr>
          <a:xfrm>
            <a:off x="419100" y="1816100"/>
            <a:ext cx="11468100" cy="2850655"/>
            <a:chOff x="419100" y="1816100"/>
            <a:chExt cx="11468100" cy="2850655"/>
          </a:xfrm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521DE3F0-224D-3832-8BEB-F8F1A1A57640}"/>
                </a:ext>
              </a:extLst>
            </p:cNvPr>
            <p:cNvSpPr/>
            <p:nvPr/>
          </p:nvSpPr>
          <p:spPr>
            <a:xfrm>
              <a:off x="2844800" y="1816100"/>
              <a:ext cx="4254500" cy="10033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40E2B5-17AA-B7BB-E28B-E8BEF76F7223}"/>
                </a:ext>
              </a:extLst>
            </p:cNvPr>
            <p:cNvSpPr txBox="1"/>
            <p:nvPr/>
          </p:nvSpPr>
          <p:spPr>
            <a:xfrm>
              <a:off x="3111500" y="2032960"/>
              <a:ext cx="4254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постоянные признаки</a:t>
              </a:r>
            </a:p>
          </p:txBody>
        </p:sp>
        <p:cxnSp>
          <p:nvCxnSpPr>
            <p:cNvPr id="5" name="Прямая со стрелкой 4">
              <a:extLst>
                <a:ext uri="{FF2B5EF4-FFF2-40B4-BE49-F238E27FC236}">
                  <a16:creationId xmlns:a16="http://schemas.microsoft.com/office/drawing/2014/main" id="{8D842E3E-848F-E1A1-9C12-A9B7A807D303}"/>
                </a:ext>
              </a:extLst>
            </p:cNvPr>
            <p:cNvCxnSpPr/>
            <p:nvPr/>
          </p:nvCxnSpPr>
          <p:spPr>
            <a:xfrm flipH="1">
              <a:off x="2844800" y="2819400"/>
              <a:ext cx="1092200" cy="7493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>
              <a:extLst>
                <a:ext uri="{FF2B5EF4-FFF2-40B4-BE49-F238E27FC236}">
                  <a16:creationId xmlns:a16="http://schemas.microsoft.com/office/drawing/2014/main" id="{D4C20857-2703-C33D-AEDA-1BB1432CF390}"/>
                </a:ext>
              </a:extLst>
            </p:cNvPr>
            <p:cNvCxnSpPr>
              <a:cxnSpLocks/>
            </p:cNvCxnSpPr>
            <p:nvPr/>
          </p:nvCxnSpPr>
          <p:spPr>
            <a:xfrm>
              <a:off x="7099300" y="2264212"/>
              <a:ext cx="13335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A16AA78D-EC5C-55FA-EF4E-A224EB3EE39A}"/>
                </a:ext>
              </a:extLst>
            </p:cNvPr>
            <p:cNvGrpSpPr/>
            <p:nvPr/>
          </p:nvGrpSpPr>
          <p:grpSpPr>
            <a:xfrm>
              <a:off x="419100" y="3642162"/>
              <a:ext cx="4076700" cy="1003300"/>
              <a:chOff x="419100" y="3642162"/>
              <a:chExt cx="4076700" cy="1003300"/>
            </a:xfrm>
          </p:grpSpPr>
          <p:sp>
            <p:nvSpPr>
              <p:cNvPr id="14" name="Прямоугольник: скругленные углы 13">
                <a:extLst>
                  <a:ext uri="{FF2B5EF4-FFF2-40B4-BE49-F238E27FC236}">
                    <a16:creationId xmlns:a16="http://schemas.microsoft.com/office/drawing/2014/main" id="{D6B64BA7-F11E-E427-CEB2-A278DE01391E}"/>
                  </a:ext>
                </a:extLst>
              </p:cNvPr>
              <p:cNvSpPr/>
              <p:nvPr/>
            </p:nvSpPr>
            <p:spPr>
              <a:xfrm>
                <a:off x="419100" y="3642162"/>
                <a:ext cx="4076700" cy="100330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EB2935E-A025-E0B8-8A1A-0007F09B4878}"/>
                  </a:ext>
                </a:extLst>
              </p:cNvPr>
              <p:cNvSpPr txBox="1"/>
              <p:nvPr/>
            </p:nvSpPr>
            <p:spPr>
              <a:xfrm>
                <a:off x="2127417" y="3820646"/>
                <a:ext cx="14347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вид</a:t>
                </a:r>
              </a:p>
            </p:txBody>
          </p:sp>
        </p:grp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B2F87D02-4E16-5D71-2FB9-F6B0A90268D6}"/>
                </a:ext>
              </a:extLst>
            </p:cNvPr>
            <p:cNvGrpSpPr/>
            <p:nvPr/>
          </p:nvGrpSpPr>
          <p:grpSpPr>
            <a:xfrm>
              <a:off x="4972050" y="3663455"/>
              <a:ext cx="4076700" cy="1003300"/>
              <a:chOff x="6096000" y="3642162"/>
              <a:chExt cx="4076700" cy="1003300"/>
            </a:xfrm>
          </p:grpSpPr>
          <p:sp>
            <p:nvSpPr>
              <p:cNvPr id="12" name="Прямоугольник: скругленные углы 11">
                <a:extLst>
                  <a:ext uri="{FF2B5EF4-FFF2-40B4-BE49-F238E27FC236}">
                    <a16:creationId xmlns:a16="http://schemas.microsoft.com/office/drawing/2014/main" id="{05EF07D9-8C6E-1289-EEF6-F474519C39EB}"/>
                  </a:ext>
                </a:extLst>
              </p:cNvPr>
              <p:cNvSpPr/>
              <p:nvPr/>
            </p:nvSpPr>
            <p:spPr>
              <a:xfrm>
                <a:off x="6096000" y="3642162"/>
                <a:ext cx="4076700" cy="100330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E7995F3-4A83-E97E-1EE3-6099E7F5F900}"/>
                  </a:ext>
                </a:extLst>
              </p:cNvPr>
              <p:cNvSpPr txBox="1"/>
              <p:nvPr/>
            </p:nvSpPr>
            <p:spPr>
              <a:xfrm>
                <a:off x="6582276" y="3820646"/>
                <a:ext cx="2921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переходность</a:t>
                </a:r>
              </a:p>
            </p:txBody>
          </p:sp>
        </p:grpSp>
        <p:cxnSp>
          <p:nvCxnSpPr>
            <p:cNvPr id="9" name="Прямая со стрелкой 8">
              <a:extLst>
                <a:ext uri="{FF2B5EF4-FFF2-40B4-BE49-F238E27FC236}">
                  <a16:creationId xmlns:a16="http://schemas.microsoft.com/office/drawing/2014/main" id="{BAFE769D-1BC3-0695-0DD8-B0643417C3C0}"/>
                </a:ext>
              </a:extLst>
            </p:cNvPr>
            <p:cNvCxnSpPr>
              <a:cxnSpLocks/>
            </p:cNvCxnSpPr>
            <p:nvPr/>
          </p:nvCxnSpPr>
          <p:spPr>
            <a:xfrm>
              <a:off x="5702300" y="2844304"/>
              <a:ext cx="1092200" cy="7493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2DED86F3-0169-AA14-F8D0-4BC825DC40F5}"/>
                </a:ext>
              </a:extLst>
            </p:cNvPr>
            <p:cNvSpPr/>
            <p:nvPr/>
          </p:nvSpPr>
          <p:spPr>
            <a:xfrm>
              <a:off x="8432800" y="1889809"/>
              <a:ext cx="3454400" cy="851773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284EFA3-81E4-BC7B-27BF-00D78B487053}"/>
                </a:ext>
              </a:extLst>
            </p:cNvPr>
            <p:cNvSpPr txBox="1"/>
            <p:nvPr/>
          </p:nvSpPr>
          <p:spPr>
            <a:xfrm>
              <a:off x="8896350" y="1971824"/>
              <a:ext cx="2692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спряжение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9065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A0E31626-D135-05DD-F9F2-2A9556FFE5D5}"/>
              </a:ext>
            </a:extLst>
          </p:cNvPr>
          <p:cNvGrpSpPr/>
          <p:nvPr/>
        </p:nvGrpSpPr>
        <p:grpSpPr>
          <a:xfrm>
            <a:off x="818148" y="721895"/>
            <a:ext cx="10411331" cy="5261810"/>
            <a:chOff x="818148" y="721895"/>
            <a:chExt cx="10411331" cy="5261810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81D6C385-01EB-4119-9F60-03C60E29A441}"/>
                </a:ext>
              </a:extLst>
            </p:cNvPr>
            <p:cNvSpPr/>
            <p:nvPr/>
          </p:nvSpPr>
          <p:spPr>
            <a:xfrm>
              <a:off x="7732294" y="5044474"/>
              <a:ext cx="2807372" cy="93923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A94CDB5C-FDE5-9D28-639E-D5D09B8098D6}"/>
                </a:ext>
              </a:extLst>
            </p:cNvPr>
            <p:cNvSpPr/>
            <p:nvPr/>
          </p:nvSpPr>
          <p:spPr>
            <a:xfrm>
              <a:off x="4251159" y="721895"/>
              <a:ext cx="3433010" cy="12192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B5E28DD-A9C4-735E-2BB2-04BA47B59B5A}"/>
                </a:ext>
              </a:extLst>
            </p:cNvPr>
            <p:cNvSpPr txBox="1"/>
            <p:nvPr/>
          </p:nvSpPr>
          <p:spPr>
            <a:xfrm>
              <a:off x="4724400" y="1039107"/>
              <a:ext cx="27030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вид глаголов</a:t>
              </a:r>
            </a:p>
          </p:txBody>
        </p:sp>
        <p:cxnSp>
          <p:nvCxnSpPr>
            <p:cNvPr id="5" name="Прямая со стрелкой 4">
              <a:extLst>
                <a:ext uri="{FF2B5EF4-FFF2-40B4-BE49-F238E27FC236}">
                  <a16:creationId xmlns:a16="http://schemas.microsoft.com/office/drawing/2014/main" id="{944799C7-A5A7-8850-C4BC-C7A382DF6230}"/>
                </a:ext>
              </a:extLst>
            </p:cNvPr>
            <p:cNvCxnSpPr/>
            <p:nvPr/>
          </p:nvCxnSpPr>
          <p:spPr>
            <a:xfrm flipH="1">
              <a:off x="3497179" y="1941095"/>
              <a:ext cx="1668379" cy="107482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>
              <a:extLst>
                <a:ext uri="{FF2B5EF4-FFF2-40B4-BE49-F238E27FC236}">
                  <a16:creationId xmlns:a16="http://schemas.microsoft.com/office/drawing/2014/main" id="{B515D8CB-AA43-9329-675D-8273EF59E6A9}"/>
                </a:ext>
              </a:extLst>
            </p:cNvPr>
            <p:cNvCxnSpPr>
              <a:cxnSpLocks/>
            </p:cNvCxnSpPr>
            <p:nvPr/>
          </p:nvCxnSpPr>
          <p:spPr>
            <a:xfrm>
              <a:off x="7026444" y="1941095"/>
              <a:ext cx="1668379" cy="107482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8267E35F-13A2-861E-A80F-24D0E0D1BDCC}"/>
                </a:ext>
              </a:extLst>
            </p:cNvPr>
            <p:cNvSpPr/>
            <p:nvPr/>
          </p:nvSpPr>
          <p:spPr>
            <a:xfrm>
              <a:off x="818148" y="3015916"/>
              <a:ext cx="3433010" cy="12192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a:endParaRPr>
            </a:p>
          </p:txBody>
        </p:sp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56E81F91-413C-7570-5482-B3868491DD1E}"/>
                </a:ext>
              </a:extLst>
            </p:cNvPr>
            <p:cNvSpPr/>
            <p:nvPr/>
          </p:nvSpPr>
          <p:spPr>
            <a:xfrm>
              <a:off x="7684169" y="3015916"/>
              <a:ext cx="3433010" cy="12192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D251456-730B-B9AC-2DAB-93FA42273A63}"/>
                </a:ext>
              </a:extLst>
            </p:cNvPr>
            <p:cNvSpPr txBox="1"/>
            <p:nvPr/>
          </p:nvSpPr>
          <p:spPr>
            <a:xfrm>
              <a:off x="1074821" y="3302350"/>
              <a:ext cx="31602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совершенный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9E28FB-496C-B0EA-A6FE-2AB76FBD643C}"/>
                </a:ext>
              </a:extLst>
            </p:cNvPr>
            <p:cNvSpPr txBox="1"/>
            <p:nvPr/>
          </p:nvSpPr>
          <p:spPr>
            <a:xfrm>
              <a:off x="7764381" y="3300026"/>
              <a:ext cx="34650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несовершенный</a:t>
              </a:r>
            </a:p>
          </p:txBody>
        </p:sp>
        <p:cxnSp>
          <p:nvCxnSpPr>
            <p:cNvPr id="12" name="Прямая со стрелкой 11">
              <a:extLst>
                <a:ext uri="{FF2B5EF4-FFF2-40B4-BE49-F238E27FC236}">
                  <a16:creationId xmlns:a16="http://schemas.microsoft.com/office/drawing/2014/main" id="{762D2C8F-4959-F12E-1200-EF0C65777B5D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>
              <a:off x="2534653" y="4235116"/>
              <a:ext cx="0" cy="80210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>
              <a:extLst>
                <a:ext uri="{FF2B5EF4-FFF2-40B4-BE49-F238E27FC236}">
                  <a16:creationId xmlns:a16="http://schemas.microsoft.com/office/drawing/2014/main" id="{482A655D-3651-E933-5E7E-3E07B0C87782}"/>
                </a:ext>
              </a:extLst>
            </p:cNvPr>
            <p:cNvCxnSpPr>
              <a:cxnSpLocks/>
            </p:cNvCxnSpPr>
            <p:nvPr/>
          </p:nvCxnSpPr>
          <p:spPr>
            <a:xfrm>
              <a:off x="9135980" y="4235115"/>
              <a:ext cx="0" cy="80210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6585D5A1-28F2-5DBA-FAEB-4BEE5B79A520}"/>
                </a:ext>
              </a:extLst>
            </p:cNvPr>
            <p:cNvSpPr/>
            <p:nvPr/>
          </p:nvSpPr>
          <p:spPr>
            <a:xfrm>
              <a:off x="1078825" y="5044474"/>
              <a:ext cx="2807372" cy="93923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F4C2A28-FBB1-B85D-1323-F82535607E76}"/>
                </a:ext>
              </a:extLst>
            </p:cNvPr>
            <p:cNvSpPr txBox="1"/>
            <p:nvPr/>
          </p:nvSpPr>
          <p:spPr>
            <a:xfrm>
              <a:off x="1325483" y="5221701"/>
              <a:ext cx="31282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что сделать?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C0D16BF-BE38-360D-D928-C5F0D4AEBCBB}"/>
                </a:ext>
              </a:extLst>
            </p:cNvPr>
            <p:cNvSpPr txBox="1"/>
            <p:nvPr/>
          </p:nvSpPr>
          <p:spPr>
            <a:xfrm>
              <a:off x="8101270" y="5221701"/>
              <a:ext cx="31282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что делать?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3696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084716-C24F-B729-6C8E-4B6CE1ABB805}"/>
              </a:ext>
            </a:extLst>
          </p:cNvPr>
          <p:cNvSpPr txBox="1"/>
          <p:nvPr/>
        </p:nvSpPr>
        <p:spPr>
          <a:xfrm>
            <a:off x="521368" y="1002631"/>
            <a:ext cx="113658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Глаголы, которые сочетаются или могут сочетаться с существительным или местоимением в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предлога, называются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переходными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Люблю родную сторону…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Существительное или местоимение при переходном глаголе может стоять 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 п.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rabicParenR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при глаголе имеется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отрицание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написал письмо – Я не написал письма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если действие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на весь предмет, а только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его часть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выпил воду – Я выпил воды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58366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15B857-FC05-9094-1E68-F82112EB7A77}"/>
              </a:ext>
            </a:extLst>
          </p:cNvPr>
          <p:cNvSpPr txBox="1"/>
          <p:nvPr/>
        </p:nvSpPr>
        <p:spPr>
          <a:xfrm>
            <a:off x="513347" y="1251284"/>
            <a:ext cx="99300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Глаголы являются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непереходными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действие прямо не переходит на другой предмет.</a:t>
            </a:r>
          </a:p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ходить (на лыжах); купаться (в море)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непереходным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относятся глаголы с суффиксом –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(-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81E27E-1410-BE3C-E036-3CB5C73E4A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8643" y="2982450"/>
            <a:ext cx="3784600" cy="35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05822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8896</TotalTime>
  <Words>1231</Words>
  <Application>Microsoft Office PowerPoint</Application>
  <PresentationFormat>Широкоэкранный</PresentationFormat>
  <Paragraphs>195</Paragraphs>
  <Slides>54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0" baseType="lpstr">
      <vt:lpstr>Arial</vt:lpstr>
      <vt:lpstr>Calibri</vt:lpstr>
      <vt:lpstr>Calibri Light</vt:lpstr>
      <vt:lpstr>Helvetica Neue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Топал Елена Константиновна; Синявская Елена Валентиновна</dc:creator>
  <cp:lastModifiedBy>елена синявская</cp:lastModifiedBy>
  <cp:revision>195</cp:revision>
  <dcterms:modified xsi:type="dcterms:W3CDTF">2024-10-10T06:09:59Z</dcterms:modified>
</cp:coreProperties>
</file>