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2"/>
  </p:notesMasterIdLst>
  <p:sldIdLst>
    <p:sldId id="256" r:id="rId3"/>
    <p:sldId id="323" r:id="rId4"/>
    <p:sldId id="327" r:id="rId5"/>
    <p:sldId id="2774" r:id="rId6"/>
    <p:sldId id="2775" r:id="rId7"/>
    <p:sldId id="2776" r:id="rId8"/>
    <p:sldId id="2777" r:id="rId9"/>
    <p:sldId id="2778" r:id="rId10"/>
    <p:sldId id="2827" r:id="rId11"/>
    <p:sldId id="2842" r:id="rId12"/>
    <p:sldId id="2835" r:id="rId13"/>
    <p:sldId id="2841" r:id="rId14"/>
    <p:sldId id="2829" r:id="rId15"/>
    <p:sldId id="2836" r:id="rId16"/>
    <p:sldId id="2831" r:id="rId17"/>
    <p:sldId id="2837" r:id="rId18"/>
    <p:sldId id="2838" r:id="rId19"/>
    <p:sldId id="2839" r:id="rId20"/>
    <p:sldId id="282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E71"/>
    <a:srgbClr val="373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6255" autoAdjust="0"/>
  </p:normalViewPr>
  <p:slideViewPr>
    <p:cSldViewPr snapToGrid="0">
      <p:cViewPr varScale="1">
        <p:scale>
          <a:sx n="71" d="100"/>
          <a:sy n="71" d="100"/>
        </p:scale>
        <p:origin x="-131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2E661-AAB2-4021-95F5-3FE59E16CACC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3A19F-97AD-4159-B2FF-2D934A51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61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3A19F-97AD-4159-B2FF-2D934A513CB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A1755A-AA6F-ABB2-347C-C47FA135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DBFE74B-0B21-1C3C-E90F-A8C4AA933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F4110A-BCBA-7679-3D24-B3B148F46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E287B1-B8E6-CCAE-9E8F-B662B0FBF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6E9D19-A5E2-ACC6-6349-97ADA0CD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29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7F8835-DC03-0F8F-B6BB-2C1BA2DF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F944400-8401-FD4C-E613-65D9EEB7C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C66416-4292-5A6D-83CD-EB5C0243D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863C00D-A19C-FA92-598E-D6AA723A3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BEFE0A-8CDF-6B83-22EC-8908A97C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26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0D93EEE-73F5-338E-D46E-D662D315D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10DF788-A1EB-9310-FED6-54CAAF0D7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1F13EF2-B82E-FFAD-935C-F03652F8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3FB150-C094-69F9-D892-E3F75B811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574D9D-2E52-1988-51DC-229292C2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59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206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76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871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5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12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602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188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60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4D379F-63D8-306F-94DC-2F75C662D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C1CF64-89A1-6873-26E4-878A2A411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E514FB-4EA0-37D2-C5DC-B9E64129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483AF2D-967B-856D-E5BE-8E2FDEB8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B41912F-9506-4566-475B-271D3ED43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27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908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090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145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95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745239-9CF5-B2F2-6B90-CBECC91D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1DF8431-4ADC-45F5-2C40-413E5EC64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2D7E79C-A2FD-57A6-17F4-A4B027C6D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B61D99E-9282-64B6-8738-B43A35C5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DA93168-839F-3DE3-9A1C-DB2BB5B4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83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D12AD2-D645-8372-62D5-FB3928447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6BB8344-53CD-DE0F-A852-DC9BB7537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7181AB0-E9D5-82F7-1B42-EA0AE0479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937E55F-1C27-C524-30A9-656EDC09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DD7E61E-779C-5EFD-962B-89EB1C0F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D938BFA-C8E0-0B72-09A7-CB6279D3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56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1C10F6-81F2-DF92-D5A7-73DA0C4E9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34F01D-9BA3-5A8B-B174-88FDD1223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C2952E4-F7CC-C324-7299-0235817AC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A4C24FC-BDCD-6D72-B74A-037D98132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D43CA7B-4BF7-3978-1428-D1B303D44E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F78453E-3193-6A8C-D1A6-4CD9451E0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CA6C2A6-8327-697A-72CA-6A3453920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DD501D9-DE23-BD33-A27F-3D44E8858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63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9B8522-19CC-7193-A12D-7CEC2D8C6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62E66BA-2034-2B40-CB75-E678F3702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8AECB2A-7201-1C98-23A4-46C3B55D3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472E00D-91C0-C098-E340-7776321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41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356DBE3-33F8-D3CC-972F-344745CB5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ADD50CC-4948-63FE-5CF0-FF59718EE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4CA4CB7-8133-FE99-95CB-84C3C57E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39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E26829-C938-72C4-2FA5-7E7501AED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1E96E9B-6BB5-2D0E-3F71-B84098006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4D3C101-EB50-C7C9-DBA1-7AD3D562B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557BBF9-757B-047C-A4E2-B87B50CF2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8B77026-C824-C13B-591D-AC4328679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2C1A70-B5F1-F528-1C92-FF4F4FA7D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5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3C195A-F13C-F8B4-A042-B5C44EC4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1308473-5BF4-C869-A15E-7BB58788E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93A8050-89C3-8A8A-71DD-442AAD49D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88F2C32-5B22-9B56-AF21-BBB2BFD8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FB65A36-6408-0D18-89CE-6663FA9AD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EEE05F5-191F-FBF5-81ED-A5F5CF24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29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1D935B-2642-FD0B-6613-D92A87964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E04E40A-96FD-F2EF-DD91-86502E60F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5F67EC-27E1-B919-03C6-190DE3CC5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C5B59-73CF-453F-B9F0-ABC55FE5B288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3528C1-2175-2E16-DE2C-0D7378C08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05562C-2B11-B483-3994-D4BF6759C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B9CCE-B090-4C7D-9B2B-F480401E5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02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79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gavrilova_mm@school-president.ru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76ACA0-8A8F-D402-2D7A-F4910BED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881" y="1710932"/>
            <a:ext cx="10515600" cy="3007371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44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«Эффективные приемы формирования </a:t>
            </a:r>
            <a:r>
              <a:rPr lang="ru-RU" sz="4400" b="1" dirty="0" smtClean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читательской грамотности»</a:t>
            </a:r>
            <a:r>
              <a:rPr lang="ru-RU" sz="44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44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</a:br>
            <a:r>
              <a:rPr lang="ru-RU" sz="32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</a:br>
            <a:r>
              <a:rPr lang="ru-RU" sz="32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Занятие </a:t>
            </a:r>
            <a:r>
              <a:rPr lang="ru-RU" sz="32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1</a:t>
            </a:r>
            <a:r>
              <a:rPr lang="ru-RU" sz="28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</a:br>
            <a:endParaRPr lang="ru-RU" sz="4000" b="1" dirty="0">
              <a:solidFill>
                <a:srgbClr val="373C5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B99D76-8840-1FFC-C3BE-3DAFF505E186}"/>
              </a:ext>
            </a:extLst>
          </p:cNvPr>
          <p:cNvSpPr txBox="1"/>
          <p:nvPr/>
        </p:nvSpPr>
        <p:spPr>
          <a:xfrm>
            <a:off x="6096000" y="3669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41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2706" y="1990164"/>
            <a:ext cx="6113929" cy="2474259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sz="3600" b="1" dirty="0">
                <a:solidFill>
                  <a:srgbClr val="002060"/>
                </a:solidFill>
              </a:rPr>
              <a:t/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/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/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/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* РАЗРАБАТЫВАЕМ МЯГКОЕ НЁБО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* НИЖНЮЮ ЧЕЛЮСТЬ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*ГУБЫ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*ЯЗЫК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*ЩЁКИ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74859" y="3106271"/>
            <a:ext cx="3644153" cy="2474260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МАЛЯР</a:t>
            </a:r>
          </a:p>
          <a:p>
            <a:pPr marL="457200" indent="-457200" algn="l"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ПРОТИВОСТОЯНИЕ</a:t>
            </a:r>
          </a:p>
          <a:p>
            <a:pPr marL="457200" indent="-457200" algn="l"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ЛОШАДКА</a:t>
            </a:r>
          </a:p>
          <a:p>
            <a:pPr marL="457200" indent="-457200" algn="l"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БАРАБАН</a:t>
            </a:r>
          </a:p>
          <a:p>
            <a:pPr marL="457200" indent="-457200" algn="l"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ШАРИК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00999" y="1519518"/>
            <a:ext cx="215152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ВРЕМЯ- 3-5 МИН.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017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5" t="3875" r="8028" b="18084"/>
          <a:stretch/>
        </p:blipFill>
        <p:spPr>
          <a:xfrm>
            <a:off x="2218765" y="995082"/>
            <a:ext cx="7046259" cy="4773704"/>
          </a:xfrm>
          <a:ln w="762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16342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223" y="26242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tx2"/>
                </a:solidFill>
              </a:rPr>
              <a:t>2. ЗВУКОСОЧЕТАНИЯ</a:t>
            </a:r>
            <a:endParaRPr lang="ru-RU" sz="6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10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89778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7030A0"/>
                </a:solidFill>
              </a:rPr>
              <a:t>И,Э,А,О,У,Ы</a:t>
            </a:r>
            <a:endParaRPr lang="ru-RU" sz="72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435156"/>
              </p:ext>
            </p:extLst>
          </p:nvPr>
        </p:nvGraphicFramePr>
        <p:xfrm>
          <a:off x="1933575" y="3418364"/>
          <a:ext cx="8324850" cy="1165860"/>
        </p:xfrm>
        <a:graphic>
          <a:graphicData uri="http://schemas.openxmlformats.org/drawingml/2006/table">
            <a:tbl>
              <a:tblPr/>
              <a:tblGrid>
                <a:gridCol w="1387475"/>
                <a:gridCol w="1387475"/>
                <a:gridCol w="1387475"/>
                <a:gridCol w="1387475"/>
                <a:gridCol w="1387475"/>
                <a:gridCol w="1387475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 dirty="0">
                          <a:effectLst/>
                        </a:rPr>
                        <a:t>чти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 dirty="0" err="1">
                          <a:effectLst/>
                        </a:rPr>
                        <a:t>вздри</a:t>
                      </a:r>
                      <a:endParaRPr lang="ru-RU" b="1" dirty="0">
                        <a:effectLst/>
                      </a:endParaRP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 dirty="0" err="1">
                          <a:effectLst/>
                        </a:rPr>
                        <a:t>нмхи</a:t>
                      </a:r>
                      <a:endParaRPr lang="ru-RU" b="1" dirty="0">
                        <a:effectLst/>
                      </a:endParaRP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 dirty="0" err="1">
                          <a:effectLst/>
                        </a:rPr>
                        <a:t>вбруст</a:t>
                      </a:r>
                      <a:r>
                        <a:rPr lang="ru-RU" b="1" dirty="0">
                          <a:effectLst/>
                        </a:rPr>
                        <a:t> 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 dirty="0" err="1">
                          <a:effectLst/>
                        </a:rPr>
                        <a:t>гзумц</a:t>
                      </a:r>
                      <a:endParaRPr lang="ru-RU" b="1" dirty="0">
                        <a:effectLst/>
                      </a:endParaRP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 dirty="0" err="1">
                          <a:effectLst/>
                        </a:rPr>
                        <a:t>бдги</a:t>
                      </a:r>
                      <a:endParaRPr lang="ru-RU" b="1" dirty="0">
                        <a:effectLst/>
                      </a:endParaRP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>
                          <a:effectLst/>
                        </a:rPr>
                        <a:t>стринчи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 dirty="0" err="1">
                          <a:effectLst/>
                        </a:rPr>
                        <a:t>штри</a:t>
                      </a:r>
                      <a:endParaRPr lang="ru-RU" b="1" dirty="0">
                        <a:effectLst/>
                      </a:endParaRP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>
                          <a:effectLst/>
                        </a:rPr>
                        <a:t>ктви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>
                          <a:effectLst/>
                        </a:rPr>
                        <a:t>пруст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>
                          <a:effectLst/>
                        </a:rPr>
                        <a:t>хмурц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 dirty="0" err="1">
                          <a:effectLst/>
                        </a:rPr>
                        <a:t>кптки</a:t>
                      </a:r>
                      <a:endParaRPr lang="ru-RU" b="1" dirty="0">
                        <a:effectLst/>
                      </a:endParaRP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>
                          <a:effectLst/>
                        </a:rPr>
                        <a:t>лбирми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>
                          <a:effectLst/>
                        </a:rPr>
                        <a:t>ждли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>
                          <a:effectLst/>
                        </a:rPr>
                        <a:t>стни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>
                          <a:effectLst/>
                        </a:rPr>
                        <a:t>крукт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>
                          <a:effectLst/>
                        </a:rPr>
                        <a:t>птки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 dirty="0" err="1">
                          <a:effectLst/>
                        </a:rPr>
                        <a:t>гбдги</a:t>
                      </a:r>
                      <a:endParaRPr lang="ru-RU" b="1" dirty="0">
                        <a:effectLst/>
                      </a:endParaRP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88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528" y="1709739"/>
            <a:ext cx="10338921" cy="1826838"/>
          </a:xfrm>
        </p:spPr>
        <p:txBody>
          <a:bodyPr/>
          <a:lstStyle/>
          <a:p>
            <a:r>
              <a:rPr lang="ru-RU" sz="7200" b="1" dirty="0" smtClean="0">
                <a:solidFill>
                  <a:srgbClr val="7030A0"/>
                </a:solidFill>
              </a:rPr>
              <a:t>               И,Э,А,О,У,Ы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843149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   </a:t>
            </a:r>
            <a:r>
              <a:rPr lang="ru-RU" sz="4300" b="1" dirty="0" smtClean="0">
                <a:solidFill>
                  <a:schemeClr val="tx2"/>
                </a:solidFill>
              </a:rPr>
              <a:t>ЧТИ   СТРИНЧИ   ЛБИРМИ   ВЗДРИ   ШТРИ   ПТКИ   </a:t>
            </a:r>
            <a:r>
              <a:rPr lang="ru-RU" sz="4300" b="1" dirty="0">
                <a:solidFill>
                  <a:schemeClr val="tx2"/>
                </a:solidFill>
              </a:rPr>
              <a:t>БДГИ</a:t>
            </a:r>
          </a:p>
          <a:p>
            <a:endParaRPr lang="ru-RU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0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3. СКОРОГОВОРКИ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845859"/>
            <a:ext cx="9144000" cy="914400"/>
          </a:xfrm>
        </p:spPr>
        <p:txBody>
          <a:bodyPr/>
          <a:lstStyle/>
          <a:p>
            <a:r>
              <a:rPr lang="ru-RU" b="1" dirty="0" smtClean="0"/>
              <a:t>КАЖДУЮ СКОРОГОВОРКУ СТАРАЕМСЯ ПРОИЗНЕСТИ 3 РАЗА В РАЗНОМ ТЕМПЕ: МЕДЛЕННО, ЧУТЬ  БЫСТРЕЕ, БЫСТРО.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4474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b="1" i="1" dirty="0" smtClean="0">
                <a:solidFill>
                  <a:srgbClr val="2D2D47"/>
                </a:solidFill>
                <a:latin typeface="OpenSansRegular"/>
              </a:rPr>
              <a:t>1. </a:t>
            </a:r>
            <a:r>
              <a:rPr lang="ru-RU" sz="2400" i="1" dirty="0" smtClean="0">
                <a:solidFill>
                  <a:srgbClr val="2D2D47"/>
                </a:solidFill>
                <a:latin typeface="OpenSansRegular"/>
              </a:rPr>
              <a:t> </a:t>
            </a:r>
            <a:r>
              <a:rPr lang="ru-RU" sz="2400" b="1" i="1" dirty="0" smtClean="0">
                <a:solidFill>
                  <a:srgbClr val="2D2D47"/>
                </a:solidFill>
                <a:latin typeface="OpenSansRegular"/>
              </a:rPr>
              <a:t>Добыл </a:t>
            </a:r>
            <a:r>
              <a:rPr lang="ru-RU" sz="2400" b="1" i="1" dirty="0">
                <a:solidFill>
                  <a:srgbClr val="2D2D47"/>
                </a:solidFill>
                <a:latin typeface="OpenSansRegular"/>
              </a:rPr>
              <a:t>бобов бобыль.</a:t>
            </a:r>
            <a:r>
              <a:rPr lang="ru-RU" sz="2400" b="1" dirty="0">
                <a:solidFill>
                  <a:srgbClr val="2D2D47"/>
                </a:solidFill>
                <a:latin typeface="OpenSansRegular"/>
              </a:rPr>
              <a:t/>
            </a:r>
            <a:br>
              <a:rPr lang="ru-RU" sz="2400" b="1" dirty="0">
                <a:solidFill>
                  <a:srgbClr val="2D2D47"/>
                </a:solidFill>
                <a:latin typeface="OpenSansRegular"/>
              </a:rPr>
            </a:br>
            <a:r>
              <a:rPr lang="ru-RU" sz="2400" b="1" dirty="0" smtClean="0">
                <a:solidFill>
                  <a:srgbClr val="2D2D47"/>
                </a:solidFill>
                <a:latin typeface="OpenSansRegular"/>
              </a:rPr>
              <a:t>2. </a:t>
            </a:r>
            <a:r>
              <a:rPr lang="ru-RU" sz="2400" b="1" i="1" dirty="0" smtClean="0">
                <a:solidFill>
                  <a:srgbClr val="2D2D47"/>
                </a:solidFill>
                <a:latin typeface="OpenSansRegular"/>
              </a:rPr>
              <a:t>От </a:t>
            </a:r>
            <a:r>
              <a:rPr lang="ru-RU" sz="2400" b="1" i="1" dirty="0">
                <a:solidFill>
                  <a:srgbClr val="2D2D47"/>
                </a:solidFill>
                <a:latin typeface="OpenSansRegular"/>
              </a:rPr>
              <a:t>топота копыт пыль по полю летит.</a:t>
            </a:r>
            <a:r>
              <a:rPr lang="ru-RU" sz="2400" b="1" dirty="0">
                <a:solidFill>
                  <a:srgbClr val="2D2D47"/>
                </a:solidFill>
                <a:latin typeface="OpenSansRegular"/>
              </a:rPr>
              <a:t/>
            </a:r>
            <a:br>
              <a:rPr lang="ru-RU" sz="2400" b="1" dirty="0">
                <a:solidFill>
                  <a:srgbClr val="2D2D47"/>
                </a:solidFill>
                <a:latin typeface="OpenSansRegular"/>
              </a:rPr>
            </a:br>
            <a:r>
              <a:rPr lang="ru-RU" sz="2400" b="1" dirty="0" smtClean="0">
                <a:solidFill>
                  <a:srgbClr val="2D2D47"/>
                </a:solidFill>
                <a:latin typeface="OpenSansRegular"/>
              </a:rPr>
              <a:t>3. </a:t>
            </a:r>
            <a:r>
              <a:rPr lang="ru-RU" sz="2400" b="1" i="1" dirty="0" smtClean="0">
                <a:solidFill>
                  <a:srgbClr val="2D2D47"/>
                </a:solidFill>
                <a:latin typeface="OpenSansRegular"/>
              </a:rPr>
              <a:t>Бык </a:t>
            </a:r>
            <a:r>
              <a:rPr lang="ru-RU" sz="2400" b="1" i="1" dirty="0" err="1">
                <a:solidFill>
                  <a:srgbClr val="2D2D47"/>
                </a:solidFill>
                <a:latin typeface="OpenSansRegular"/>
              </a:rPr>
              <a:t>тупогуб</a:t>
            </a:r>
            <a:r>
              <a:rPr lang="ru-RU" sz="2400" b="1" i="1" dirty="0">
                <a:solidFill>
                  <a:srgbClr val="2D2D47"/>
                </a:solidFill>
                <a:latin typeface="OpenSansRegular"/>
              </a:rPr>
              <a:t>, </a:t>
            </a:r>
            <a:r>
              <a:rPr lang="ru-RU" sz="2400" b="1" i="1" dirty="0" err="1">
                <a:solidFill>
                  <a:srgbClr val="2D2D47"/>
                </a:solidFill>
                <a:latin typeface="OpenSansRegular"/>
              </a:rPr>
              <a:t>тупогубенький</a:t>
            </a:r>
            <a:r>
              <a:rPr lang="ru-RU" sz="2400" b="1" i="1" dirty="0">
                <a:solidFill>
                  <a:srgbClr val="2D2D47"/>
                </a:solidFill>
                <a:latin typeface="OpenSansRegular"/>
              </a:rPr>
              <a:t> бычок, у быка бела губа была тупа.</a:t>
            </a:r>
            <a:r>
              <a:rPr lang="ru-RU" sz="2400" b="1" dirty="0">
                <a:solidFill>
                  <a:srgbClr val="2D2D47"/>
                </a:solidFill>
                <a:latin typeface="OpenSansRegular"/>
              </a:rPr>
              <a:t/>
            </a:r>
            <a:br>
              <a:rPr lang="ru-RU" sz="2400" b="1" dirty="0">
                <a:solidFill>
                  <a:srgbClr val="2D2D47"/>
                </a:solidFill>
                <a:latin typeface="OpenSansRegular"/>
              </a:rPr>
            </a:br>
            <a:r>
              <a:rPr lang="ru-RU" sz="2400" b="1" dirty="0" smtClean="0">
                <a:solidFill>
                  <a:srgbClr val="2D2D47"/>
                </a:solidFill>
                <a:latin typeface="OpenSansRegular"/>
              </a:rPr>
              <a:t>4. </a:t>
            </a:r>
            <a:r>
              <a:rPr lang="ru-RU" sz="2400" b="1" i="1" dirty="0" smtClean="0">
                <a:solidFill>
                  <a:srgbClr val="2D2D47"/>
                </a:solidFill>
                <a:latin typeface="OpenSansRegular"/>
              </a:rPr>
              <a:t>А </a:t>
            </a:r>
            <a:r>
              <a:rPr lang="ru-RU" sz="2400" b="1" i="1" dirty="0">
                <a:solidFill>
                  <a:srgbClr val="2D2D47"/>
                </a:solidFill>
                <a:latin typeface="OpenSansRegular"/>
              </a:rPr>
              <a:t>мне не до недомогания.</a:t>
            </a:r>
            <a:r>
              <a:rPr lang="ru-RU" sz="2400" b="1" dirty="0">
                <a:solidFill>
                  <a:srgbClr val="2D2D47"/>
                </a:solidFill>
                <a:latin typeface="OpenSansRegular"/>
              </a:rPr>
              <a:t/>
            </a:r>
            <a:br>
              <a:rPr lang="ru-RU" sz="2400" b="1" dirty="0">
                <a:solidFill>
                  <a:srgbClr val="2D2D47"/>
                </a:solidFill>
                <a:latin typeface="OpenSansRegular"/>
              </a:rPr>
            </a:br>
            <a:r>
              <a:rPr lang="ru-RU" sz="2400" b="1" dirty="0" smtClean="0">
                <a:solidFill>
                  <a:srgbClr val="2D2D47"/>
                </a:solidFill>
                <a:latin typeface="OpenSansRegular"/>
              </a:rPr>
              <a:t>5. </a:t>
            </a:r>
            <a:r>
              <a:rPr lang="ru-RU" sz="2400" b="1" i="1" dirty="0" smtClean="0">
                <a:solidFill>
                  <a:srgbClr val="2D2D47"/>
                </a:solidFill>
                <a:latin typeface="OpenSansRegular"/>
              </a:rPr>
              <a:t>Цапля </a:t>
            </a:r>
            <a:r>
              <a:rPr lang="ru-RU" sz="2400" b="1" i="1" dirty="0">
                <a:solidFill>
                  <a:srgbClr val="2D2D47"/>
                </a:solidFill>
                <a:latin typeface="OpenSansRegular"/>
              </a:rPr>
              <a:t>чахла, цапля сохла, цапля сдохла.</a:t>
            </a:r>
            <a:r>
              <a:rPr lang="ru-RU" sz="2400" b="1" dirty="0">
                <a:solidFill>
                  <a:srgbClr val="2D2D47"/>
                </a:solidFill>
                <a:latin typeface="OpenSansRegular"/>
              </a:rPr>
              <a:t/>
            </a:r>
            <a:br>
              <a:rPr lang="ru-RU" sz="2400" b="1" dirty="0">
                <a:solidFill>
                  <a:srgbClr val="2D2D47"/>
                </a:solidFill>
                <a:latin typeface="OpenSansRegular"/>
              </a:rPr>
            </a:b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/>
              <a:t>Начинаем медленно, тщательно выговаривая каждый звук. Далее ускоряемся. В качестве теста на усвоение скороговорки вы можете произнести ее три раза подряд без паузы. Не экономьте время — речевая разминка полезна не только для </a:t>
            </a:r>
            <a:r>
              <a:rPr lang="ru-RU" dirty="0" err="1"/>
              <a:t>скорочтения</a:t>
            </a:r>
            <a:r>
              <a:rPr lang="ru-RU" dirty="0"/>
              <a:t>, но и для красоты устной речи.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806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5175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4. СКОРОГОВОРОЧНЫЕ БЛОКИ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80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519518"/>
            <a:ext cx="10515600" cy="4020670"/>
          </a:xfrm>
        </p:spPr>
        <p:txBody>
          <a:bodyPr>
            <a:normAutofit/>
          </a:bodyPr>
          <a:lstStyle/>
          <a:p>
            <a:pPr algn="just"/>
            <a:r>
              <a:rPr lang="ru-RU" b="1" i="1" dirty="0"/>
              <a:t>В четверг, четвертого числа, в четыре с четвертью часа </a:t>
            </a:r>
            <a:r>
              <a:rPr lang="ru-RU" b="1" i="1" dirty="0" err="1"/>
              <a:t>лигурийский</a:t>
            </a:r>
            <a:r>
              <a:rPr lang="ru-RU" b="1" i="1" dirty="0"/>
              <a:t> регулировщик регулировал в Лигурии. </a:t>
            </a:r>
            <a:endParaRPr lang="ru-RU" b="1" i="1" dirty="0" smtClean="0"/>
          </a:p>
          <a:p>
            <a:pPr algn="just"/>
            <a:r>
              <a:rPr lang="ru-RU" b="1" i="1" dirty="0" smtClean="0"/>
              <a:t>Но </a:t>
            </a:r>
            <a:r>
              <a:rPr lang="ru-RU" b="1" i="1" dirty="0"/>
              <a:t>тридцать три корабля лавировали, лавировали, да так и не вылавировали, о чем протокол про протокол протоколом запротоколировал. </a:t>
            </a:r>
            <a:endParaRPr lang="ru-RU" b="1" i="1" dirty="0" smtClean="0"/>
          </a:p>
          <a:p>
            <a:pPr algn="just"/>
            <a:r>
              <a:rPr lang="ru-RU" b="1" i="1" dirty="0" smtClean="0"/>
              <a:t>А </a:t>
            </a:r>
            <a:r>
              <a:rPr lang="ru-RU" b="1" i="1" dirty="0"/>
              <a:t>в это время почтенный чтец почтил почтенную чтицу почтением, а хохлатые хохотушки хохотом хохотали и кричали турке, который начисто обкурен трубкой: «Не кури, турка, трубку, купи лучше кипу пик, пик кипу купи, а то придет бомбардир из Бранденбурга, бомбами </a:t>
            </a:r>
            <a:r>
              <a:rPr lang="ru-RU" b="1" i="1" dirty="0" err="1"/>
              <a:t>забомбардирует</a:t>
            </a:r>
            <a:r>
              <a:rPr lang="ru-RU" b="1" i="1" dirty="0"/>
              <a:t>, да так, что даже Константин, </a:t>
            </a:r>
            <a:r>
              <a:rPr lang="ru-RU" b="1" i="1" dirty="0" err="1"/>
              <a:t>зальцбургский</a:t>
            </a:r>
            <a:r>
              <a:rPr lang="ru-RU" b="1" i="1" dirty="0"/>
              <a:t> </a:t>
            </a:r>
            <a:r>
              <a:rPr lang="ru-RU" b="1" i="1" dirty="0" smtClean="0"/>
              <a:t> </a:t>
            </a:r>
            <a:r>
              <a:rPr lang="ru-RU" b="1" i="1" dirty="0"/>
              <a:t>на бронетранспортере не поможет».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04828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55520" y="2084833"/>
            <a:ext cx="80832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Гаврилова Марина Михайловна</a:t>
            </a:r>
            <a:r>
              <a:rPr lang="ru-RU" sz="3200" dirty="0"/>
              <a:t>, член</a:t>
            </a:r>
            <a:r>
              <a:rPr lang="en-US" sz="3200" dirty="0"/>
              <a:t> </a:t>
            </a:r>
            <a:r>
              <a:rPr lang="ru-RU" sz="3200" dirty="0"/>
              <a:t>регионального методического совета </a:t>
            </a:r>
          </a:p>
          <a:p>
            <a:r>
              <a:rPr lang="ru-RU" sz="3200" dirty="0"/>
              <a:t>Учитель начальных классов АНО «Школа «Президент»</a:t>
            </a:r>
          </a:p>
          <a:p>
            <a:r>
              <a:rPr lang="ru-RU" sz="3200" i="1" dirty="0"/>
              <a:t>8 965 322 75 24, </a:t>
            </a:r>
            <a:endParaRPr lang="en-US" sz="3200" i="1" dirty="0"/>
          </a:p>
          <a:p>
            <a:r>
              <a:rPr lang="en-US" sz="3200" i="1" dirty="0" smtClean="0">
                <a:hlinkClick r:id="rId2"/>
              </a:rPr>
              <a:t>gavrilova_mm@school-president.ru</a:t>
            </a:r>
            <a:endParaRPr lang="ru-RU" sz="3200" i="1" dirty="0" smtClean="0"/>
          </a:p>
          <a:p>
            <a:endParaRPr lang="ru-RU" i="1" dirty="0" smtClean="0"/>
          </a:p>
        </p:txBody>
      </p:sp>
    </p:spTree>
    <p:extLst>
      <p:ext uri="{BB962C8B-B14F-4D97-AF65-F5344CB8AC3E}">
        <p14:creationId xmlns:p14="http://schemas.microsoft.com/office/powerpoint/2010/main" val="251941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1597152"/>
            <a:ext cx="6280150" cy="429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950976"/>
            <a:ext cx="5260975" cy="81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53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«ОБНИМАШКИ»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Picture 3" descr="C:\Users\usersp\Desktop\Обнимашки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643" y="1855788"/>
            <a:ext cx="1888229" cy="36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sp\Desktop\Обнимашки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703" y="1746059"/>
            <a:ext cx="2667977" cy="36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8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«ФИГА-КЛЁВО»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33" y="2130600"/>
            <a:ext cx="5035550" cy="32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887" y="1903953"/>
            <a:ext cx="4794738" cy="346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86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«УТКА-КАМЕНЬ»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735015"/>
            <a:ext cx="4700955" cy="357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30" y="1735015"/>
            <a:ext cx="4982308" cy="349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53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«ПИСТОЛЕТ-АНТИПИСТОЛЕТ»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8" y="2085150"/>
            <a:ext cx="5603631" cy="269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16" y="2030840"/>
            <a:ext cx="5509848" cy="280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42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«РЕГУЛИРОВЩИК»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2" descr="C:\Users\usersp\Desktop\Регулировщи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933" y="3171215"/>
            <a:ext cx="3468688" cy="20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sp\Desktop\Регулировщи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857" y="2010264"/>
            <a:ext cx="3109912" cy="324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34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«КЛАСС-ОКЕЙ»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2099452"/>
            <a:ext cx="4486656" cy="338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603" y="2061825"/>
            <a:ext cx="4987573" cy="342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26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" y="1780032"/>
            <a:ext cx="10542778" cy="206582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1. АРТИКУЛЯЦИОННАЯ ГИМНАСТИКА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3894519"/>
            <a:ext cx="10515600" cy="1500187"/>
          </a:xfrm>
        </p:spPr>
        <p:txBody>
          <a:bodyPr>
            <a:normAutofit fontScale="85000" lnSpcReduction="10000"/>
          </a:bodyPr>
          <a:lstStyle/>
          <a:p>
            <a:pPr algn="ctr"/>
            <a:endParaRPr lang="ru-RU" sz="4000" b="1" dirty="0" smtClean="0"/>
          </a:p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Разрабатываем мягкое нёбо, язык, нижнюю челюсть, губы и щёки. Время выполнения-5 минут.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F4CEEA70-1775-48C5-85E2-B1F08355D7A8}" vid="{708C1448-CAB8-494B-91DB-8E511FB2BA6C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12793</TotalTime>
  <Words>186</Words>
  <Application>Microsoft Office PowerPoint</Application>
  <PresentationFormat>Произвольный</PresentationFormat>
  <Paragraphs>53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Тема1</vt:lpstr>
      <vt:lpstr>1_Тема Office</vt:lpstr>
      <vt:lpstr>«Эффективные приемы формирования читательской грамотности»  Занятие 1 </vt:lpstr>
      <vt:lpstr>Презентация PowerPoint</vt:lpstr>
      <vt:lpstr>Упражнение  «ОБНИМАШКИ»</vt:lpstr>
      <vt:lpstr>Упражнение «ФИГА-КЛЁВО»</vt:lpstr>
      <vt:lpstr>Упражнение «УТКА-КАМЕНЬ»</vt:lpstr>
      <vt:lpstr>Упражнение «ПИСТОЛЕТ-АНТИПИСТОЛЕТ»</vt:lpstr>
      <vt:lpstr>Упражнение «РЕГУЛИРОВЩИК»</vt:lpstr>
      <vt:lpstr>Упражнение «КЛАСС-ОКЕЙ»</vt:lpstr>
      <vt:lpstr>1. АРТИКУЛЯЦИОННАЯ ГИМНАСТИКА</vt:lpstr>
      <vt:lpstr>        * РАЗРАБАТЫВАЕМ МЯГКОЕ НЁБО * НИЖНЮЮ ЧЕЛЮСТЬ *ГУБЫ *ЯЗЫК *ЩЁКИ</vt:lpstr>
      <vt:lpstr>Презентация PowerPoint</vt:lpstr>
      <vt:lpstr>2. ЗВУКОСОЧЕТАНИЯ</vt:lpstr>
      <vt:lpstr>И,Э,А,О,У,Ы</vt:lpstr>
      <vt:lpstr>               И,Э,А,О,У,Ы</vt:lpstr>
      <vt:lpstr>3. СКОРОГОВОРКИ</vt:lpstr>
      <vt:lpstr>1.  Добыл бобов бобыль. 2. От топота копыт пыль по полю летит. 3. Бык тупогуб, тупогубенький бычок, у быка бела губа была тупа. 4. А мне не до недомогания. 5. Цапля чахла, цапля сохла, цапля сдохла. </vt:lpstr>
      <vt:lpstr>4. СКОРОГОВОРОЧНЫЕ БЛОКИ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зонального и регионального этапов конференции проектных и  учебно-исследовательских работ «Что, как и почему?»</dc:title>
  <dc:creator>User</dc:creator>
  <cp:lastModifiedBy>usersp</cp:lastModifiedBy>
  <cp:revision>80</cp:revision>
  <dcterms:created xsi:type="dcterms:W3CDTF">2024-01-14T08:39:34Z</dcterms:created>
  <dcterms:modified xsi:type="dcterms:W3CDTF">2024-09-29T15:26:54Z</dcterms:modified>
</cp:coreProperties>
</file>