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notesMasterIdLst>
    <p:notesMasterId r:id="rId25"/>
  </p:notesMasterIdLst>
  <p:sldIdLst>
    <p:sldId id="256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51" r:id="rId11"/>
    <p:sldId id="352" r:id="rId12"/>
    <p:sldId id="349" r:id="rId13"/>
    <p:sldId id="350" r:id="rId14"/>
    <p:sldId id="353" r:id="rId15"/>
    <p:sldId id="354" r:id="rId16"/>
    <p:sldId id="355" r:id="rId17"/>
    <p:sldId id="362" r:id="rId18"/>
    <p:sldId id="356" r:id="rId19"/>
    <p:sldId id="358" r:id="rId20"/>
    <p:sldId id="359" r:id="rId21"/>
    <p:sldId id="360" r:id="rId22"/>
    <p:sldId id="361" r:id="rId23"/>
    <p:sldId id="291" r:id="rId24"/>
  </p:sldIdLst>
  <p:sldSz cx="12192000" cy="6858000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73C"/>
    <a:srgbClr val="E8573B"/>
    <a:srgbClr val="1C3051"/>
    <a:srgbClr val="CC0000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93" d="100"/>
          <a:sy n="93" d="100"/>
        </p:scale>
        <p:origin x="18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6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6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9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227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782294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647275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730862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094276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22012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0558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155232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2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459161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40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77933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641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578645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13048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8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2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2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1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5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47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34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573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 spd="med"/>
  <p:txStyles>
    <p:titleStyle>
      <a:lvl1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1pPr>
      <a:lvl2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2pPr>
      <a:lvl3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3pPr>
      <a:lvl4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4pPr>
      <a:lvl5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5pPr>
      <a:lvl6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6pPr>
      <a:lvl7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7pPr>
      <a:lvl8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8pPr>
      <a:lvl9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8" indent="-320038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zavuch.asou-mo.ru/course/view.php?id=35" TargetMode="External"/><Relationship Id="rId2" Type="http://schemas.openxmlformats.org/officeDocument/2006/relationships/hyperlink" Target="https://forms.yandex.ru/cloud/66f659e2d04688648066dfbb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TZ5mjEIT7c0L2w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ppm.kuro-mo.ru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ppm.kuro-mo.ru/images/School_Report.zip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+16Da7791RydhMDcy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cppm.kuro-mo.ru/index.php/component/sppagebuilder/?view=page&amp;id=74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5044236" y="2206713"/>
            <a:ext cx="6401092" cy="172826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>
              <a:lnSpc>
                <a:spcPct val="120000"/>
              </a:lnSpc>
              <a:spcBef>
                <a:spcPts val="0"/>
              </a:spcBef>
              <a:defRPr sz="1800"/>
            </a:pPr>
            <a:r>
              <a:rPr lang="ru-RU" sz="2800" b="1" dirty="0">
                <a:solidFill>
                  <a:srgbClr val="1D3152"/>
                </a:solidFill>
              </a:rPr>
              <a:t>Организация проектной деятельности обучающихся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038AE5-F752-493C-B43D-F690CC3331EA}"/>
              </a:ext>
            </a:extLst>
          </p:cNvPr>
          <p:cNvSpPr/>
          <p:nvPr/>
        </p:nvSpPr>
        <p:spPr>
          <a:xfrm>
            <a:off x="5363370" y="5219992"/>
            <a:ext cx="2577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3 октября 2024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4518BD-01CB-4443-85EA-80E2EF95F0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" b="45732"/>
          <a:stretch/>
        </p:blipFill>
        <p:spPr>
          <a:xfrm>
            <a:off x="8244782" y="627081"/>
            <a:ext cx="3519680" cy="101391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766662" y="581552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r>
              <a:rPr lang="ru-RU" sz="2800" b="1" dirty="0">
                <a:solidFill>
                  <a:srgbClr val="1D3152"/>
                </a:solidFill>
              </a:rPr>
              <a:t>Критерии оценки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601559-EA15-4675-AFA6-22D11139D2D2}"/>
              </a:ext>
            </a:extLst>
          </p:cNvPr>
          <p:cNvSpPr/>
          <p:nvPr/>
        </p:nvSpPr>
        <p:spPr>
          <a:xfrm>
            <a:off x="766662" y="1388249"/>
            <a:ext cx="1065867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9625" algn="l"/>
                <a:tab pos="1701800" algn="l"/>
              </a:tabLst>
              <a:defRPr/>
            </a:pPr>
            <a:r>
              <a:rPr lang="ru-RU" b="1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Критерии проектной работы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CCF77B4-7CA7-4D12-9323-196056C3E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535822"/>
              </p:ext>
            </p:extLst>
          </p:nvPr>
        </p:nvGraphicFramePr>
        <p:xfrm>
          <a:off x="766662" y="2241423"/>
          <a:ext cx="10658676" cy="237515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734592">
                  <a:extLst>
                    <a:ext uri="{9D8B030D-6E8A-4147-A177-3AD203B41FA5}">
                      <a16:colId xmlns:a16="http://schemas.microsoft.com/office/drawing/2014/main" val="3779679616"/>
                    </a:ext>
                  </a:extLst>
                </a:gridCol>
                <a:gridCol w="8716602">
                  <a:extLst>
                    <a:ext uri="{9D8B030D-6E8A-4147-A177-3AD203B41FA5}">
                      <a16:colId xmlns:a16="http://schemas.microsoft.com/office/drawing/2014/main" val="3081438104"/>
                    </a:ext>
                  </a:extLst>
                </a:gridCol>
                <a:gridCol w="1207482">
                  <a:extLst>
                    <a:ext uri="{9D8B030D-6E8A-4147-A177-3AD203B41FA5}">
                      <a16:colId xmlns:a16="http://schemas.microsoft.com/office/drawing/2014/main" val="212684009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Критерии оценивания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Макс. балл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0413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Композиционная целостность выступления (структура, содержание, полнота)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905557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Культура речи с элементами риторики (выразительность, логичность, лаконичность)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783448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4.3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Умение быстро ориентироваться в материале, отвечать на вопросы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333934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4.4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Соблюдение временных рамок (не более 10 минут, включая ответы на вопросы членов жюри)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303862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4.5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Качество иллюстрирующих материалов (в т.ч. компьютерной презентации)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63156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4.6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1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Оформление работы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890900"/>
                  </a:ext>
                </a:extLst>
              </a:tr>
              <a:tr h="152400">
                <a:tc gridSpan="2"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 по п. 4 (максимально)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614998"/>
                  </a:ext>
                </a:extLst>
              </a:tr>
              <a:tr h="152400">
                <a:tc gridSpan="2"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ВСЕГО (максимально)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60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4787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89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766662" y="351046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r>
              <a:rPr lang="ru-RU" sz="2800" b="1" dirty="0">
                <a:solidFill>
                  <a:srgbClr val="1D3152"/>
                </a:solidFill>
              </a:rPr>
              <a:t>Критерии оценки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601559-EA15-4675-AFA6-22D11139D2D2}"/>
              </a:ext>
            </a:extLst>
          </p:cNvPr>
          <p:cNvSpPr/>
          <p:nvPr/>
        </p:nvSpPr>
        <p:spPr>
          <a:xfrm>
            <a:off x="766662" y="802087"/>
            <a:ext cx="1065867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9625" algn="l"/>
                <a:tab pos="1701800" algn="l"/>
              </a:tabLst>
              <a:defRPr/>
            </a:pPr>
            <a:r>
              <a:rPr lang="ru-RU" b="1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Критерии учебно-исследовательской работы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4B01DA6-357F-413F-9D67-B657E0425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91007"/>
              </p:ext>
            </p:extLst>
          </p:nvPr>
        </p:nvGraphicFramePr>
        <p:xfrm>
          <a:off x="766662" y="1236412"/>
          <a:ext cx="10658676" cy="510759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863244">
                  <a:extLst>
                    <a:ext uri="{9D8B030D-6E8A-4147-A177-3AD203B41FA5}">
                      <a16:colId xmlns:a16="http://schemas.microsoft.com/office/drawing/2014/main" val="1421881381"/>
                    </a:ext>
                  </a:extLst>
                </a:gridCol>
                <a:gridCol w="8587952">
                  <a:extLst>
                    <a:ext uri="{9D8B030D-6E8A-4147-A177-3AD203B41FA5}">
                      <a16:colId xmlns:a16="http://schemas.microsoft.com/office/drawing/2014/main" val="3768194561"/>
                    </a:ext>
                  </a:extLst>
                </a:gridCol>
                <a:gridCol w="1207480">
                  <a:extLst>
                    <a:ext uri="{9D8B030D-6E8A-4147-A177-3AD203B41FA5}">
                      <a16:colId xmlns:a16="http://schemas.microsoft.com/office/drawing/2014/main" val="2691519663"/>
                    </a:ext>
                  </a:extLst>
                </a:gridCol>
              </a:tblGrid>
              <a:tr h="175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п/п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Критерии оценивания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Макс. балл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2503018957"/>
                  </a:ext>
                </a:extLst>
              </a:tr>
              <a:tr h="217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Соблюдены общие требования к текстовым документам (в соответствии с Приложением)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2670994330"/>
                  </a:ext>
                </a:extLst>
              </a:tr>
              <a:tr h="343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Соблюдены общие требования к оформлению библиографического списка и сносок (в соответствии с Приложением 2)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2218346602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Актуальность исследования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2363977056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Проблема исследования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3333865656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2.3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Объект исследования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3170141345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2.4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Предмет исследования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2396962181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2.5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Цель исследования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3514378830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2.6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исследования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1042327100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2.7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Гипотеза исследования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1469189645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2.8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Методы исследования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436385485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Теоретический анализ проблемы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3578680439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Поэтапное описание практической части исследования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2933942623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3.3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Описание результатов /выводов каждого этапа исследования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3131729659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3.4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Глубина исследования проблемы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2354990592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3.5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Наличие собственных взглядов по проблеме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2787955098"/>
                  </a:ext>
                </a:extLst>
              </a:tr>
              <a:tr h="243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3.6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Соблюдение логики изложения материала, доступность для восприятия, уместность приложений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277193425"/>
                  </a:ext>
                </a:extLst>
              </a:tr>
              <a:tr h="185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3.7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Полученные результаты соответствуют поставленным задачам (отдельно по каждой)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569383835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3.8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Сформулированы выводы исследования.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2600171141"/>
                  </a:ext>
                </a:extLst>
              </a:tr>
              <a:tr h="164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3.9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Теоретическая/практическая значимость результатов исследования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1247941404"/>
                  </a:ext>
                </a:extLst>
              </a:tr>
              <a:tr h="16446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 по </a:t>
                      </a:r>
                      <a:r>
                        <a:rPr lang="ru-RU" sz="1400" dirty="0" err="1">
                          <a:effectLst/>
                        </a:rPr>
                        <a:t>п.п</a:t>
                      </a:r>
                      <a:r>
                        <a:rPr lang="ru-RU" sz="1400" dirty="0">
                          <a:effectLst/>
                        </a:rPr>
                        <a:t>. 1-3 (максимально):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43" marR="58543" marT="0" marB="0"/>
                </a:tc>
                <a:extLst>
                  <a:ext uri="{0D108BD9-81ED-4DB2-BD59-A6C34878D82A}">
                    <a16:rowId xmlns:a16="http://schemas.microsoft.com/office/drawing/2014/main" val="594752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83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766662" y="574059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r>
              <a:rPr lang="ru-RU" sz="2800" b="1" dirty="0">
                <a:solidFill>
                  <a:srgbClr val="1D3152"/>
                </a:solidFill>
              </a:rPr>
              <a:t>Критерии оценки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601559-EA15-4675-AFA6-22D11139D2D2}"/>
              </a:ext>
            </a:extLst>
          </p:cNvPr>
          <p:cNvSpPr/>
          <p:nvPr/>
        </p:nvSpPr>
        <p:spPr>
          <a:xfrm>
            <a:off x="766662" y="1373263"/>
            <a:ext cx="1065867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9625" algn="l"/>
                <a:tab pos="1701800" algn="l"/>
              </a:tabLst>
              <a:defRPr/>
            </a:pPr>
            <a:r>
              <a:rPr lang="ru-RU" b="1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Критерии учебно-исследовательской работы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D36B031-9426-4B8A-98E8-98D9D75EF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30113"/>
              </p:ext>
            </p:extLst>
          </p:nvPr>
        </p:nvGraphicFramePr>
        <p:xfrm>
          <a:off x="873456" y="2211451"/>
          <a:ext cx="10551882" cy="243509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854594">
                  <a:extLst>
                    <a:ext uri="{9D8B030D-6E8A-4147-A177-3AD203B41FA5}">
                      <a16:colId xmlns:a16="http://schemas.microsoft.com/office/drawing/2014/main" val="1192506864"/>
                    </a:ext>
                  </a:extLst>
                </a:gridCol>
                <a:gridCol w="8501905">
                  <a:extLst>
                    <a:ext uri="{9D8B030D-6E8A-4147-A177-3AD203B41FA5}">
                      <a16:colId xmlns:a16="http://schemas.microsoft.com/office/drawing/2014/main" val="270328435"/>
                    </a:ext>
                  </a:extLst>
                </a:gridCol>
                <a:gridCol w="1195383">
                  <a:extLst>
                    <a:ext uri="{9D8B030D-6E8A-4147-A177-3AD203B41FA5}">
                      <a16:colId xmlns:a16="http://schemas.microsoft.com/office/drawing/2014/main" val="215371808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Критерии оценивания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Макс. балл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002367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Композиционная целостность выступления (структура, содержание, полнота)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845893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Культура речи с элементами риторики (выразительность, логичность, лаконичность)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69437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4.3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Умение быстро ориентироваться в материале, отвечать на вопросы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9797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4.4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Соблюдение временных рамок (не более 10 минут, включая ответы на вопросы членов жюри)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26795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4.5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Качество иллюстрирующих материалов (в т.ч. компьютерной презентации)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43225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4.6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Оформление работы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6412070"/>
                  </a:ext>
                </a:extLst>
              </a:tr>
              <a:tr h="152400">
                <a:tc gridSpan="2"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 по п. 4 (максимально)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6927997"/>
                  </a:ext>
                </a:extLst>
              </a:tr>
              <a:tr h="142875">
                <a:tc gridSpan="2"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ВСЕГО (максимально)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60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6054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66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766662" y="566539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r>
              <a:rPr lang="ru-RU" sz="2800" b="1" dirty="0">
                <a:solidFill>
                  <a:srgbClr val="1D3152"/>
                </a:solidFill>
              </a:rPr>
              <a:t>Подведение итогов Конференции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E8E99-52E6-B05F-37DD-1E2FD05709D5}"/>
              </a:ext>
            </a:extLst>
          </p:cNvPr>
          <p:cNvSpPr txBox="1"/>
          <p:nvPr/>
        </p:nvSpPr>
        <p:spPr>
          <a:xfrm>
            <a:off x="766662" y="1282793"/>
            <a:ext cx="10658676" cy="4841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b="1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муниципальный этап </a:t>
            </a: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определяется уровень качества письменной работы (раздел 7, </a:t>
            </a:r>
            <a:r>
              <a:rPr lang="ru-RU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пп</a:t>
            </a: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1.1-3.9).</a:t>
            </a:r>
          </a:p>
          <a:p>
            <a:pPr lvl="0" algn="l">
              <a:lnSpc>
                <a:spcPct val="115000"/>
              </a:lnSpc>
              <a:spcBef>
                <a:spcPts val="600"/>
              </a:spcBef>
              <a:tabLst>
                <a:tab pos="809625" algn="l"/>
                <a:tab pos="1701800" algn="l"/>
              </a:tabLst>
            </a:pPr>
            <a:r>
              <a:rPr lang="ru-RU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Кто проверяет работы: </a:t>
            </a: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эксперты муниципальных методических служб, управление образования, методический кабинет городского округа или сотрудники ЦНППМ, эксперты, прошедшие обучение на курсах «Методика и инструменты сопровождения проектной и учебно-исследовательской деятельности обучающихся в условиях реализации обновленного ФГОС».</a:t>
            </a:r>
          </a:p>
          <a:p>
            <a:pPr lvl="0" algn="l">
              <a:lnSpc>
                <a:spcPct val="115000"/>
              </a:lnSpc>
              <a:spcBef>
                <a:spcPts val="600"/>
              </a:spcBef>
              <a:tabLst>
                <a:tab pos="809625" algn="l"/>
                <a:tab pos="1701800" algn="l"/>
              </a:tabLst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 зональный уровень проходят не более 10 работ от муниципалитета, которые набрали 30-35 баллов согласно таблице Критерии оценивания (раздел 7, </a:t>
            </a:r>
            <a:r>
              <a:rPr lang="ru-RU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п.п</a:t>
            </a: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1.1-3.9). </a:t>
            </a:r>
          </a:p>
          <a:p>
            <a:pPr lvl="0" algn="l">
              <a:lnSpc>
                <a:spcPct val="115000"/>
              </a:lnSpc>
              <a:spcBef>
                <a:spcPts val="600"/>
              </a:spcBef>
              <a:tabLst>
                <a:tab pos="809625" algn="l"/>
                <a:tab pos="1701800" algn="l"/>
              </a:tabLst>
            </a:pPr>
            <a:r>
              <a:rPr lang="ru-RU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Заявка на зональный этап подается муниципальным координатором </a:t>
            </a:r>
            <a:r>
              <a:rPr lang="ru-RU" b="1" i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 23.01.2025 по 28.01.2025</a:t>
            </a:r>
            <a:r>
              <a:rPr lang="ru-RU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lvl="0"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endParaRPr lang="ru-RU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b="1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II зональный этап </a:t>
            </a: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очный/онлайн, допускаются Победители муниципального этапа. На данном этапе оцениваются навыки презентации (раздел 7, </a:t>
            </a:r>
            <a:r>
              <a:rPr lang="ru-RU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п.п</a:t>
            </a: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4.1-4.6). </a:t>
            </a:r>
          </a:p>
          <a:p>
            <a:pPr lvl="0" algn="l">
              <a:lnSpc>
                <a:spcPct val="115000"/>
              </a:lnSpc>
              <a:spcBef>
                <a:spcPts val="600"/>
              </a:spcBef>
              <a:tabLst>
                <a:tab pos="809625" algn="l"/>
                <a:tab pos="1701800" algn="l"/>
              </a:tabLst>
            </a:pPr>
            <a:r>
              <a:rPr lang="ru-RU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Кто оценивает работы: </a:t>
            </a: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сотрудники ЦНППМ, представители ММС, прошедшие обучение на экспертов «Методика и инструменты сопровождения проектной и учебно-исследовательской деятельности обучающихся в условиях реализации обновленного ФГОС» в количестве жюри не более 13 человек.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CE827B3-CDA8-41E3-AC92-819294F760F7}"/>
              </a:ext>
            </a:extLst>
          </p:cNvPr>
          <p:cNvCxnSpPr/>
          <p:nvPr/>
        </p:nvCxnSpPr>
        <p:spPr>
          <a:xfrm>
            <a:off x="766662" y="4178353"/>
            <a:ext cx="515721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397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766662" y="745350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r>
              <a:rPr lang="ru-RU" sz="2800" b="1" dirty="0">
                <a:solidFill>
                  <a:srgbClr val="1D3152"/>
                </a:solidFill>
              </a:rPr>
              <a:t>Подведение итогов Конференции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E8E99-52E6-B05F-37DD-1E2FD05709D5}"/>
              </a:ext>
            </a:extLst>
          </p:cNvPr>
          <p:cNvSpPr txBox="1"/>
          <p:nvPr/>
        </p:nvSpPr>
        <p:spPr>
          <a:xfrm>
            <a:off x="938784" y="1502414"/>
            <a:ext cx="10486554" cy="4610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Определение победителей и призеров Конференции:</a:t>
            </a:r>
          </a:p>
          <a:p>
            <a:pPr marL="285750" lvl="0" indent="-285750" algn="l">
              <a:lnSpc>
                <a:spcPct val="115000"/>
              </a:lnSpc>
              <a:buClr>
                <a:srgbClr val="E8573B"/>
              </a:buClr>
              <a:buFont typeface="Arial" panose="020B0604020202020204" pitchFamily="34" charset="0"/>
              <a:buChar char="•"/>
              <a:tabLst>
                <a:tab pos="809625" algn="l"/>
                <a:tab pos="1701800" algn="l"/>
              </a:tabLst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Диплом I степени получают участники-авторы работ, набравшие 56-60 баллов</a:t>
            </a:r>
          </a:p>
          <a:p>
            <a:pPr marL="285750" lvl="0" indent="-285750" algn="l">
              <a:lnSpc>
                <a:spcPct val="115000"/>
              </a:lnSpc>
              <a:buClr>
                <a:srgbClr val="E8573B"/>
              </a:buClr>
              <a:buFont typeface="Arial" panose="020B0604020202020204" pitchFamily="34" charset="0"/>
              <a:buChar char="•"/>
              <a:tabLst>
                <a:tab pos="809625" algn="l"/>
                <a:tab pos="1701800" algn="l"/>
              </a:tabLst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Диплом II степени получают участники-авторы работ, набравшие 50-55 баллов</a:t>
            </a:r>
          </a:p>
          <a:p>
            <a:pPr marL="285750" lvl="0" indent="-285750" algn="l">
              <a:lnSpc>
                <a:spcPct val="115000"/>
              </a:lnSpc>
              <a:buClr>
                <a:srgbClr val="E8573B"/>
              </a:buClr>
              <a:buFont typeface="Arial" panose="020B0604020202020204" pitchFamily="34" charset="0"/>
              <a:buChar char="•"/>
              <a:tabLst>
                <a:tab pos="809625" algn="l"/>
                <a:tab pos="1701800" algn="l"/>
              </a:tabLst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Диплом III степени получают участники-авторы работ, набравшие 45-49 баллов</a:t>
            </a:r>
          </a:p>
          <a:p>
            <a:pPr lvl="0"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endParaRPr lang="ru-RU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 региональный этап проходит не более 70 работ, набравших максимальное количество баллов за муниципальный и зональный этапы (от каждого Центра непрерывного повышения профессионального мастерства педагогических работников по 10 работ).</a:t>
            </a:r>
          </a:p>
          <a:p>
            <a:pPr lvl="0"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endParaRPr lang="ru-RU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b="1" dirty="0">
                <a:solidFill>
                  <a:srgbClr val="E857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III региональный этап </a:t>
            </a: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очно. Этап проходит 05.04.2025 в формате фестиваля, где участники Конференции представляют свои работы без защиты. Адрес проведения: г. Москва, Староватутинский проезд, д. 8, актовый зал. </a:t>
            </a:r>
          </a:p>
          <a:p>
            <a:pPr lvl="0" algn="l">
              <a:lnSpc>
                <a:spcPct val="115000"/>
              </a:lnSpc>
              <a:spcBef>
                <a:spcPts val="600"/>
              </a:spcBef>
              <a:tabLst>
                <a:tab pos="809625" algn="l"/>
                <a:tab pos="1701800" algn="l"/>
              </a:tabLst>
            </a:pPr>
            <a:r>
              <a:rPr lang="ru-RU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Заявка на участие в региональном этапе конференции подается муниципальным координатором </a:t>
            </a:r>
            <a:r>
              <a:rPr lang="ru-RU" b="1" i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 19.03.2025 по 21.03.2025.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CE827B3-CDA8-41E3-AC92-819294F760F7}"/>
              </a:ext>
            </a:extLst>
          </p:cNvPr>
          <p:cNvCxnSpPr/>
          <p:nvPr/>
        </p:nvCxnSpPr>
        <p:spPr>
          <a:xfrm>
            <a:off x="938784" y="4205649"/>
            <a:ext cx="515721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705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766662" y="815785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Обучение экспертов Конференции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E8E99-52E6-B05F-37DD-1E2FD05709D5}"/>
              </a:ext>
            </a:extLst>
          </p:cNvPr>
          <p:cNvSpPr txBox="1"/>
          <p:nvPr/>
        </p:nvSpPr>
        <p:spPr>
          <a:xfrm>
            <a:off x="766662" y="1391974"/>
            <a:ext cx="10658676" cy="5005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b="1" dirty="0">
                <a:solidFill>
                  <a:srgbClr val="E857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Дополнительная профессиональная программа (повышение квалификации) «Методика и инструменты сопровождения проектной и учебно-исследовательской деятельности с учетом требований ФГОС общего образования»,</a:t>
            </a: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>
                <a:solidFill>
                  <a:srgbClr val="E857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36 часов. </a:t>
            </a:r>
          </a:p>
          <a:p>
            <a:pPr lvl="0"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 обучению по программе приглашаются заместители руководителей, педагогические работники общеобразовательных организаций, специалисты ММС. Заочная форма обучения с применением дистанционных технологий. Обучение осуществляется за счет бюджетных средств.</a:t>
            </a:r>
          </a:p>
          <a:p>
            <a:pPr algn="l">
              <a:lnSpc>
                <a:spcPct val="115000"/>
              </a:lnSpc>
              <a:spcBef>
                <a:spcPts val="1200"/>
              </a:spcBef>
              <a:tabLst>
                <a:tab pos="809625" algn="l"/>
                <a:tab pos="1701800" algn="l"/>
              </a:tabLst>
            </a:pPr>
            <a:r>
              <a:rPr lang="ru-RU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Сроки обучения: </a:t>
            </a: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15.10.2024 – 15.11.2024</a:t>
            </a:r>
          </a:p>
          <a:p>
            <a:pPr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Форма записи: </a:t>
            </a: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самостоятельная запись слушателей до 9 октября 2024 по ссылке </a:t>
            </a: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https://forms.yandex.ru/cloud/66f659e2d04688648066dfbb/</a:t>
            </a: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  <a:p>
            <a:pPr lvl="0"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endParaRPr lang="ru-RU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Условием зачисления на курс является корректное и полное заполнение личного кабинета слушателем на платформе «Драйв развития» 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https://zavuch.asou-mo.ru/course/view.php?id=35</a:t>
            </a: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 начала </a:t>
            </a:r>
          </a:p>
          <a:p>
            <a:pPr lvl="0"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реализации курса.</a:t>
            </a:r>
          </a:p>
          <a:p>
            <a:pPr lvl="0"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Слушателям, успешно освоившим программу, выдается удостоверение о повышении </a:t>
            </a:r>
          </a:p>
          <a:p>
            <a:pPr lvl="0"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квалификации установленного образца.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5190AC-A74A-40FE-8035-5A7706F4FB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383" y="3429000"/>
            <a:ext cx="1053955" cy="105395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582BA34-6180-4F23-89B6-D686FD75453B}"/>
              </a:ext>
            </a:extLst>
          </p:cNvPr>
          <p:cNvCxnSpPr/>
          <p:nvPr/>
        </p:nvCxnSpPr>
        <p:spPr>
          <a:xfrm>
            <a:off x="766662" y="4604703"/>
            <a:ext cx="4310743" cy="0"/>
          </a:xfrm>
          <a:prstGeom prst="line">
            <a:avLst/>
          </a:prstGeom>
          <a:noFill/>
          <a:ln w="25400" cap="flat">
            <a:solidFill>
              <a:srgbClr val="EB7C3C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FFA7C6-4CE7-452B-BAAE-60977D7580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383" y="5172684"/>
            <a:ext cx="1053955" cy="105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07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5044236" y="2658776"/>
            <a:ext cx="6401092" cy="130704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>
              <a:lnSpc>
                <a:spcPct val="120000"/>
              </a:lnSpc>
              <a:spcBef>
                <a:spcPts val="0"/>
              </a:spcBef>
              <a:defRPr sz="1800"/>
            </a:pPr>
            <a:r>
              <a:rPr lang="ru-RU" sz="2800" b="1" dirty="0">
                <a:solidFill>
                  <a:srgbClr val="1D3152"/>
                </a:solidFill>
              </a:rPr>
              <a:t>Актуальные задачи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4518BD-01CB-4443-85EA-80E2EF95F0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" b="45732"/>
          <a:stretch/>
        </p:blipFill>
        <p:spPr>
          <a:xfrm>
            <a:off x="8244782" y="627081"/>
            <a:ext cx="3519680" cy="101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8476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7E4235-A545-A5CA-07E2-692D352D2327}"/>
              </a:ext>
            </a:extLst>
          </p:cNvPr>
          <p:cNvSpPr txBox="1"/>
          <p:nvPr/>
        </p:nvSpPr>
        <p:spPr>
          <a:xfrm>
            <a:off x="1271560" y="731325"/>
            <a:ext cx="96488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D3152"/>
                </a:solidFill>
                <a:latin typeface="Calibri"/>
                <a:cs typeface="Calibri"/>
                <a:sym typeface="Calibri"/>
              </a:rPr>
              <a:t> Создание банка программ внеурочной деятельности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89D7AC-7F81-D289-0CF5-BA4B2B13B415}"/>
              </a:ext>
            </a:extLst>
          </p:cNvPr>
          <p:cNvSpPr txBox="1"/>
          <p:nvPr/>
        </p:nvSpPr>
        <p:spPr>
          <a:xfrm>
            <a:off x="706206" y="1690062"/>
            <a:ext cx="107795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 целью выявления и транслирования лучших практик в разработке программ по внеурочной деятельности предлагаем принять участие в создании Банка программ внеурочной деятельности проекта «Эффективная начальная школа»</a:t>
            </a: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Сроки:</a:t>
            </a:r>
            <a:r>
              <a:rPr lang="ru-RU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октябрь 2024 – май 2025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038D6F-F8F2-40B8-9EF7-CF257350C4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204" y="3167390"/>
            <a:ext cx="1489587" cy="148958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ADD24E-74CD-4BA8-96A9-E182AB928BC1}"/>
              </a:ext>
            </a:extLst>
          </p:cNvPr>
          <p:cNvSpPr/>
          <p:nvPr/>
        </p:nvSpPr>
        <p:spPr>
          <a:xfrm>
            <a:off x="706205" y="3287354"/>
            <a:ext cx="91604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Алгоритм: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573C"/>
              </a:buClr>
              <a:buSzTx/>
              <a:buFont typeface="+mj-lt"/>
              <a:buAutoNum type="arabicPeriod"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Размещение ссылок на программу(ы) участниками проекта до 29.11.2024 в таблицу 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https://disk.yandex.ru/i/TZ5mjEIT7c0L2w</a:t>
            </a:r>
            <a:r>
              <a:rPr lang="ru-RU" sz="2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573C"/>
              </a:buClr>
              <a:buSzTx/>
              <a:buFont typeface="+mj-lt"/>
              <a:buAutoNum type="arabicPeriod"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Экспертиза программ до 31.03.2025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573C"/>
              </a:buClr>
              <a:buSzTx/>
              <a:buFont typeface="+mj-lt"/>
              <a:buAutoNum type="arabicPeriod"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Публикация Банка программ внеурочной деятельности на сайте ЦНППМ 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https://cppm.kuro-mo.ru/</a:t>
            </a:r>
            <a:r>
              <a:rPr lang="ru-RU" sz="2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до 30.05.2025</a:t>
            </a:r>
          </a:p>
        </p:txBody>
      </p:sp>
    </p:spTree>
    <p:extLst>
      <p:ext uri="{BB962C8B-B14F-4D97-AF65-F5344CB8AC3E}">
        <p14:creationId xmlns:p14="http://schemas.microsoft.com/office/powerpoint/2010/main" val="631042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1C85931-E3DC-445D-8D1E-606AB9CE4845}"/>
              </a:ext>
            </a:extLst>
          </p:cNvPr>
          <p:cNvSpPr txBox="1"/>
          <p:nvPr/>
        </p:nvSpPr>
        <p:spPr>
          <a:xfrm>
            <a:off x="1271562" y="867578"/>
            <a:ext cx="96488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D3152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rgbClr val="1D3152"/>
                </a:solidFill>
                <a:latin typeface="Calibri"/>
                <a:cs typeface="Calibri"/>
                <a:sym typeface="Calibri"/>
              </a:rPr>
              <a:t>School Report</a:t>
            </a:r>
            <a:r>
              <a:rPr lang="ru-RU" sz="2400" b="1" dirty="0">
                <a:solidFill>
                  <a:srgbClr val="1D3152"/>
                </a:solidFill>
                <a:latin typeface="Calibri"/>
                <a:cs typeface="Calibri"/>
                <a:sym typeface="Calibri"/>
              </a:rPr>
              <a:t>. Учет индивидуальных достижений обучающихся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8107FC2A-0B96-4F85-9D6B-1A2BE04B72F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198" y="1921407"/>
          <a:ext cx="8040332" cy="4444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9166">
                  <a:extLst>
                    <a:ext uri="{9D8B030D-6E8A-4147-A177-3AD203B41FA5}">
                      <a16:colId xmlns:a16="http://schemas.microsoft.com/office/drawing/2014/main" val="1435790727"/>
                    </a:ext>
                  </a:extLst>
                </a:gridCol>
                <a:gridCol w="1418882">
                  <a:extLst>
                    <a:ext uri="{9D8B030D-6E8A-4147-A177-3AD203B41FA5}">
                      <a16:colId xmlns:a16="http://schemas.microsoft.com/office/drawing/2014/main" val="1752438942"/>
                    </a:ext>
                  </a:extLst>
                </a:gridCol>
                <a:gridCol w="1181142">
                  <a:extLst>
                    <a:ext uri="{9D8B030D-6E8A-4147-A177-3AD203B41FA5}">
                      <a16:colId xmlns:a16="http://schemas.microsoft.com/office/drawing/2014/main" val="53607766"/>
                    </a:ext>
                  </a:extLst>
                </a:gridCol>
                <a:gridCol w="1181142">
                  <a:extLst>
                    <a:ext uri="{9D8B030D-6E8A-4147-A177-3AD203B41FA5}">
                      <a16:colId xmlns:a16="http://schemas.microsoft.com/office/drawing/2014/main" val="904433173"/>
                    </a:ext>
                  </a:extLst>
                </a:gridCol>
              </a:tblGrid>
              <a:tr h="27246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Ожидаемый результат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Уровень освоения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474032"/>
                  </a:ext>
                </a:extLst>
              </a:tr>
              <a:tr h="272460">
                <a:tc vMerge="1">
                  <a:txBody>
                    <a:bodyPr/>
                    <a:lstStyle/>
                    <a:p>
                      <a:pPr marL="292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</a:t>
                      </a:r>
                      <a:r>
                        <a:rPr lang="ru-RU" sz="1400">
                          <a:effectLst/>
                        </a:rPr>
                        <a:t>модуль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модуль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модуль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515839"/>
                  </a:ext>
                </a:extLst>
              </a:tr>
              <a:tr h="272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различать слово и предложение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7248542"/>
                  </a:ext>
                </a:extLst>
              </a:tr>
              <a:tr h="272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вычленять слова из предложений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5927091"/>
                  </a:ext>
                </a:extLst>
              </a:tr>
              <a:tr h="272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вычленять звуки из слова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719899"/>
                  </a:ext>
                </a:extLst>
              </a:tr>
              <a:tr h="851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различать гласные и согласные звуки (в том числе различать в слове согласный звук [й’] и гласный звук [и])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6643777"/>
                  </a:ext>
                </a:extLst>
              </a:tr>
              <a:tr h="272460">
                <a:tc>
                  <a:txBody>
                    <a:bodyPr/>
                    <a:lstStyle/>
                    <a:p>
                      <a:pPr marL="292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различать ударные и безударные гласные звуки;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3249235"/>
                  </a:ext>
                </a:extLst>
              </a:tr>
              <a:tr h="561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различать согласные звуки: мягкие и твёрдые, звонкие и глухие (вне слова и в слове)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1463638"/>
                  </a:ext>
                </a:extLst>
              </a:tr>
              <a:tr h="272460">
                <a:tc>
                  <a:txBody>
                    <a:bodyPr/>
                    <a:lstStyle/>
                    <a:p>
                      <a:pPr marL="292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различать понятия «звук» и «буква»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9347468"/>
                  </a:ext>
                </a:extLst>
              </a:tr>
              <a:tr h="851388">
                <a:tc>
                  <a:txBody>
                    <a:bodyPr/>
                    <a:lstStyle/>
                    <a:p>
                      <a:pPr marL="292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определять количество слогов в слове; делить слова на слоги (простые случаи: слова без стечения согласных)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8321244"/>
                  </a:ext>
                </a:extLst>
              </a:tr>
              <a:tr h="272460">
                <a:tc>
                  <a:txBody>
                    <a:bodyPr/>
                    <a:lstStyle/>
                    <a:p>
                      <a:pPr marL="292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определять в слове ударный слог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2250053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E89E2D2-77BE-460F-AA4E-2256AF30FFA0}"/>
              </a:ext>
            </a:extLst>
          </p:cNvPr>
          <p:cNvSpPr/>
          <p:nvPr/>
        </p:nvSpPr>
        <p:spPr>
          <a:xfrm>
            <a:off x="838198" y="1455700"/>
            <a:ext cx="10813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Отчет предметных достижений по предмету «Русский язык» / (Обучение письму)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83EDECD-D6A7-49BA-BCD9-42F4CE62B1B2}"/>
              </a:ext>
            </a:extLst>
          </p:cNvPr>
          <p:cNvSpPr/>
          <p:nvPr/>
        </p:nvSpPr>
        <p:spPr>
          <a:xfrm>
            <a:off x="9026013" y="3397880"/>
            <a:ext cx="2625212" cy="1491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-</a:t>
            </a: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высокий уровень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 </a:t>
            </a: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повышенный уровень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 </a:t>
            </a: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базовый уровень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ПН </a:t>
            </a: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пониженный уровень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 </a:t>
            </a: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низкий уровень</a:t>
            </a:r>
            <a:r>
              <a:rPr lang="ru-RU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930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1C85931-E3DC-445D-8D1E-606AB9CE4845}"/>
              </a:ext>
            </a:extLst>
          </p:cNvPr>
          <p:cNvSpPr txBox="1"/>
          <p:nvPr/>
        </p:nvSpPr>
        <p:spPr>
          <a:xfrm>
            <a:off x="1271562" y="867578"/>
            <a:ext cx="96488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D3152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rgbClr val="1D3152"/>
                </a:solidFill>
                <a:latin typeface="Calibri"/>
                <a:cs typeface="Calibri"/>
                <a:sym typeface="Calibri"/>
              </a:rPr>
              <a:t>School Report</a:t>
            </a:r>
            <a:r>
              <a:rPr lang="ru-RU" sz="2400" b="1" dirty="0">
                <a:solidFill>
                  <a:srgbClr val="1D3152"/>
                </a:solidFill>
                <a:latin typeface="Calibri"/>
                <a:cs typeface="Calibri"/>
                <a:sym typeface="Calibri"/>
              </a:rPr>
              <a:t>. Учет индивидуальных достижений обучающихся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E89E2D2-77BE-460F-AA4E-2256AF30FFA0}"/>
              </a:ext>
            </a:extLst>
          </p:cNvPr>
          <p:cNvSpPr/>
          <p:nvPr/>
        </p:nvSpPr>
        <p:spPr>
          <a:xfrm>
            <a:off x="838197" y="1342135"/>
            <a:ext cx="10515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Внешние достижения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8114E7E-962C-4824-B079-A62D99F98EC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197" y="1734372"/>
          <a:ext cx="10515599" cy="1154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6692">
                  <a:extLst>
                    <a:ext uri="{9D8B030D-6E8A-4147-A177-3AD203B41FA5}">
                      <a16:colId xmlns:a16="http://schemas.microsoft.com/office/drawing/2014/main" val="707814158"/>
                    </a:ext>
                  </a:extLst>
                </a:gridCol>
                <a:gridCol w="2846439">
                  <a:extLst>
                    <a:ext uri="{9D8B030D-6E8A-4147-A177-3AD203B41FA5}">
                      <a16:colId xmlns:a16="http://schemas.microsoft.com/office/drawing/2014/main" val="2957916161"/>
                    </a:ext>
                  </a:extLst>
                </a:gridCol>
                <a:gridCol w="2932468">
                  <a:extLst>
                    <a:ext uri="{9D8B030D-6E8A-4147-A177-3AD203B41FA5}">
                      <a16:colId xmlns:a16="http://schemas.microsoft.com/office/drawing/2014/main" val="25209297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Направление 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Название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Результат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545144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Участие в олимпиадах и конкурсах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55324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16729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2445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Проекты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4830492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CEC938-CFE7-412F-B31B-DCC14009FB21}"/>
              </a:ext>
            </a:extLst>
          </p:cNvPr>
          <p:cNvSpPr/>
          <p:nvPr/>
        </p:nvSpPr>
        <p:spPr>
          <a:xfrm>
            <a:off x="4153605" y="2944527"/>
            <a:ext cx="388478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kern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Отчет метапредметных достижений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7DD30E1-B1C9-4E73-8D67-4155E46E9CA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197" y="3387255"/>
          <a:ext cx="8364796" cy="1862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1331">
                  <a:extLst>
                    <a:ext uri="{9D8B030D-6E8A-4147-A177-3AD203B41FA5}">
                      <a16:colId xmlns:a16="http://schemas.microsoft.com/office/drawing/2014/main" val="670743261"/>
                    </a:ext>
                  </a:extLst>
                </a:gridCol>
                <a:gridCol w="1234779">
                  <a:extLst>
                    <a:ext uri="{9D8B030D-6E8A-4147-A177-3AD203B41FA5}">
                      <a16:colId xmlns:a16="http://schemas.microsoft.com/office/drawing/2014/main" val="1292961689"/>
                    </a:ext>
                  </a:extLst>
                </a:gridCol>
                <a:gridCol w="1233907">
                  <a:extLst>
                    <a:ext uri="{9D8B030D-6E8A-4147-A177-3AD203B41FA5}">
                      <a16:colId xmlns:a16="http://schemas.microsoft.com/office/drawing/2014/main" val="1289305286"/>
                    </a:ext>
                  </a:extLst>
                </a:gridCol>
                <a:gridCol w="1234779">
                  <a:extLst>
                    <a:ext uri="{9D8B030D-6E8A-4147-A177-3AD203B41FA5}">
                      <a16:colId xmlns:a16="http://schemas.microsoft.com/office/drawing/2014/main" val="89064126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 метапредметных результатов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Уровень сформированности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3292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8615" indent="-2888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 </a:t>
                      </a:r>
                      <a:r>
                        <a:rPr lang="ru-RU" sz="1400" dirty="0">
                          <a:effectLst/>
                        </a:rPr>
                        <a:t>модуль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8615" indent="-2888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модуль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8615" indent="-2888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модуль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49936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Познавательные универсальные учебные действия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8615" indent="-28886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8615" indent="-28886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8615" indent="-28886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1351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Базовые логические действия: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88615" indent="-28886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8615" indent="-28886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8615" indent="-28886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2016503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R="29146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сравнивать различные объекты  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8475120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объединять объекты по определённому признаку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8758534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классифицировать объекты по заданному учителем основанию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8398683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24C630-DBF9-4D4A-976F-20D690884AF8}"/>
              </a:ext>
            </a:extLst>
          </p:cNvPr>
          <p:cNvSpPr/>
          <p:nvPr/>
        </p:nvSpPr>
        <p:spPr>
          <a:xfrm>
            <a:off x="9316063" y="3855699"/>
            <a:ext cx="2037733" cy="92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 – </a:t>
            </a: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повышенный</a:t>
            </a:r>
            <a:r>
              <a:rPr lang="ru-RU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 – </a:t>
            </a: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базовый</a:t>
            </a:r>
            <a:r>
              <a:rPr lang="ru-RU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НБ – </a:t>
            </a: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ниже</a:t>
            </a:r>
            <a:r>
              <a:rPr lang="ru-RU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базового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3364AC-91BE-43BD-AAFC-5A43216F0B11}"/>
              </a:ext>
            </a:extLst>
          </p:cNvPr>
          <p:cNvSpPr txBox="1"/>
          <p:nvPr/>
        </p:nvSpPr>
        <p:spPr>
          <a:xfrm>
            <a:off x="838197" y="5636479"/>
            <a:ext cx="87622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Листы учета индивидуальных достижений обучающихся 1-4 классов 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https://cppm.kuro-mo.ru/images/School_Report.zip</a:t>
            </a:r>
            <a:r>
              <a:rPr lang="ru-RU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87D4251-4406-45C1-85D1-B72296320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372" y="5263941"/>
            <a:ext cx="1080424" cy="108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3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766662" y="997430"/>
            <a:ext cx="10658676" cy="1398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Региональная конференция проектных и учебно-исследовательских работ обучающихся общеобразовательных организаций Московской области «Что, как и почему?»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E8E99-52E6-B05F-37DD-1E2FD05709D5}"/>
              </a:ext>
            </a:extLst>
          </p:cNvPr>
          <p:cNvSpPr txBox="1"/>
          <p:nvPr/>
        </p:nvSpPr>
        <p:spPr>
          <a:xfrm>
            <a:off x="3671249" y="2396406"/>
            <a:ext cx="7754090" cy="3577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Цель: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создать условия для развития практик ориентированного исследовательского потенциала обучающихся образовательных организаций Московской области. </a:t>
            </a:r>
          </a:p>
          <a:p>
            <a:pPr lvl="0" algn="just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Задачи: </a:t>
            </a:r>
          </a:p>
          <a:p>
            <a:pPr marL="457200" indent="-457200" algn="just">
              <a:lnSpc>
                <a:spcPct val="115000"/>
              </a:lnSpc>
              <a:buClr>
                <a:srgbClr val="E8573C"/>
              </a:buClr>
              <a:buFont typeface="+mj-lt"/>
              <a:buAutoNum type="arabicPeriod"/>
              <a:tabLst>
                <a:tab pos="809625" algn="l"/>
                <a:tab pos="1701800" algn="l"/>
              </a:tabLst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оказание поддержки талантливой молодежи в социальном и профессиональном самоопределении </a:t>
            </a:r>
          </a:p>
          <a:p>
            <a:pPr marL="457200" indent="-457200" algn="just">
              <a:lnSpc>
                <a:spcPct val="115000"/>
              </a:lnSpc>
              <a:buClr>
                <a:srgbClr val="E8573C"/>
              </a:buClr>
              <a:buFont typeface="+mj-lt"/>
              <a:buAutoNum type="arabicPeriod"/>
              <a:tabLst>
                <a:tab pos="809625" algn="l"/>
                <a:tab pos="1701800" algn="l"/>
              </a:tabLst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предоставление возможности донесения результатов трудов обучающихся как до широкого круга специалистов, так и до сверстников, желающих приобщиться к исследовательской деятельности</a:t>
            </a:r>
          </a:p>
          <a:p>
            <a:pPr marL="457200" indent="-457200" algn="just">
              <a:lnSpc>
                <a:spcPct val="115000"/>
              </a:lnSpc>
              <a:buClr>
                <a:srgbClr val="E8573C"/>
              </a:buClr>
              <a:buFont typeface="+mj-lt"/>
              <a:buAutoNum type="arabicPeriod"/>
              <a:tabLst>
                <a:tab pos="809625" algn="l"/>
                <a:tab pos="1701800" algn="l"/>
              </a:tabLst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оказание организационной, методической поддержки проектной и исследовательской деятельности учащихся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A4093B-E6CF-4DE1-BD8C-559E99846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61" y="2799037"/>
            <a:ext cx="2772383" cy="277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89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184F8F-4880-91B0-416E-97262508FD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130" y="4704735"/>
            <a:ext cx="1548377" cy="154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7E4235-A545-A5CA-07E2-692D352D2327}"/>
              </a:ext>
            </a:extLst>
          </p:cNvPr>
          <p:cNvSpPr txBox="1"/>
          <p:nvPr/>
        </p:nvSpPr>
        <p:spPr>
          <a:xfrm>
            <a:off x="483266" y="288400"/>
            <a:ext cx="9648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D3152"/>
                </a:solidFill>
                <a:latin typeface="Calibri"/>
                <a:cs typeface="Calibri"/>
                <a:sym typeface="Calibri"/>
              </a:rPr>
              <a:t>Вебинар «Преподавание предмета окружающий мир при реализации ускоренного обучения в начальном общем образовании», 06.09.2024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89D7AC-7F81-D289-0CF5-BA4B2B13B415}"/>
              </a:ext>
            </a:extLst>
          </p:cNvPr>
          <p:cNvSpPr txBox="1"/>
          <p:nvPr/>
        </p:nvSpPr>
        <p:spPr>
          <a:xfrm>
            <a:off x="507682" y="975568"/>
            <a:ext cx="11225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Тема «Методические особенности преподавания предмета окружающий мир при ускоренном обучении в начальной школе». 284 слушателя. Прошли тестирование 441 чел. </a:t>
            </a:r>
            <a:r>
              <a:rPr lang="ru-RU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Процент выполнения 77%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3E89C4-3D55-4692-1F66-1A034750EFB7}"/>
              </a:ext>
            </a:extLst>
          </p:cNvPr>
          <p:cNvSpPr txBox="1"/>
          <p:nvPr/>
        </p:nvSpPr>
        <p:spPr>
          <a:xfrm>
            <a:off x="10132141" y="4335403"/>
            <a:ext cx="17756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sym typeface="Helvetica Neue"/>
              </a:rPr>
              <a:t>Статистика ЭНШ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673D12-6502-9D48-CDFC-BD4B05CA2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64" y="2095617"/>
            <a:ext cx="9892677" cy="42157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F82EB9-7CCF-181B-7D62-69995E0A59CD}"/>
              </a:ext>
            </a:extLst>
          </p:cNvPr>
          <p:cNvSpPr txBox="1"/>
          <p:nvPr/>
        </p:nvSpPr>
        <p:spPr>
          <a:xfrm>
            <a:off x="303514" y="1757063"/>
            <a:ext cx="103756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Результативность тестирования 06.09.2024 </a:t>
            </a:r>
          </a:p>
        </p:txBody>
      </p:sp>
    </p:spTree>
    <p:extLst>
      <p:ext uri="{BB962C8B-B14F-4D97-AF65-F5344CB8AC3E}">
        <p14:creationId xmlns:p14="http://schemas.microsoft.com/office/powerpoint/2010/main" val="1681822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7E4235-A545-A5CA-07E2-692D352D2327}"/>
              </a:ext>
            </a:extLst>
          </p:cNvPr>
          <p:cNvSpPr txBox="1"/>
          <p:nvPr/>
        </p:nvSpPr>
        <p:spPr>
          <a:xfrm>
            <a:off x="365279" y="281103"/>
            <a:ext cx="10375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D3152"/>
                </a:solidFill>
                <a:latin typeface="Calibri"/>
                <a:cs typeface="Calibri"/>
                <a:sym typeface="Calibri"/>
              </a:rPr>
              <a:t>Вебинар творческой лаборатории «УЧИМ МЫСЛИТЬ и РАССУЖДАТЬ, а также ОФОРМЛЯТЬ свои мысли УСТНО и ПИСЬМЕННО» , 13.09.2024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89D7AC-7F81-D289-0CF5-BA4B2B13B415}"/>
              </a:ext>
            </a:extLst>
          </p:cNvPr>
          <p:cNvSpPr txBox="1"/>
          <p:nvPr/>
        </p:nvSpPr>
        <p:spPr>
          <a:xfrm>
            <a:off x="365279" y="1048088"/>
            <a:ext cx="113891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Тема «Почему практика использования норм и формул речевого этикета важна для развития речи, и как помочь младшим школьникам их освоить». 322 слушателя. Прошли тестирование 270 чел. </a:t>
            </a:r>
            <a:r>
              <a:rPr lang="ru-RU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Процент выполнения 89%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B1223D-BA09-15AA-A836-54660DBB58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130" y="4704735"/>
            <a:ext cx="1548377" cy="1548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E62D48-B25A-201A-E277-DCF214C46E0E}"/>
              </a:ext>
            </a:extLst>
          </p:cNvPr>
          <p:cNvSpPr txBox="1"/>
          <p:nvPr/>
        </p:nvSpPr>
        <p:spPr>
          <a:xfrm>
            <a:off x="10132141" y="4335403"/>
            <a:ext cx="17756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sym typeface="Helvetica Neue"/>
              </a:rPr>
              <a:t>Статистика ЭНШ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4F208F-E971-411B-9215-291903E8D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90" y="1990935"/>
            <a:ext cx="9852451" cy="43894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CEBB49-5D2E-6910-B5ED-132798CE53C0}"/>
              </a:ext>
            </a:extLst>
          </p:cNvPr>
          <p:cNvSpPr txBox="1"/>
          <p:nvPr/>
        </p:nvSpPr>
        <p:spPr>
          <a:xfrm>
            <a:off x="303514" y="1757063"/>
            <a:ext cx="103756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Результативность тестирования 13.09.2024 </a:t>
            </a:r>
          </a:p>
        </p:txBody>
      </p:sp>
    </p:spTree>
    <p:extLst>
      <p:ext uri="{BB962C8B-B14F-4D97-AF65-F5344CB8AC3E}">
        <p14:creationId xmlns:p14="http://schemas.microsoft.com/office/powerpoint/2010/main" val="4171031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1129759" y="1717109"/>
            <a:ext cx="8169300" cy="1217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7C3C"/>
              </a:buClr>
              <a:buSzTx/>
              <a:buFontTx/>
              <a:buNone/>
              <a:tabLst/>
              <a:defRPr sz="1800"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О Конференции на сайте ЦНППМ КУРО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7C3C"/>
              </a:buClr>
              <a:buSzTx/>
              <a:buFontTx/>
              <a:buNone/>
              <a:tabLst/>
              <a:defRPr sz="1800"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  <a:hlinkClick r:id="rId2"/>
              </a:rPr>
              <a:t>https://cppm.kuro-mo.ru/index.php/component/sppagebuilder/?view=page&amp;id=749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6" name="Shape 57">
            <a:extLst>
              <a:ext uri="{FF2B5EF4-FFF2-40B4-BE49-F238E27FC236}">
                <a16:creationId xmlns:a16="http://schemas.microsoft.com/office/drawing/2014/main" id="{AE864FA7-1AB7-4771-9F6E-B4EDECA4B627}"/>
              </a:ext>
            </a:extLst>
          </p:cNvPr>
          <p:cNvSpPr/>
          <p:nvPr/>
        </p:nvSpPr>
        <p:spPr>
          <a:xfrm>
            <a:off x="1826333" y="4305145"/>
            <a:ext cx="6907940" cy="757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7C3C"/>
              </a:buClr>
              <a:buSzTx/>
              <a:buFontTx/>
              <a:buNone/>
              <a:tabLst/>
              <a:defRPr sz="1800"/>
            </a:pP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Telegram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чат Эффективная начальная школа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  <a:hlinkClick r:id="rId3"/>
              </a:rPr>
              <a:t>https://t.me/+16Da7791RydhMDcy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7" name="Picture 10" descr="Канал или группа в Телеграме: что лучше - База Знаний Timeweb Community">
            <a:extLst>
              <a:ext uri="{FF2B5EF4-FFF2-40B4-BE49-F238E27FC236}">
                <a16:creationId xmlns:a16="http://schemas.microsoft.com/office/drawing/2014/main" id="{52D0DBD0-BB70-4D9C-8501-BCB5EEDF5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63" t="11448" r="14910" b="15133"/>
          <a:stretch/>
        </p:blipFill>
        <p:spPr bwMode="auto">
          <a:xfrm>
            <a:off x="1129759" y="4305145"/>
            <a:ext cx="696574" cy="7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FC793AE-D451-4B6C-8CBA-F4D986AC06E5}"/>
              </a:ext>
            </a:extLst>
          </p:cNvPr>
          <p:cNvCxnSpPr/>
          <p:nvPr/>
        </p:nvCxnSpPr>
        <p:spPr>
          <a:xfrm>
            <a:off x="1156883" y="3416642"/>
            <a:ext cx="4310743" cy="0"/>
          </a:xfrm>
          <a:prstGeom prst="line">
            <a:avLst/>
          </a:prstGeom>
          <a:noFill/>
          <a:ln w="25400" cap="flat">
            <a:solidFill>
              <a:srgbClr val="EB7C3C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D88637-38B6-5FB5-4396-C4254C1206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83" y="1471525"/>
            <a:ext cx="1708934" cy="17089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689005-148E-132B-BC7C-62CB8B38E2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83" y="3889005"/>
            <a:ext cx="1708935" cy="170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3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766662" y="997430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Участники Конференции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E8E99-52E6-B05F-37DD-1E2FD05709D5}"/>
              </a:ext>
            </a:extLst>
          </p:cNvPr>
          <p:cNvSpPr txBox="1"/>
          <p:nvPr/>
        </p:nvSpPr>
        <p:spPr>
          <a:xfrm>
            <a:off x="766663" y="1573619"/>
            <a:ext cx="10658675" cy="4739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sz="2400" b="1" dirty="0">
                <a:solidFill>
                  <a:srgbClr val="E857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Возрастные категории:</a:t>
            </a:r>
          </a:p>
          <a:p>
            <a:pPr lvl="0" algn="just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 возрастная группа – обучающиеся 2-4 классов</a:t>
            </a:r>
          </a:p>
          <a:p>
            <a:pPr lvl="0" algn="just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II возрастная группа – обучающиеся 5-6 классов</a:t>
            </a:r>
          </a:p>
          <a:p>
            <a:pPr lvl="0" algn="just">
              <a:lnSpc>
                <a:spcPct val="115000"/>
              </a:lnSpc>
              <a:tabLst>
                <a:tab pos="809625" algn="l"/>
                <a:tab pos="1701800" algn="l"/>
              </a:tabLst>
            </a:pPr>
            <a:endParaRPr lang="ru-R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Clr>
                <a:srgbClr val="E8573C"/>
              </a:buClr>
              <a:buFont typeface="Wingdings" panose="05000000000000000000" pitchFamily="2" charset="2"/>
              <a:buChar char="ü"/>
              <a:tabLst>
                <a:tab pos="810260" algn="l"/>
              </a:tabLst>
            </a:pP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 этап муниципальный: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обучающиеся всех возрастных групп, своевременно подавшие заявку</a:t>
            </a:r>
          </a:p>
          <a:p>
            <a:pPr marL="342900" indent="-342900" algn="just">
              <a:lnSpc>
                <a:spcPct val="115000"/>
              </a:lnSpc>
              <a:buClr>
                <a:srgbClr val="E8573C"/>
              </a:buClr>
              <a:buFont typeface="Wingdings" panose="05000000000000000000" pitchFamily="2" charset="2"/>
              <a:buChar char="ü"/>
              <a:tabLst>
                <a:tab pos="810260" algn="l"/>
              </a:tabLst>
            </a:pP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II этап зональный: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обучающиеся – победители муниципального этапа Конференции всех возрастных групп, своевременно подавшие заявку</a:t>
            </a:r>
          </a:p>
          <a:p>
            <a:pPr marL="342900" indent="-342900" algn="just">
              <a:lnSpc>
                <a:spcPct val="115000"/>
              </a:lnSpc>
              <a:buClr>
                <a:srgbClr val="E8573C"/>
              </a:buClr>
              <a:buFont typeface="Wingdings" panose="05000000000000000000" pitchFamily="2" charset="2"/>
              <a:buChar char="ü"/>
              <a:tabLst>
                <a:tab pos="810260" algn="l"/>
              </a:tabLst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III</a:t>
            </a: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этап региональный: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обучающиеся – победители зонального этапа Конференции, своевременно подавшие заявку</a:t>
            </a:r>
          </a:p>
          <a:p>
            <a:pPr lvl="0" algn="just">
              <a:lnSpc>
                <a:spcPct val="115000"/>
              </a:lnSpc>
              <a:tabLst>
                <a:tab pos="809625" algn="l"/>
                <a:tab pos="1701800" algn="l"/>
              </a:tabLst>
            </a:pPr>
            <a:endParaRPr lang="ru-R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4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766662" y="997430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Сроки проведения Конференции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E8E99-52E6-B05F-37DD-1E2FD05709D5}"/>
              </a:ext>
            </a:extLst>
          </p:cNvPr>
          <p:cNvSpPr txBox="1"/>
          <p:nvPr/>
        </p:nvSpPr>
        <p:spPr>
          <a:xfrm>
            <a:off x="1473958" y="1573619"/>
            <a:ext cx="9951380" cy="134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 этап муниципальный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18.11.2024 – 17.01.2025</a:t>
            </a:r>
          </a:p>
          <a:p>
            <a:pPr lvl="0" algn="just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II этап зональный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03.02.2025 – 21.02.2025</a:t>
            </a:r>
          </a:p>
          <a:p>
            <a:pPr lvl="0" algn="just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III этап региональный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05.04.2025</a:t>
            </a:r>
          </a:p>
        </p:txBody>
      </p:sp>
      <p:sp>
        <p:nvSpPr>
          <p:cNvPr id="4" name="Shape 49">
            <a:extLst>
              <a:ext uri="{FF2B5EF4-FFF2-40B4-BE49-F238E27FC236}">
                <a16:creationId xmlns:a16="http://schemas.microsoft.com/office/drawing/2014/main" id="{FCFBFBA5-B619-43A0-96C7-7F9D637E5D21}"/>
              </a:ext>
            </a:extLst>
          </p:cNvPr>
          <p:cNvSpPr txBox="1">
            <a:spLocks/>
          </p:cNvSpPr>
          <p:nvPr/>
        </p:nvSpPr>
        <p:spPr>
          <a:xfrm>
            <a:off x="862196" y="3521476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Секции Конференции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3C2C68B-6CB7-41C8-B354-222497C91FFF}"/>
              </a:ext>
            </a:extLst>
          </p:cNvPr>
          <p:cNvSpPr/>
          <p:nvPr/>
        </p:nvSpPr>
        <p:spPr>
          <a:xfrm>
            <a:off x="1473958" y="4094253"/>
            <a:ext cx="9855846" cy="1766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573B"/>
              </a:buClr>
              <a:buSzTx/>
              <a:buFont typeface="Wingdings" panose="05000000000000000000" pitchFamily="2" charset="2"/>
              <a:buChar char="ü"/>
              <a:tabLst>
                <a:tab pos="809625" algn="l"/>
                <a:tab pos="1701800" algn="l"/>
              </a:tabLst>
              <a:defRPr/>
            </a:pP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гуманитарная</a:t>
            </a:r>
          </a:p>
          <a:p>
            <a:pPr marL="342900" marR="0" lvl="0" indent="-34290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573B"/>
              </a:buClr>
              <a:buSzTx/>
              <a:buFont typeface="Wingdings" panose="05000000000000000000" pitchFamily="2" charset="2"/>
              <a:buChar char="ü"/>
              <a:tabLst>
                <a:tab pos="809625" algn="l"/>
                <a:tab pos="1701800" algn="l"/>
              </a:tabLst>
              <a:defRPr/>
            </a:pP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естественно-научная</a:t>
            </a:r>
          </a:p>
          <a:p>
            <a:pPr marL="342900" marR="0" lvl="0" indent="-34290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573B"/>
              </a:buClr>
              <a:buSzTx/>
              <a:buFont typeface="Wingdings" panose="05000000000000000000" pitchFamily="2" charset="2"/>
              <a:buChar char="ü"/>
              <a:tabLst>
                <a:tab pos="809625" algn="l"/>
                <a:tab pos="1701800" algn="l"/>
              </a:tabLst>
              <a:defRPr/>
            </a:pP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математическая</a:t>
            </a:r>
          </a:p>
          <a:p>
            <a:pPr marL="342900" marR="0" lvl="0" indent="-34290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573B"/>
              </a:buClr>
              <a:buSzTx/>
              <a:buFont typeface="Wingdings" panose="05000000000000000000" pitchFamily="2" charset="2"/>
              <a:buChar char="ü"/>
              <a:tabLst>
                <a:tab pos="809625" algn="l"/>
                <a:tab pos="1701800" algn="l"/>
              </a:tabLst>
              <a:defRPr/>
            </a:pP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обществоведческая</a:t>
            </a:r>
          </a:p>
        </p:txBody>
      </p:sp>
    </p:spTree>
    <p:extLst>
      <p:ext uri="{BB962C8B-B14F-4D97-AF65-F5344CB8AC3E}">
        <p14:creationId xmlns:p14="http://schemas.microsoft.com/office/powerpoint/2010/main" val="1822344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766662" y="815785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Требования к работам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E8E99-52E6-B05F-37DD-1E2FD05709D5}"/>
              </a:ext>
            </a:extLst>
          </p:cNvPr>
          <p:cNvSpPr txBox="1"/>
          <p:nvPr/>
        </p:nvSpPr>
        <p:spPr>
          <a:xfrm>
            <a:off x="766662" y="1573619"/>
            <a:ext cx="10658676" cy="446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Текст конкурсной работы представляется на русском языке в печатном и электронном виде </a:t>
            </a:r>
          </a:p>
          <a:p>
            <a:pPr lvl="0" algn="l">
              <a:lnSpc>
                <a:spcPct val="115000"/>
              </a:lnSpc>
              <a:spcBef>
                <a:spcPts val="600"/>
              </a:spcBef>
              <a:tabLst>
                <a:tab pos="809625" algn="l"/>
                <a:tab pos="1701800" algn="l"/>
              </a:tabLst>
            </a:pPr>
            <a:r>
              <a:rPr lang="ru-RU" sz="2400" b="1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Требования к тексту: </a:t>
            </a:r>
          </a:p>
          <a:p>
            <a:pPr marL="342900" lvl="0" indent="-342900" algn="l">
              <a:lnSpc>
                <a:spcPct val="115000"/>
              </a:lnSpc>
              <a:buClr>
                <a:srgbClr val="E8573B"/>
              </a:buClr>
              <a:buFont typeface="Wingdings" panose="05000000000000000000" pitchFamily="2" charset="2"/>
              <a:buChar char="ü"/>
              <a:tabLst>
                <a:tab pos="809625" algn="l"/>
                <a:tab pos="1701800" algn="l"/>
              </a:tabLst>
            </a:pPr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текстовый редактор </a:t>
            </a:r>
            <a:r>
              <a:rPr lang="ru-RU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Word</a:t>
            </a:r>
            <a:endParaRPr lang="ru-RU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l">
              <a:lnSpc>
                <a:spcPct val="115000"/>
              </a:lnSpc>
              <a:buClr>
                <a:srgbClr val="E8573B"/>
              </a:buClr>
              <a:buFont typeface="Wingdings" panose="05000000000000000000" pitchFamily="2" charset="2"/>
              <a:buChar char="ü"/>
              <a:tabLst>
                <a:tab pos="809625" algn="l"/>
                <a:tab pos="1701800" algn="l"/>
              </a:tabLst>
            </a:pPr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формат А4</a:t>
            </a:r>
          </a:p>
          <a:p>
            <a:pPr marL="342900" lvl="0" indent="-342900" algn="l">
              <a:lnSpc>
                <a:spcPct val="115000"/>
              </a:lnSpc>
              <a:buClr>
                <a:srgbClr val="E8573B"/>
              </a:buClr>
              <a:buFont typeface="Wingdings" panose="05000000000000000000" pitchFamily="2" charset="2"/>
              <a:buChar char="ü"/>
              <a:tabLst>
                <a:tab pos="809625" algn="l"/>
                <a:tab pos="1701800" algn="l"/>
              </a:tabLst>
            </a:pPr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поля: левое – 2 см, правое – 1 см, верхнее – 2 см, нижнее – 2 см </a:t>
            </a:r>
          </a:p>
          <a:p>
            <a:pPr marL="342900" lvl="0" indent="-342900" algn="l">
              <a:lnSpc>
                <a:spcPct val="115000"/>
              </a:lnSpc>
              <a:buClr>
                <a:srgbClr val="E8573B"/>
              </a:buClr>
              <a:buFont typeface="Wingdings" panose="05000000000000000000" pitchFamily="2" charset="2"/>
              <a:buChar char="ü"/>
              <a:tabLst>
                <a:tab pos="809625" algn="l"/>
                <a:tab pos="1701800" algn="l"/>
              </a:tabLst>
            </a:pPr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шрифт – </a:t>
            </a:r>
            <a:r>
              <a:rPr lang="ru-RU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Times</a:t>
            </a:r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</a:t>
            </a:r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Roman</a:t>
            </a:r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342900" lvl="0" indent="-342900" algn="l">
              <a:lnSpc>
                <a:spcPct val="115000"/>
              </a:lnSpc>
              <a:buClr>
                <a:srgbClr val="E8573B"/>
              </a:buClr>
              <a:buFont typeface="Wingdings" panose="05000000000000000000" pitchFamily="2" charset="2"/>
              <a:buChar char="ü"/>
              <a:tabLst>
                <a:tab pos="809625" algn="l"/>
                <a:tab pos="1701800" algn="l"/>
              </a:tabLst>
            </a:pPr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кегль – 14 </a:t>
            </a:r>
            <a:r>
              <a:rPr lang="ru-RU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pt</a:t>
            </a:r>
            <a:endParaRPr lang="ru-RU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l">
              <a:lnSpc>
                <a:spcPct val="115000"/>
              </a:lnSpc>
              <a:buClr>
                <a:srgbClr val="E8573B"/>
              </a:buClr>
              <a:buFont typeface="Wingdings" panose="05000000000000000000" pitchFamily="2" charset="2"/>
              <a:buChar char="ü"/>
              <a:tabLst>
                <a:tab pos="809625" algn="l"/>
                <a:tab pos="1701800" algn="l"/>
              </a:tabLst>
            </a:pPr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межстрочный интервал – 1,5 </a:t>
            </a:r>
          </a:p>
          <a:p>
            <a:pPr lvl="0" algn="l">
              <a:lnSpc>
                <a:spcPct val="115000"/>
              </a:lnSpc>
              <a:spcBef>
                <a:spcPts val="600"/>
              </a:spcBef>
              <a:tabLst>
                <a:tab pos="809625" algn="l"/>
                <a:tab pos="1701800" algn="l"/>
              </a:tabLst>
            </a:pPr>
            <a:r>
              <a:rPr lang="ru-RU" sz="2400" b="1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Объем работы:</a:t>
            </a:r>
            <a:r>
              <a:rPr lang="ru-RU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не более 10 листов </a:t>
            </a:r>
          </a:p>
        </p:txBody>
      </p:sp>
    </p:spTree>
    <p:extLst>
      <p:ext uri="{BB962C8B-B14F-4D97-AF65-F5344CB8AC3E}">
        <p14:creationId xmlns:p14="http://schemas.microsoft.com/office/powerpoint/2010/main" val="4290086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370763" y="387198"/>
            <a:ext cx="11054574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Требования к содержанию. Проектная работа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564BD0E-A1F1-4538-A0C4-3DCB3D9C2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506178"/>
              </p:ext>
            </p:extLst>
          </p:nvPr>
        </p:nvGraphicFramePr>
        <p:xfrm>
          <a:off x="370763" y="963387"/>
          <a:ext cx="11450471" cy="539262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198729">
                  <a:extLst>
                    <a:ext uri="{9D8B030D-6E8A-4147-A177-3AD203B41FA5}">
                      <a16:colId xmlns:a16="http://schemas.microsoft.com/office/drawing/2014/main" val="1440734161"/>
                    </a:ext>
                  </a:extLst>
                </a:gridCol>
                <a:gridCol w="10251742">
                  <a:extLst>
                    <a:ext uri="{9D8B030D-6E8A-4147-A177-3AD203B41FA5}">
                      <a16:colId xmlns:a16="http://schemas.microsoft.com/office/drawing/2014/main" val="1541601914"/>
                    </a:ext>
                  </a:extLst>
                </a:gridCol>
              </a:tblGrid>
              <a:tr h="202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>
                          <a:effectLst/>
                        </a:rPr>
                        <a:t>Структура</a:t>
                      </a:r>
                      <a:endParaRPr lang="ru-RU" sz="12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Требования к содержанию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extLst>
                  <a:ext uri="{0D108BD9-81ED-4DB2-BD59-A6C34878D82A}">
                    <a16:rowId xmlns:a16="http://schemas.microsoft.com/office/drawing/2014/main" val="2984779296"/>
                  </a:ext>
                </a:extLst>
              </a:tr>
              <a:tr h="128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Титульный лист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Содержит:</a:t>
                      </a:r>
                    </a:p>
                    <a:p>
                      <a:pPr marL="265113" lvl="0" indent="-2651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наименование учебного заведения;</a:t>
                      </a:r>
                    </a:p>
                    <a:p>
                      <a:pPr marL="265113" lvl="0" indent="-2651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фамилию, имя и отчество автора;</a:t>
                      </a:r>
                    </a:p>
                    <a:p>
                      <a:pPr marL="265113" lvl="0" indent="-2651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тему работы;</a:t>
                      </a:r>
                    </a:p>
                    <a:p>
                      <a:pPr marL="265113" lvl="0" indent="-2651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фамилию, имя и отчество руководителя проекта и научного консультанта;</a:t>
                      </a:r>
                    </a:p>
                    <a:p>
                      <a:pPr marL="265113" lvl="0" indent="-2651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город и год проведения конкурса.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extLst>
                  <a:ext uri="{0D108BD9-81ED-4DB2-BD59-A6C34878D82A}">
                    <a16:rowId xmlns:a16="http://schemas.microsoft.com/office/drawing/2014/main" val="3824661174"/>
                  </a:ext>
                </a:extLst>
              </a:tr>
              <a:tr h="274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Оглавление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Включает наименование всех глав, разделов с указанием номеров страниц, на которых размещается материал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extLst>
                  <a:ext uri="{0D108BD9-81ED-4DB2-BD59-A6C34878D82A}">
                    <a16:rowId xmlns:a16="http://schemas.microsoft.com/office/drawing/2014/main" val="2722736768"/>
                  </a:ext>
                </a:extLst>
              </a:tr>
              <a:tr h="636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Введение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Содержит:</a:t>
                      </a:r>
                    </a:p>
                    <a:p>
                      <a:pPr marL="265113" lvl="0" indent="-2651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обоснование выбора темы;</a:t>
                      </a:r>
                    </a:p>
                    <a:p>
                      <a:pPr marL="265113" lvl="0" indent="-2651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цели и задачи работы.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extLst>
                  <a:ext uri="{0D108BD9-81ED-4DB2-BD59-A6C34878D82A}">
                    <a16:rowId xmlns:a16="http://schemas.microsoft.com/office/drawing/2014/main" val="583784880"/>
                  </a:ext>
                </a:extLst>
              </a:tr>
              <a:tr h="128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Основная часть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Состоит из глав (разделов), в которых содержится конкретный материал по теме.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Необходимо помнить, что учебный проект представляет собой работу, направленную на </a:t>
                      </a:r>
                      <a:r>
                        <a:rPr lang="ru-RU" sz="1200" u="sng" dirty="0">
                          <a:effectLst/>
                        </a:rPr>
                        <a:t>решение конкретной проблемы</a:t>
                      </a:r>
                      <a:r>
                        <a:rPr lang="ru-RU" sz="1200" dirty="0">
                          <a:effectLst/>
                        </a:rPr>
                        <a:t>, на достижение оптимальным способом </a:t>
                      </a:r>
                      <a:r>
                        <a:rPr lang="ru-RU" sz="1200" u="sng" dirty="0">
                          <a:effectLst/>
                        </a:rPr>
                        <a:t>заранее запланированного результата</a:t>
                      </a:r>
                      <a:r>
                        <a:rPr lang="ru-RU" sz="1200" dirty="0">
                          <a:effectLst/>
                        </a:rPr>
                        <a:t>. Учебное исследование представляет собой работу, связанную с решением задачи </a:t>
                      </a:r>
                      <a:r>
                        <a:rPr lang="ru-RU" sz="1200" u="sng" dirty="0">
                          <a:effectLst/>
                        </a:rPr>
                        <a:t>с заранее неизвестным результатом</a:t>
                      </a:r>
                      <a:r>
                        <a:rPr lang="ru-RU" sz="1200" dirty="0">
                          <a:effectLst/>
                        </a:rPr>
                        <a:t>, в ходе которой автор получает </a:t>
                      </a:r>
                      <a:r>
                        <a:rPr lang="ru-RU" sz="1200" u="sng" dirty="0">
                          <a:effectLst/>
                        </a:rPr>
                        <a:t>новые знания</a:t>
                      </a:r>
                      <a:r>
                        <a:rPr lang="ru-RU" sz="1200" dirty="0">
                          <a:effectLst/>
                        </a:rPr>
                        <a:t> об известных объектах.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В работе необходимы ссылки на использованные источники информации, из которых заимствуются материалы. Ссылки на литературу указываются цифрами в квадратных скобках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extLst>
                  <a:ext uri="{0D108BD9-81ED-4DB2-BD59-A6C34878D82A}">
                    <a16:rowId xmlns:a16="http://schemas.microsoft.com/office/drawing/2014/main" val="3069615397"/>
                  </a:ext>
                </a:extLst>
              </a:tr>
              <a:tr h="852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Заключение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Включает:</a:t>
                      </a:r>
                    </a:p>
                    <a:p>
                      <a:pPr marL="265113" lvl="0" indent="-2651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сообщение о выполнении поставленных целей и задач</a:t>
                      </a:r>
                    </a:p>
                    <a:p>
                      <a:pPr marL="265113" lvl="0" indent="-2651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оценку значимости полученного результата</a:t>
                      </a:r>
                    </a:p>
                    <a:p>
                      <a:pPr marL="265113" lvl="0" indent="-2651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предложения о возможном практическом применении результатов работы.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extLst>
                  <a:ext uri="{0D108BD9-81ED-4DB2-BD59-A6C34878D82A}">
                    <a16:rowId xmlns:a16="http://schemas.microsoft.com/office/drawing/2014/main" val="675657991"/>
                  </a:ext>
                </a:extLst>
              </a:tr>
              <a:tr h="852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Список литературы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Содержит перечень источников информации, использованных при написании работы. Необходимо указать автора, название, место издания, название издательства, год издания.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Для электронных источников необходимо указывать ссылку на конкретную страницу в сети Интернет, открыв которую члены экспертного совета смогли бы получить нужную информацию.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extLst>
                  <a:ext uri="{0D108BD9-81ED-4DB2-BD59-A6C34878D82A}">
                    <a16:rowId xmlns:a16="http://schemas.microsoft.com/office/drawing/2014/main" val="1868034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52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9">
            <a:extLst>
              <a:ext uri="{FF2B5EF4-FFF2-40B4-BE49-F238E27FC236}">
                <a16:creationId xmlns:a16="http://schemas.microsoft.com/office/drawing/2014/main" id="{B983EDB5-A219-400A-AF59-18C232461DAF}"/>
              </a:ext>
            </a:extLst>
          </p:cNvPr>
          <p:cNvSpPr txBox="1">
            <a:spLocks/>
          </p:cNvSpPr>
          <p:nvPr/>
        </p:nvSpPr>
        <p:spPr>
          <a:xfrm>
            <a:off x="370764" y="311666"/>
            <a:ext cx="10026850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Требования к содержанию. Учебно-исследовательская работа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37D95AE-2C3D-4243-8B65-B32123DAA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683429"/>
              </p:ext>
            </p:extLst>
          </p:nvPr>
        </p:nvGraphicFramePr>
        <p:xfrm>
          <a:off x="370765" y="887855"/>
          <a:ext cx="11450471" cy="560689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059830">
                  <a:extLst>
                    <a:ext uri="{9D8B030D-6E8A-4147-A177-3AD203B41FA5}">
                      <a16:colId xmlns:a16="http://schemas.microsoft.com/office/drawing/2014/main" val="1440734161"/>
                    </a:ext>
                  </a:extLst>
                </a:gridCol>
                <a:gridCol w="10390641">
                  <a:extLst>
                    <a:ext uri="{9D8B030D-6E8A-4147-A177-3AD203B41FA5}">
                      <a16:colId xmlns:a16="http://schemas.microsoft.com/office/drawing/2014/main" val="1541601914"/>
                    </a:ext>
                  </a:extLst>
                </a:gridCol>
              </a:tblGrid>
              <a:tr h="200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>
                          <a:effectLst/>
                        </a:rPr>
                        <a:t>Структура</a:t>
                      </a:r>
                      <a:endParaRPr lang="ru-RU" sz="12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Требования к содержанию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extLst>
                  <a:ext uri="{0D108BD9-81ED-4DB2-BD59-A6C34878D82A}">
                    <a16:rowId xmlns:a16="http://schemas.microsoft.com/office/drawing/2014/main" val="2984779296"/>
                  </a:ext>
                </a:extLst>
              </a:tr>
              <a:tr h="1028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Титульный лист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Содержит:</a:t>
                      </a: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наименование учебного заведения;</a:t>
                      </a: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фамилию, имя и отчество автора;</a:t>
                      </a: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тему работы;</a:t>
                      </a: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фамилию, имя и отчество руководителя проекта и научного консультанта;</a:t>
                      </a: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город и год проведения конкурса.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extLst>
                  <a:ext uri="{0D108BD9-81ED-4DB2-BD59-A6C34878D82A}">
                    <a16:rowId xmlns:a16="http://schemas.microsoft.com/office/drawing/2014/main" val="3824661174"/>
                  </a:ext>
                </a:extLst>
              </a:tr>
              <a:tr h="200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Оглавление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Включает наименование всех глав, разделов с указанием номеров страниц, на которых размещается материал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extLst>
                  <a:ext uri="{0D108BD9-81ED-4DB2-BD59-A6C34878D82A}">
                    <a16:rowId xmlns:a16="http://schemas.microsoft.com/office/drawing/2014/main" val="2722736768"/>
                  </a:ext>
                </a:extLst>
              </a:tr>
              <a:tr h="628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Введение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Содержит:</a:t>
                      </a: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цель и задачи работы; </a:t>
                      </a: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степень изученности проблемы, актуальность, новизна и значимость данного исследования;</a:t>
                      </a: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краткий литературный обзор;</a:t>
                      </a: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физико-географическая характеристика района исследования.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extLst>
                  <a:ext uri="{0D108BD9-81ED-4DB2-BD59-A6C34878D82A}">
                    <a16:rowId xmlns:a16="http://schemas.microsoft.com/office/drawing/2014/main" val="583784880"/>
                  </a:ext>
                </a:extLst>
              </a:tr>
              <a:tr h="1060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Основная часть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Материал и методика исследования (место и сроки проведения исследования, описание методики сбора материала, методы первичной и статистической обработки собранного материала).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Результаты исследования и их анализ (обязательно приведение всех численных и фактических данных с анализом результатов их обработки).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Выводы – краткие формулировки результатов работы в соответствии с поставленными задачами.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В тексте работы обязательно должны быть </a:t>
                      </a:r>
                      <a:r>
                        <a:rPr lang="ru-RU" sz="1200" u="sng" dirty="0">
                          <a:effectLst/>
                        </a:rPr>
                        <a:t>ссылки на использованную литературу и интернет-ресурсы.</a:t>
                      </a:r>
                    </a:p>
                  </a:txBody>
                  <a:tcPr marL="40087" marR="40087" marT="0" marB="0"/>
                </a:tc>
                <a:extLst>
                  <a:ext uri="{0D108BD9-81ED-4DB2-BD59-A6C34878D82A}">
                    <a16:rowId xmlns:a16="http://schemas.microsoft.com/office/drawing/2014/main" val="3069615397"/>
                  </a:ext>
                </a:extLst>
              </a:tr>
              <a:tr h="181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Заключение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лица, принимавшие участие в выполнении и оформлении работы; 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дальнейшие перспективы работы;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практические рекомендации, вытекающие из данной исследовательской работы.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extLst>
                  <a:ext uri="{0D108BD9-81ED-4DB2-BD59-A6C34878D82A}">
                    <a16:rowId xmlns:a16="http://schemas.microsoft.com/office/drawing/2014/main" val="675657991"/>
                  </a:ext>
                </a:extLst>
              </a:tr>
              <a:tr h="331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Список литературы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Содержит перечень источников информации, использованных при написании работы. Необходимо указать автора, название, место издания, название издательства, год издания.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effectLst/>
                        </a:rPr>
                        <a:t>Для электронных источников необходимо указывать ссылку на конкретную страницу в сети Интернет, открыв которую члены экспертного совета смогли бы получить нужную информацию.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87" marR="40087" marT="0" marB="0"/>
                </a:tc>
                <a:extLst>
                  <a:ext uri="{0D108BD9-81ED-4DB2-BD59-A6C34878D82A}">
                    <a16:rowId xmlns:a16="http://schemas.microsoft.com/office/drawing/2014/main" val="1868034110"/>
                  </a:ext>
                </a:extLst>
              </a:tr>
              <a:tr h="416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Приложения</a:t>
                      </a:r>
                    </a:p>
                  </a:txBody>
                  <a:tcPr marL="40087" marR="400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79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Иллюстрации, фотографии, таблицы, графики, диаграммы, схемы, карты местности и т.д.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795" algn="l"/>
                        </a:tabLst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Все приложения должны быть пронумерованы, озаглавлены и обеспечены ссылками. </a:t>
                      </a:r>
                    </a:p>
                  </a:txBody>
                  <a:tcPr marL="40087" marR="40087" marT="0" marB="0"/>
                </a:tc>
                <a:extLst>
                  <a:ext uri="{0D108BD9-81ED-4DB2-BD59-A6C34878D82A}">
                    <a16:rowId xmlns:a16="http://schemas.microsoft.com/office/drawing/2014/main" val="1319901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697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766662" y="513993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Требования к защите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E8E99-52E6-B05F-37DD-1E2FD05709D5}"/>
              </a:ext>
            </a:extLst>
          </p:cNvPr>
          <p:cNvSpPr txBox="1"/>
          <p:nvPr/>
        </p:nvSpPr>
        <p:spPr>
          <a:xfrm>
            <a:off x="766662" y="2057407"/>
            <a:ext cx="4733386" cy="3577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r>
              <a:rPr lang="ru-RU" b="1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План защиты: </a:t>
            </a:r>
          </a:p>
          <a:p>
            <a:pPr marL="285750" lvl="0" indent="-285750" algn="l">
              <a:lnSpc>
                <a:spcPct val="115000"/>
              </a:lnSpc>
              <a:buClr>
                <a:srgbClr val="E8573C"/>
              </a:buClr>
              <a:buFont typeface="Arial" panose="020B0604020202020204" pitchFamily="34" charset="0"/>
              <a:buChar char="•"/>
              <a:tabLst>
                <a:tab pos="809625" algn="l"/>
                <a:tab pos="1701800" algn="l"/>
              </a:tabLst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тема проекта/исследования</a:t>
            </a:r>
          </a:p>
          <a:p>
            <a:pPr marL="285750" lvl="0" indent="-285750" algn="l">
              <a:lnSpc>
                <a:spcPct val="115000"/>
              </a:lnSpc>
              <a:buClr>
                <a:srgbClr val="E8573C"/>
              </a:buClr>
              <a:buFont typeface="Arial" panose="020B0604020202020204" pitchFamily="34" charset="0"/>
              <a:buChar char="•"/>
              <a:tabLst>
                <a:tab pos="809625" algn="l"/>
                <a:tab pos="1701800" algn="l"/>
              </a:tabLst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актуальность проекта/исследования</a:t>
            </a:r>
          </a:p>
          <a:p>
            <a:pPr marL="285750" lvl="0" indent="-285750" algn="l">
              <a:lnSpc>
                <a:spcPct val="115000"/>
              </a:lnSpc>
              <a:buClr>
                <a:srgbClr val="E8573C"/>
              </a:buClr>
              <a:buFont typeface="Arial" panose="020B0604020202020204" pitchFamily="34" charset="0"/>
              <a:buChar char="•"/>
              <a:tabLst>
                <a:tab pos="809625" algn="l"/>
                <a:tab pos="1701800" algn="l"/>
              </a:tabLst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цель проекта/исследования</a:t>
            </a:r>
          </a:p>
          <a:p>
            <a:pPr marL="285750" lvl="0" indent="-285750" algn="l">
              <a:lnSpc>
                <a:spcPct val="115000"/>
              </a:lnSpc>
              <a:buClr>
                <a:srgbClr val="E8573C"/>
              </a:buClr>
              <a:buFont typeface="Arial" panose="020B0604020202020204" pitchFamily="34" charset="0"/>
              <a:buChar char="•"/>
              <a:tabLst>
                <a:tab pos="809625" algn="l"/>
                <a:tab pos="1701800" algn="l"/>
              </a:tabLst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задачи проекта/исследования</a:t>
            </a:r>
          </a:p>
          <a:p>
            <a:pPr marL="285750" lvl="0" indent="-285750" algn="l">
              <a:lnSpc>
                <a:spcPct val="115000"/>
              </a:lnSpc>
              <a:buClr>
                <a:srgbClr val="E8573C"/>
              </a:buClr>
              <a:buFont typeface="Arial" panose="020B0604020202020204" pitchFamily="34" charset="0"/>
              <a:buChar char="•"/>
              <a:tabLst>
                <a:tab pos="809625" algn="l"/>
                <a:tab pos="1701800" algn="l"/>
              </a:tabLst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обзор полученных данных/представление продукта проекта</a:t>
            </a:r>
          </a:p>
          <a:p>
            <a:pPr marL="285750" lvl="0" indent="-285750" algn="l">
              <a:lnSpc>
                <a:spcPct val="115000"/>
              </a:lnSpc>
              <a:buClr>
                <a:srgbClr val="E8573C"/>
              </a:buClr>
              <a:buFont typeface="Arial" panose="020B0604020202020204" pitchFamily="34" charset="0"/>
              <a:buChar char="•"/>
              <a:tabLst>
                <a:tab pos="809625" algn="l"/>
                <a:tab pos="1701800" algn="l"/>
              </a:tabLst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результаты проекта/исследования и их анализ</a:t>
            </a:r>
          </a:p>
          <a:p>
            <a:pPr marL="285750" lvl="0" indent="-285750" algn="l">
              <a:lnSpc>
                <a:spcPct val="115000"/>
              </a:lnSpc>
              <a:buClr>
                <a:srgbClr val="E8573C"/>
              </a:buClr>
              <a:buFont typeface="Arial" panose="020B0604020202020204" pitchFamily="34" charset="0"/>
              <a:buChar char="•"/>
              <a:tabLst>
                <a:tab pos="809625" algn="l"/>
                <a:tab pos="1701800" algn="l"/>
              </a:tabLst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выводы, практическая значимость</a:t>
            </a:r>
          </a:p>
          <a:p>
            <a:pPr lvl="0" algn="l">
              <a:lnSpc>
                <a:spcPct val="115000"/>
              </a:lnSpc>
              <a:tabLst>
                <a:tab pos="809625" algn="l"/>
                <a:tab pos="1701800" algn="l"/>
              </a:tabLst>
            </a:pPr>
            <a:endParaRPr lang="ru-RU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AB60151-238A-4F3A-8687-E15804D24DF9}"/>
              </a:ext>
            </a:extLst>
          </p:cNvPr>
          <p:cNvSpPr/>
          <p:nvPr/>
        </p:nvSpPr>
        <p:spPr>
          <a:xfrm>
            <a:off x="5704764" y="1898132"/>
            <a:ext cx="5720574" cy="389619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9625" algn="l"/>
                <a:tab pos="1701800" algn="l"/>
              </a:tabLst>
              <a:defRPr/>
            </a:pPr>
            <a:r>
              <a:rPr lang="ru-RU" b="1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Критерии оценивания:</a:t>
            </a:r>
          </a:p>
          <a:p>
            <a:pPr marL="342900" marR="0" lvl="0" indent="-34290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573C"/>
              </a:buClr>
              <a:buSzTx/>
              <a:buFont typeface="+mj-lt"/>
              <a:buAutoNum type="arabicPeriod"/>
              <a:tabLst>
                <a:tab pos="809625" algn="l"/>
                <a:tab pos="1701800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композиционная целостность выступления (структура, содержание, полнота)</a:t>
            </a:r>
          </a:p>
          <a:p>
            <a:pPr marL="342900" marR="0" lvl="0" indent="-34290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573C"/>
              </a:buClr>
              <a:buSzTx/>
              <a:buFont typeface="+mj-lt"/>
              <a:buAutoNum type="arabicPeriod"/>
              <a:tabLst>
                <a:tab pos="809625" algn="l"/>
                <a:tab pos="1701800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культура речи с элементами риторики (выразительность, логичность, лаконичность)</a:t>
            </a:r>
          </a:p>
          <a:p>
            <a:pPr marL="342900" marR="0" lvl="0" indent="-34290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573C"/>
              </a:buClr>
              <a:buSzTx/>
              <a:buFont typeface="+mj-lt"/>
              <a:buAutoNum type="arabicPeriod"/>
              <a:tabLst>
                <a:tab pos="809625" algn="l"/>
                <a:tab pos="1701800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умение быстро ориентироваться в материале, отвечать на вопросы</a:t>
            </a:r>
          </a:p>
          <a:p>
            <a:pPr marL="342900" marR="0" lvl="0" indent="-34290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573C"/>
              </a:buClr>
              <a:buSzTx/>
              <a:buFont typeface="+mj-lt"/>
              <a:buAutoNum type="arabicPeriod"/>
              <a:tabLst>
                <a:tab pos="809625" algn="l"/>
                <a:tab pos="1701800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соблюдение временных рамок (не более 10 минут, включая ответы на вопросы членов жюри)</a:t>
            </a:r>
          </a:p>
          <a:p>
            <a:pPr marL="342900" marR="0" lvl="0" indent="-34290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573C"/>
              </a:buClr>
              <a:buSzTx/>
              <a:buFont typeface="+mj-lt"/>
              <a:buAutoNum type="arabicPeriod"/>
              <a:tabLst>
                <a:tab pos="809625" algn="l"/>
                <a:tab pos="1701800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качество иллюстрирующих материалов (в т.ч. компьютерной презентации)</a:t>
            </a:r>
          </a:p>
          <a:p>
            <a:pPr marL="342900" marR="0" lvl="0" indent="-34290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573C"/>
              </a:buClr>
              <a:buSzTx/>
              <a:buFont typeface="+mj-lt"/>
              <a:buAutoNum type="arabicPeriod"/>
              <a:tabLst>
                <a:tab pos="809625" algn="l"/>
                <a:tab pos="1701800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оформление работы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601559-EA15-4675-AFA6-22D11139D2D2}"/>
              </a:ext>
            </a:extLst>
          </p:cNvPr>
          <p:cNvSpPr/>
          <p:nvPr/>
        </p:nvSpPr>
        <p:spPr>
          <a:xfrm>
            <a:off x="766662" y="1218440"/>
            <a:ext cx="1065867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9625" algn="l"/>
                <a:tab pos="1701800" algn="l"/>
              </a:tabLst>
              <a:defRPr/>
            </a:pP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Выступление в форме публичной защиты, 10 мин: доклад – 7 мин, вопросы жюри и аудитории – 3 мин. </a:t>
            </a:r>
          </a:p>
        </p:txBody>
      </p:sp>
    </p:spTree>
    <p:extLst>
      <p:ext uri="{BB962C8B-B14F-4D97-AF65-F5344CB8AC3E}">
        <p14:creationId xmlns:p14="http://schemas.microsoft.com/office/powerpoint/2010/main" val="1952714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>
            <a:extLst>
              <a:ext uri="{FF2B5EF4-FFF2-40B4-BE49-F238E27FC236}">
                <a16:creationId xmlns:a16="http://schemas.microsoft.com/office/drawing/2014/main" id="{2D4919CC-DA7B-A517-0B0D-0CC35BDB212E}"/>
              </a:ext>
            </a:extLst>
          </p:cNvPr>
          <p:cNvSpPr txBox="1">
            <a:spLocks/>
          </p:cNvSpPr>
          <p:nvPr/>
        </p:nvSpPr>
        <p:spPr>
          <a:xfrm>
            <a:off x="766662" y="351046"/>
            <a:ext cx="10658676" cy="576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r>
              <a:rPr lang="ru-RU" sz="2800" b="1" dirty="0">
                <a:solidFill>
                  <a:srgbClr val="1D3152"/>
                </a:solidFill>
              </a:rPr>
              <a:t>Критерии оценки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601559-EA15-4675-AFA6-22D11139D2D2}"/>
              </a:ext>
            </a:extLst>
          </p:cNvPr>
          <p:cNvSpPr/>
          <p:nvPr/>
        </p:nvSpPr>
        <p:spPr>
          <a:xfrm>
            <a:off x="766662" y="731155"/>
            <a:ext cx="1065867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9625" algn="l"/>
                <a:tab pos="1701800" algn="l"/>
              </a:tabLst>
              <a:defRPr/>
            </a:pPr>
            <a:r>
              <a:rPr lang="ru-RU" b="1" dirty="0">
                <a:solidFill>
                  <a:srgbClr val="E8573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Критерии проектной работы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3E6EE49-C896-43D2-9B9E-061481517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041977"/>
              </p:ext>
            </p:extLst>
          </p:nvPr>
        </p:nvGraphicFramePr>
        <p:xfrm>
          <a:off x="766662" y="1194246"/>
          <a:ext cx="10658675" cy="509531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748239">
                  <a:extLst>
                    <a:ext uri="{9D8B030D-6E8A-4147-A177-3AD203B41FA5}">
                      <a16:colId xmlns:a16="http://schemas.microsoft.com/office/drawing/2014/main" val="3854087268"/>
                    </a:ext>
                  </a:extLst>
                </a:gridCol>
                <a:gridCol w="8702955">
                  <a:extLst>
                    <a:ext uri="{9D8B030D-6E8A-4147-A177-3AD203B41FA5}">
                      <a16:colId xmlns:a16="http://schemas.microsoft.com/office/drawing/2014/main" val="416670286"/>
                    </a:ext>
                  </a:extLst>
                </a:gridCol>
                <a:gridCol w="1207481">
                  <a:extLst>
                    <a:ext uri="{9D8B030D-6E8A-4147-A177-3AD203B41FA5}">
                      <a16:colId xmlns:a16="http://schemas.microsoft.com/office/drawing/2014/main" val="3453647378"/>
                    </a:ext>
                  </a:extLst>
                </a:gridCol>
              </a:tblGrid>
              <a:tr h="222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Критерии оценивания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Макс. балл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3141909801"/>
                  </a:ext>
                </a:extLst>
              </a:tr>
              <a:tr h="155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Соблюдены общие требования к текстовым документам (в соответствии с Приложением)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1391835788"/>
                  </a:ext>
                </a:extLst>
              </a:tr>
              <a:tr h="156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Соблюдены общие требования к оформлению библиографического списка и сносок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2090113793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Актуальность проектной работы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908495748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Проблема проектной работы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1142428565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2.3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Цель проектной работы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2204888735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2.4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проектной работы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1164431082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2.5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Теоретический анализ проблемы и прототипов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2694031846"/>
                  </a:ext>
                </a:extLst>
              </a:tr>
              <a:tr h="330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2.6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Поэтапное описание технологии изготовления продукта (изделия). Разработка конструкторской документации (при необходимости)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3517105413"/>
                  </a:ext>
                </a:extLst>
              </a:tr>
              <a:tr h="163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2.7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Экономическая и экологическая оценка продукта (изделия) и технологии его изготовления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2297312427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2.8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Сформулированы выводы проектной работы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1756225608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Полученный продукт (изделие) соответствуют поставленным цели и задачам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707408045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Трудоемкость создания продукта (изделия)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352442338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3.3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Качество продукта (изделия)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2924665473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3.4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Эстетическая (дизайнерская) оценка продукта (изделия)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1531490854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3.5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Творческий подход к созданию продукта (изделия)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2328498892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3.6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Эксплуатационность (удобство и безопасность использования)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3361246630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3.7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Целостность и завершенность продукта (изделия)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2091439658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3.8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Практическая/социальная значимость проекта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2714249369"/>
                  </a:ext>
                </a:extLst>
              </a:tr>
              <a:tr h="15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3.9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Качество оформления паспорта проекта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indent="-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2413378348"/>
                  </a:ext>
                </a:extLst>
              </a:tr>
              <a:tr h="157945">
                <a:tc gridSpan="2"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 по п.п. 1-3 (максимально):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23" marR="56223" marT="0" marB="0"/>
                </a:tc>
                <a:extLst>
                  <a:ext uri="{0D108BD9-81ED-4DB2-BD59-A6C34878D82A}">
                    <a16:rowId xmlns:a16="http://schemas.microsoft.com/office/drawing/2014/main" val="3342535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09632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2563</TotalTime>
  <Words>2396</Words>
  <Application>Microsoft Office PowerPoint</Application>
  <PresentationFormat>Широкоэкранный</PresentationFormat>
  <Paragraphs>436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Helvetica Neue</vt:lpstr>
      <vt:lpstr>Symbol</vt:lpstr>
      <vt:lpstr>Times New Roman</vt:lpstr>
      <vt:lpstr>Verdana</vt:lpstr>
      <vt:lpstr>Wingdings</vt:lpstr>
      <vt:lpstr>1_Тема Office</vt:lpstr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Топал Елена Константиновна</dc:creator>
  <cp:lastModifiedBy>CNPPM-1</cp:lastModifiedBy>
  <cp:revision>257</cp:revision>
  <dcterms:modified xsi:type="dcterms:W3CDTF">2024-10-03T13:28:47Z</dcterms:modified>
</cp:coreProperties>
</file>